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5" r:id="rId2"/>
  </p:sldMasterIdLst>
  <p:notesMasterIdLst>
    <p:notesMasterId r:id="rId5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Lst>
  <p:sldSz cx="12192000" cy="6858000"/>
  <p:notesSz cx="6858000" cy="9144000"/>
  <p:embeddedFontLst>
    <p:embeddedFont>
      <p:font typeface="Calibri" panose="020F0502020204030204" pitchFamily="34" charset="0"/>
      <p:regular r:id="rId59"/>
      <p:bold r:id="rId60"/>
      <p:italic r:id="rId61"/>
      <p:boldItalic r:id="rId62"/>
    </p:embeddedFont>
    <p:embeddedFont>
      <p:font typeface="Montserrat Light" panose="00000400000000000000" pitchFamily="2" charset="0"/>
      <p:regular r:id="rId63"/>
      <p:bold r:id="rId64"/>
      <p:italic r:id="rId65"/>
      <p:boldItalic r:id="rId66"/>
    </p:embeddedFont>
    <p:embeddedFont>
      <p:font typeface="Montserrat Medium" panose="00000600000000000000" pitchFamily="2" charset="0"/>
      <p:regular r:id="rId67"/>
      <p:bold r:id="rId68"/>
      <p:italic r:id="rId69"/>
      <p:boldItalic r:id="rId70"/>
    </p:embeddedFont>
    <p:embeddedFont>
      <p:font typeface="Quattrocento Sans" panose="020B0502050000020003" pitchFamily="34" charset="0"/>
      <p:regular r:id="rId71"/>
      <p:bold r:id="rId72"/>
      <p:italic r:id="rId73"/>
      <p:boldItalic r:id="rId74"/>
    </p:embeddedFont>
    <p:embeddedFont>
      <p:font typeface="Raleway" pitchFamily="2" charset="0"/>
      <p:regular r:id="rId75"/>
      <p:bold r:id="rId76"/>
      <p:italic r:id="rId77"/>
      <p:boldItalic r:id="rId78"/>
    </p:embeddedFont>
    <p:embeddedFont>
      <p:font typeface="Raleway SemiBold" pitchFamily="2"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hlvyYMyOK+siU824X+tqHy2x5ML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114" y="14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8.fntdata"/><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8.fntdata"/><Relationship Id="rId87" Type="http://schemas.openxmlformats.org/officeDocument/2006/relationships/tableStyles" Target="tableStyles.xml"/><Relationship Id="rId61" Type="http://schemas.openxmlformats.org/officeDocument/2006/relationships/font" Target="fonts/font3.fntdata"/><Relationship Id="rId8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5" name="Google Shape;6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8" name="Google Shape;66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2" name="Google Shape;68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4" name="Google Shape;70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1" name="Google Shape;72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4" name="Google Shape;7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2" name="Google Shape;75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6" name="Google Shape;78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7" name="Google Shape;5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2" name="Google Shape;79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3" name="Google Shape;8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3" name="Google Shape;89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7" name="Google Shape;90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1" name="Google Shape;92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8" name="Google Shape;9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8" name="Google Shape;5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7" name="Google Shape;93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8" name="Google Shape;100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2" name="Google Shape;102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9" name="Google Shape;10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6" name="Google Shape;103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3" name="Google Shape;1043;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0" name="Google Shape;105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8" name="Google Shape;112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7" name="Google Shape;5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4" name="Google Shape;1134;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8" name="Google Shape;114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5" name="Google Shape;11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9" name="Google Shape;1169;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15"/>
        <p:cNvGrpSpPr/>
        <p:nvPr/>
      </p:nvGrpSpPr>
      <p:grpSpPr>
        <a:xfrm>
          <a:off x="0" y="0"/>
          <a:ext cx="0" cy="0"/>
          <a:chOff x="0" y="0"/>
          <a:chExt cx="0" cy="0"/>
        </a:xfrm>
      </p:grpSpPr>
      <p:sp>
        <p:nvSpPr>
          <p:cNvPr id="16" name="Google Shape;16;p57"/>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17" name="Google Shape;17;p57"/>
          <p:cNvGrpSpPr/>
          <p:nvPr/>
        </p:nvGrpSpPr>
        <p:grpSpPr>
          <a:xfrm>
            <a:off x="723496" y="5675020"/>
            <a:ext cx="11029443" cy="855980"/>
            <a:chOff x="-1962005" y="25972"/>
            <a:chExt cx="11029443" cy="855980"/>
          </a:xfrm>
        </p:grpSpPr>
        <p:pic>
          <p:nvPicPr>
            <p:cNvPr id="18" name="Google Shape;18;p57"/>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19" name="Google Shape;19;p57"/>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20" name="Google Shape;20;p57"/>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21" name="Google Shape;21;p57"/>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22" name="Google Shape;22;p57"/>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23" name="Google Shape;23;p57"/>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24" name="Google Shape;24;p57"/>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25" name="Google Shape;25;p57"/>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26" name="Google Shape;26;p57"/>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sp>
        <p:nvSpPr>
          <p:cNvPr id="27" name="Google Shape;27;p57"/>
          <p:cNvSpPr>
            <a:spLocks noGrp="1"/>
          </p:cNvSpPr>
          <p:nvPr>
            <p:ph type="pic" idx="2"/>
          </p:nvPr>
        </p:nvSpPr>
        <p:spPr>
          <a:xfrm>
            <a:off x="-17463" y="0"/>
            <a:ext cx="5081588" cy="5459413"/>
          </a:xfrm>
          <a:prstGeom prst="rect">
            <a:avLst/>
          </a:prstGeom>
          <a:solidFill>
            <a:srgbClr val="A5A5A5"/>
          </a:solidFill>
          <a:ln>
            <a:noFill/>
          </a:ln>
        </p:spPr>
      </p:sp>
      <p:sp>
        <p:nvSpPr>
          <p:cNvPr id="28" name="Google Shape;28;p57"/>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Raleway"/>
              <a:ea typeface="Raleway"/>
              <a:cs typeface="Raleway"/>
              <a:sym typeface="Raleway"/>
            </a:endParaRPr>
          </a:p>
        </p:txBody>
      </p:sp>
      <p:grpSp>
        <p:nvGrpSpPr>
          <p:cNvPr id="29" name="Google Shape;29;p57"/>
          <p:cNvGrpSpPr/>
          <p:nvPr/>
        </p:nvGrpSpPr>
        <p:grpSpPr>
          <a:xfrm>
            <a:off x="3249124" y="307529"/>
            <a:ext cx="2770617" cy="2076976"/>
            <a:chOff x="3249124" y="307529"/>
            <a:chExt cx="2770617" cy="2076976"/>
          </a:xfrm>
        </p:grpSpPr>
        <p:sp>
          <p:nvSpPr>
            <p:cNvPr id="30" name="Google Shape;30;p57"/>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1" name="Google Shape;31;p57"/>
            <p:cNvGrpSpPr/>
            <p:nvPr/>
          </p:nvGrpSpPr>
          <p:grpSpPr>
            <a:xfrm>
              <a:off x="3249124" y="307529"/>
              <a:ext cx="2770617" cy="2076976"/>
              <a:chOff x="2904151" y="2414371"/>
              <a:chExt cx="2770617" cy="2076976"/>
            </a:xfrm>
          </p:grpSpPr>
          <p:sp>
            <p:nvSpPr>
              <p:cNvPr id="32" name="Google Shape;32;p57"/>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 name="Google Shape;33;p57"/>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 name="Google Shape;34;p57"/>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 name="Google Shape;35;p5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 name="Google Shape;36;p5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 name="Google Shape;37;p57"/>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 name="Google Shape;38;p5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 name="Google Shape;39;p5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0" name="Google Shape;40;p57"/>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1" name="Google Shape;41;p57"/>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2" name="Google Shape;42;p5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 name="Google Shape;43;p5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4" name="Google Shape;44;p5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5" name="Google Shape;45;p5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6" name="Google Shape;46;p5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7" name="Google Shape;47;p5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8" name="Google Shape;48;p5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9" name="Google Shape;49;p5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0" name="Google Shape;50;p5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1" name="Google Shape;51;p5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 name="Google Shape;52;p57"/>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 name="Google Shape;53;p57"/>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 name="Google Shape;54;p57"/>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 name="Google Shape;55;p5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 name="Google Shape;56;p5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 name="Google Shape;57;p5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 name="Google Shape;58;p5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9" name="Google Shape;59;p57"/>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0" name="Google Shape;60;p57"/>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1" name="Google Shape;61;p57"/>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2" name="Google Shape;62;p57"/>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3" name="Google Shape;63;p57"/>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4" name="Google Shape;64;p57"/>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5" name="Google Shape;65;p57"/>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6" name="Google Shape;66;p57"/>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7" name="Google Shape;67;p57"/>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8" name="Google Shape;68;p57"/>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69" name="Google Shape;69;p57"/>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0" name="Google Shape;70;p5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1" name="Google Shape;71;p5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2" name="Google Shape;72;p57"/>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3" name="Google Shape;73;p5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4" name="Google Shape;74;p5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5" name="Google Shape;75;p5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6" name="Google Shape;76;p5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7" name="Google Shape;77;p5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8" name="Google Shape;78;p5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79" name="Google Shape;79;p5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0" name="Google Shape;80;p5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1" name="Google Shape;81;p57"/>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2" name="Google Shape;82;p57"/>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 name="Google Shape;83;p57"/>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 name="Google Shape;84;p57"/>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 name="Google Shape;85;p57"/>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 name="Google Shape;86;p57"/>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 name="Google Shape;87;p57"/>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 name="Google Shape;88;p57"/>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 name="Google Shape;89;p57"/>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0" name="Google Shape;90;p57"/>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1" name="Google Shape;91;p57"/>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2" name="Google Shape;92;p57"/>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3" name="Google Shape;93;p57"/>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94" name="Google Shape;94;p57"/>
          <p:cNvGrpSpPr/>
          <p:nvPr/>
        </p:nvGrpSpPr>
        <p:grpSpPr>
          <a:xfrm>
            <a:off x="438931" y="5966231"/>
            <a:ext cx="1983688" cy="492548"/>
            <a:chOff x="0" y="0"/>
            <a:chExt cx="2301694" cy="571500"/>
          </a:xfrm>
        </p:grpSpPr>
        <p:sp>
          <p:nvSpPr>
            <p:cNvPr id="95" name="Google Shape;95;p57"/>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96" name="Google Shape;96;p57"/>
            <p:cNvPicPr preferRelativeResize="0"/>
            <p:nvPr/>
          </p:nvPicPr>
          <p:blipFill rotWithShape="1">
            <a:blip r:embed="rId11">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183"/>
        <p:cNvGrpSpPr/>
        <p:nvPr/>
      </p:nvGrpSpPr>
      <p:grpSpPr>
        <a:xfrm>
          <a:off x="0" y="0"/>
          <a:ext cx="0" cy="0"/>
          <a:chOff x="0" y="0"/>
          <a:chExt cx="0" cy="0"/>
        </a:xfrm>
      </p:grpSpPr>
      <p:sp>
        <p:nvSpPr>
          <p:cNvPr id="184" name="Google Shape;184;p75"/>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85" name="Google Shape;185;p75"/>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75"/>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75"/>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75"/>
          <p:cNvSpPr>
            <a:spLocks noGrp="1"/>
          </p:cNvSpPr>
          <p:nvPr>
            <p:ph type="pic" idx="4"/>
          </p:nvPr>
        </p:nvSpPr>
        <p:spPr>
          <a:xfrm>
            <a:off x="705779" y="0"/>
            <a:ext cx="5248975" cy="6858001"/>
          </a:xfrm>
          <a:prstGeom prst="rect">
            <a:avLst/>
          </a:prstGeom>
          <a:noFill/>
          <a:ln>
            <a:noFill/>
          </a:ln>
        </p:spPr>
      </p:sp>
      <p:sp>
        <p:nvSpPr>
          <p:cNvPr id="189" name="Google Shape;189;p7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90" name="Google Shape;190;p75"/>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191"/>
        <p:cNvGrpSpPr/>
        <p:nvPr/>
      </p:nvGrpSpPr>
      <p:grpSpPr>
        <a:xfrm>
          <a:off x="0" y="0"/>
          <a:ext cx="0" cy="0"/>
          <a:chOff x="0" y="0"/>
          <a:chExt cx="0" cy="0"/>
        </a:xfrm>
      </p:grpSpPr>
      <p:sp>
        <p:nvSpPr>
          <p:cNvPr id="192" name="Google Shape;192;p76"/>
          <p:cNvSpPr>
            <a:spLocks noGrp="1"/>
          </p:cNvSpPr>
          <p:nvPr>
            <p:ph type="pic" idx="2"/>
          </p:nvPr>
        </p:nvSpPr>
        <p:spPr>
          <a:xfrm>
            <a:off x="241300" y="228600"/>
            <a:ext cx="11696700" cy="5946816"/>
          </a:xfrm>
          <a:prstGeom prst="rect">
            <a:avLst/>
          </a:prstGeom>
          <a:noFill/>
          <a:ln>
            <a:noFill/>
          </a:ln>
        </p:spPr>
      </p:sp>
      <p:sp>
        <p:nvSpPr>
          <p:cNvPr id="193" name="Google Shape;193;p76"/>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4" name="Google Shape;194;p76"/>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95" name="Google Shape;195;p76"/>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96" name="Google Shape;196;p76"/>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76"/>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7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99" name="Google Shape;199;p7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200"/>
        <p:cNvGrpSpPr/>
        <p:nvPr/>
      </p:nvGrpSpPr>
      <p:grpSpPr>
        <a:xfrm>
          <a:off x="0" y="0"/>
          <a:ext cx="0" cy="0"/>
          <a:chOff x="0" y="0"/>
          <a:chExt cx="0" cy="0"/>
        </a:xfrm>
      </p:grpSpPr>
      <p:sp>
        <p:nvSpPr>
          <p:cNvPr id="201" name="Google Shape;201;p77"/>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77"/>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03" name="Google Shape;203;p77"/>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7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5" name="Google Shape;205;p7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206"/>
        <p:cNvGrpSpPr/>
        <p:nvPr/>
      </p:nvGrpSpPr>
      <p:grpSpPr>
        <a:xfrm>
          <a:off x="0" y="0"/>
          <a:ext cx="0" cy="0"/>
          <a:chOff x="0" y="0"/>
          <a:chExt cx="0" cy="0"/>
        </a:xfrm>
      </p:grpSpPr>
      <p:sp>
        <p:nvSpPr>
          <p:cNvPr id="207" name="Google Shape;207;p78"/>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08" name="Google Shape;208;p78"/>
          <p:cNvPicPr preferRelativeResize="0"/>
          <p:nvPr/>
        </p:nvPicPr>
        <p:blipFill rotWithShape="1">
          <a:blip r:embed="rId2">
            <a:alphaModFix/>
          </a:blip>
          <a:srcRect l="-25867"/>
          <a:stretch/>
        </p:blipFill>
        <p:spPr>
          <a:xfrm>
            <a:off x="3752900" y="1030385"/>
            <a:ext cx="8439100" cy="5375657"/>
          </a:xfrm>
          <a:prstGeom prst="rect">
            <a:avLst/>
          </a:prstGeom>
          <a:noFill/>
          <a:ln>
            <a:noFill/>
          </a:ln>
        </p:spPr>
      </p:pic>
      <p:sp>
        <p:nvSpPr>
          <p:cNvPr id="209" name="Google Shape;209;p78"/>
          <p:cNvSpPr>
            <a:spLocks noGrp="1"/>
          </p:cNvSpPr>
          <p:nvPr>
            <p:ph type="pic" idx="2"/>
          </p:nvPr>
        </p:nvSpPr>
        <p:spPr>
          <a:xfrm>
            <a:off x="7061200" y="1203325"/>
            <a:ext cx="5130800" cy="3913188"/>
          </a:xfrm>
          <a:prstGeom prst="rect">
            <a:avLst/>
          </a:prstGeom>
          <a:solidFill>
            <a:schemeClr val="lt1"/>
          </a:solidFill>
          <a:ln>
            <a:noFill/>
          </a:ln>
        </p:spPr>
      </p:sp>
      <p:sp>
        <p:nvSpPr>
          <p:cNvPr id="210" name="Google Shape;210;p78"/>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8"/>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2" name="Google Shape;212;p78"/>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3" name="Google Shape;213;p7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14" name="Google Shape;214;p78"/>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Laptop Slide">
  <p:cSld name="1_Laptop Slide">
    <p:spTree>
      <p:nvGrpSpPr>
        <p:cNvPr id="1" name="Shape 215"/>
        <p:cNvGrpSpPr/>
        <p:nvPr/>
      </p:nvGrpSpPr>
      <p:grpSpPr>
        <a:xfrm>
          <a:off x="0" y="0"/>
          <a:ext cx="0" cy="0"/>
          <a:chOff x="0" y="0"/>
          <a:chExt cx="0" cy="0"/>
        </a:xfrm>
      </p:grpSpPr>
      <p:pic>
        <p:nvPicPr>
          <p:cNvPr id="216" name="Google Shape;216;p79"/>
          <p:cNvPicPr preferRelativeResize="0"/>
          <p:nvPr/>
        </p:nvPicPr>
        <p:blipFill rotWithShape="1">
          <a:blip r:embed="rId2">
            <a:alphaModFix/>
          </a:blip>
          <a:srcRect r="-7991"/>
          <a:stretch/>
        </p:blipFill>
        <p:spPr>
          <a:xfrm>
            <a:off x="3345917" y="1139464"/>
            <a:ext cx="9786932" cy="5375657"/>
          </a:xfrm>
          <a:prstGeom prst="rect">
            <a:avLst/>
          </a:prstGeom>
          <a:noFill/>
          <a:ln>
            <a:noFill/>
          </a:ln>
        </p:spPr>
      </p:pic>
      <p:sp>
        <p:nvSpPr>
          <p:cNvPr id="217" name="Google Shape;217;p79"/>
          <p:cNvSpPr txBox="1">
            <a:spLocks noGrp="1"/>
          </p:cNvSpPr>
          <p:nvPr>
            <p:ph type="body" idx="1"/>
          </p:nvPr>
        </p:nvSpPr>
        <p:spPr>
          <a:xfrm>
            <a:off x="831350" y="1495097"/>
            <a:ext cx="2633303" cy="39270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79"/>
          <p:cNvSpPr/>
          <p:nvPr/>
        </p:nvSpPr>
        <p:spPr>
          <a:xfrm>
            <a:off x="831350" y="1175359"/>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19" name="Google Shape;219;p79"/>
          <p:cNvSpPr txBox="1">
            <a:spLocks noGrp="1"/>
          </p:cNvSpPr>
          <p:nvPr>
            <p:ph type="body" idx="2"/>
          </p:nvPr>
        </p:nvSpPr>
        <p:spPr>
          <a:xfrm>
            <a:off x="831350" y="258915"/>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7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21" name="Google Shape;221;p79"/>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222"/>
        <p:cNvGrpSpPr/>
        <p:nvPr/>
      </p:nvGrpSpPr>
      <p:grpSpPr>
        <a:xfrm>
          <a:off x="0" y="0"/>
          <a:ext cx="0" cy="0"/>
          <a:chOff x="0" y="0"/>
          <a:chExt cx="0" cy="0"/>
        </a:xfrm>
      </p:grpSpPr>
      <p:pic>
        <p:nvPicPr>
          <p:cNvPr id="223" name="Google Shape;223;p80"/>
          <p:cNvPicPr preferRelativeResize="0"/>
          <p:nvPr/>
        </p:nvPicPr>
        <p:blipFill rotWithShape="1">
          <a:blip r:embed="rId2">
            <a:alphaModFix/>
          </a:blip>
          <a:srcRect l="-10140" t="-4714"/>
          <a:stretch/>
        </p:blipFill>
        <p:spPr>
          <a:xfrm>
            <a:off x="5950643" y="0"/>
            <a:ext cx="6231039" cy="4826000"/>
          </a:xfrm>
          <a:prstGeom prst="rect">
            <a:avLst/>
          </a:prstGeom>
          <a:noFill/>
          <a:ln>
            <a:noFill/>
          </a:ln>
        </p:spPr>
      </p:pic>
      <p:sp>
        <p:nvSpPr>
          <p:cNvPr id="224" name="Google Shape;224;p80"/>
          <p:cNvSpPr>
            <a:spLocks noGrp="1"/>
          </p:cNvSpPr>
          <p:nvPr>
            <p:ph type="pic" idx="2"/>
          </p:nvPr>
        </p:nvSpPr>
        <p:spPr>
          <a:xfrm>
            <a:off x="7333446" y="1011045"/>
            <a:ext cx="3594836" cy="2305596"/>
          </a:xfrm>
          <a:prstGeom prst="rect">
            <a:avLst/>
          </a:prstGeom>
          <a:noFill/>
          <a:ln>
            <a:noFill/>
          </a:ln>
        </p:spPr>
      </p:sp>
      <p:sp>
        <p:nvSpPr>
          <p:cNvPr id="225" name="Google Shape;225;p80"/>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6" name="Google Shape;226;p80"/>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7" name="Google Shape;227;p80"/>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228" name="Google Shape;228;p8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29" name="Google Shape;229;p80"/>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230"/>
        <p:cNvGrpSpPr/>
        <p:nvPr/>
      </p:nvGrpSpPr>
      <p:grpSpPr>
        <a:xfrm>
          <a:off x="0" y="0"/>
          <a:ext cx="0" cy="0"/>
          <a:chOff x="0" y="0"/>
          <a:chExt cx="0" cy="0"/>
        </a:xfrm>
      </p:grpSpPr>
      <p:sp>
        <p:nvSpPr>
          <p:cNvPr id="231" name="Google Shape;231;p81"/>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2" name="Google Shape;232;p81"/>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33" name="Google Shape;233;p81"/>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234" name="Google Shape;234;p81"/>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5" name="Google Shape;235;p81"/>
          <p:cNvSpPr/>
          <p:nvPr/>
        </p:nvSpPr>
        <p:spPr>
          <a:xfrm>
            <a:off x="4783395" y="415207"/>
            <a:ext cx="1154422" cy="1154422"/>
          </a:xfrm>
          <a:prstGeom prst="ellipse">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Raleway"/>
              <a:ea typeface="Raleway"/>
              <a:cs typeface="Raleway"/>
              <a:sym typeface="Raleway"/>
            </a:endParaRPr>
          </a:p>
        </p:txBody>
      </p:sp>
      <p:sp>
        <p:nvSpPr>
          <p:cNvPr id="236" name="Google Shape;236;p81"/>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8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38" name="Google Shape;238;p81"/>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245"/>
        <p:cNvGrpSpPr/>
        <p:nvPr/>
      </p:nvGrpSpPr>
      <p:grpSpPr>
        <a:xfrm>
          <a:off x="0" y="0"/>
          <a:ext cx="0" cy="0"/>
          <a:chOff x="0" y="0"/>
          <a:chExt cx="0" cy="0"/>
        </a:xfrm>
      </p:grpSpPr>
      <p:sp>
        <p:nvSpPr>
          <p:cNvPr id="246" name="Google Shape;246;p59"/>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47" name="Google Shape;247;p59"/>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48" name="Google Shape;248;p59"/>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49" name="Google Shape;249;p59"/>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0" name="Google Shape;250;p59"/>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1" name="Google Shape;251;p59"/>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2" name="Google Shape;252;p59"/>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3" name="Google Shape;253;p59"/>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4" name="Google Shape;254;p59"/>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5" name="Google Shape;255;p59"/>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56" name="Google Shape;256;p59"/>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57" name="Google Shape;257;p59"/>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p59"/>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59" name="Google Shape;259;p59"/>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0" name="Google Shape;260;p59"/>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61" name="Google Shape;261;p59"/>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2" name="Google Shape;262;p59"/>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63" name="Google Shape;263;p59"/>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64" name="Google Shape;264;p59"/>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265" name="Google Shape;265;p59"/>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slide - Green">
  <p:cSld name="Quote slide - Green">
    <p:spTree>
      <p:nvGrpSpPr>
        <p:cNvPr id="1" name="Shape 266"/>
        <p:cNvGrpSpPr/>
        <p:nvPr/>
      </p:nvGrpSpPr>
      <p:grpSpPr>
        <a:xfrm>
          <a:off x="0" y="0"/>
          <a:ext cx="0" cy="0"/>
          <a:chOff x="0" y="0"/>
          <a:chExt cx="0" cy="0"/>
        </a:xfrm>
      </p:grpSpPr>
      <p:sp>
        <p:nvSpPr>
          <p:cNvPr id="267" name="Google Shape;267;p61"/>
          <p:cNvSpPr/>
          <p:nvPr/>
        </p:nvSpPr>
        <p:spPr>
          <a:xfrm>
            <a:off x="241300" y="367062"/>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68" name="Google Shape;268;p61"/>
          <p:cNvSpPr txBox="1">
            <a:spLocks noGrp="1"/>
          </p:cNvSpPr>
          <p:nvPr>
            <p:ph type="body" idx="1"/>
          </p:nvPr>
        </p:nvSpPr>
        <p:spPr>
          <a:xfrm>
            <a:off x="10391462" y="4473027"/>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9" name="Google Shape;269;p61"/>
          <p:cNvSpPr txBox="1">
            <a:spLocks noGrp="1"/>
          </p:cNvSpPr>
          <p:nvPr>
            <p:ph type="body" idx="2"/>
          </p:nvPr>
        </p:nvSpPr>
        <p:spPr>
          <a:xfrm>
            <a:off x="6807398" y="795622"/>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b="0" i="1">
                <a:solidFill>
                  <a:schemeClr val="lt1"/>
                </a:solidFill>
                <a:latin typeface="Montserrat Medium"/>
                <a:ea typeface="Montserrat Medium"/>
                <a:cs typeface="Montserrat Medium"/>
                <a:sym typeface="Montserrat Medium"/>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61"/>
          <p:cNvSpPr txBox="1">
            <a:spLocks noGrp="1"/>
          </p:cNvSpPr>
          <p:nvPr>
            <p:ph type="body" idx="3"/>
          </p:nvPr>
        </p:nvSpPr>
        <p:spPr>
          <a:xfrm>
            <a:off x="6718982" y="598304"/>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p61"/>
          <p:cNvSpPr>
            <a:spLocks noGrp="1"/>
          </p:cNvSpPr>
          <p:nvPr>
            <p:ph type="pic" idx="4"/>
          </p:nvPr>
        </p:nvSpPr>
        <p:spPr>
          <a:xfrm>
            <a:off x="705779" y="0"/>
            <a:ext cx="5248975" cy="6858001"/>
          </a:xfrm>
          <a:prstGeom prst="rect">
            <a:avLst/>
          </a:prstGeom>
          <a:noFill/>
          <a:ln>
            <a:noFill/>
          </a:ln>
        </p:spPr>
      </p:sp>
      <p:sp>
        <p:nvSpPr>
          <p:cNvPr id="272" name="Google Shape;272;p6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73" name="Google Shape;273;p61"/>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274"/>
        <p:cNvGrpSpPr/>
        <p:nvPr/>
      </p:nvGrpSpPr>
      <p:grpSpPr>
        <a:xfrm>
          <a:off x="0" y="0"/>
          <a:ext cx="0" cy="0"/>
          <a:chOff x="0" y="0"/>
          <a:chExt cx="0" cy="0"/>
        </a:xfrm>
      </p:grpSpPr>
      <p:sp>
        <p:nvSpPr>
          <p:cNvPr id="275" name="Google Shape;275;p64"/>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76" name="Google Shape;276;p64"/>
          <p:cNvSpPr>
            <a:spLocks noGrp="1"/>
          </p:cNvSpPr>
          <p:nvPr>
            <p:ph type="pic" idx="2"/>
          </p:nvPr>
        </p:nvSpPr>
        <p:spPr>
          <a:xfrm>
            <a:off x="6852062" y="228600"/>
            <a:ext cx="5105121" cy="5704209"/>
          </a:xfrm>
          <a:prstGeom prst="rect">
            <a:avLst/>
          </a:prstGeom>
          <a:solidFill>
            <a:schemeClr val="lt1"/>
          </a:solidFill>
          <a:ln>
            <a:noFill/>
          </a:ln>
        </p:spPr>
      </p:sp>
      <p:sp>
        <p:nvSpPr>
          <p:cNvPr id="277" name="Google Shape;277;p64"/>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64"/>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79" name="Google Shape;279;p64"/>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p6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81" name="Google Shape;281;p64"/>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97"/>
        <p:cNvGrpSpPr/>
        <p:nvPr/>
      </p:nvGrpSpPr>
      <p:grpSpPr>
        <a:xfrm>
          <a:off x="0" y="0"/>
          <a:ext cx="0" cy="0"/>
          <a:chOff x="0" y="0"/>
          <a:chExt cx="0" cy="0"/>
        </a:xfrm>
      </p:grpSpPr>
      <p:sp>
        <p:nvSpPr>
          <p:cNvPr id="98" name="Google Shape;98;p60"/>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99" name="Google Shape;99;p60"/>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6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60"/>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2" name="Google Shape;102;p6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03" name="Google Shape;103;p60"/>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282"/>
        <p:cNvGrpSpPr/>
        <p:nvPr/>
      </p:nvGrpSpPr>
      <p:grpSpPr>
        <a:xfrm>
          <a:off x="0" y="0"/>
          <a:ext cx="0" cy="0"/>
          <a:chOff x="0" y="0"/>
          <a:chExt cx="0" cy="0"/>
        </a:xfrm>
      </p:grpSpPr>
      <p:sp>
        <p:nvSpPr>
          <p:cNvPr id="283" name="Google Shape;283;p65"/>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4" name="Google Shape;284;p65"/>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85" name="Google Shape;285;p65"/>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1"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6" name="Google Shape;286;p6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287" name="Google Shape;287;p65"/>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288"/>
        <p:cNvGrpSpPr/>
        <p:nvPr/>
      </p:nvGrpSpPr>
      <p:grpSpPr>
        <a:xfrm>
          <a:off x="0" y="0"/>
          <a:ext cx="0" cy="0"/>
          <a:chOff x="0" y="0"/>
          <a:chExt cx="0" cy="0"/>
        </a:xfrm>
      </p:grpSpPr>
      <p:sp>
        <p:nvSpPr>
          <p:cNvPr id="289" name="Google Shape;289;p66"/>
          <p:cNvSpPr>
            <a:spLocks noGrp="1"/>
          </p:cNvSpPr>
          <p:nvPr>
            <p:ph type="pic" idx="2"/>
          </p:nvPr>
        </p:nvSpPr>
        <p:spPr>
          <a:xfrm>
            <a:off x="2" y="2138363"/>
            <a:ext cx="12191999" cy="3387725"/>
          </a:xfrm>
          <a:prstGeom prst="rect">
            <a:avLst/>
          </a:prstGeom>
          <a:noFill/>
          <a:ln>
            <a:noFill/>
          </a:ln>
        </p:spPr>
      </p:sp>
      <p:pic>
        <p:nvPicPr>
          <p:cNvPr id="290" name="Google Shape;290;p66"/>
          <p:cNvPicPr preferRelativeResize="0"/>
          <p:nvPr/>
        </p:nvPicPr>
        <p:blipFill rotWithShape="1">
          <a:blip r:embed="rId2">
            <a:alphaModFix/>
          </a:blip>
          <a:srcRect/>
          <a:stretch/>
        </p:blipFill>
        <p:spPr>
          <a:xfrm>
            <a:off x="10096500" y="5912523"/>
            <a:ext cx="2095500" cy="558800"/>
          </a:xfrm>
          <a:prstGeom prst="rect">
            <a:avLst/>
          </a:prstGeom>
          <a:noFill/>
          <a:ln>
            <a:noFill/>
          </a:ln>
        </p:spPr>
      </p:pic>
      <p:sp>
        <p:nvSpPr>
          <p:cNvPr id="291" name="Google Shape;291;p66"/>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2" name="Google Shape;292;p66"/>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3" name="Google Shape;293;p66"/>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4" name="Google Shape;294;p66"/>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295" name="Google Shape;295;p66"/>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96"/>
        <p:cNvGrpSpPr/>
        <p:nvPr/>
      </p:nvGrpSpPr>
      <p:grpSpPr>
        <a:xfrm>
          <a:off x="0" y="0"/>
          <a:ext cx="0" cy="0"/>
          <a:chOff x="0" y="0"/>
          <a:chExt cx="0" cy="0"/>
        </a:xfrm>
      </p:grpSpPr>
      <p:sp>
        <p:nvSpPr>
          <p:cNvPr id="297" name="Google Shape;297;p67"/>
          <p:cNvSpPr>
            <a:spLocks noGrp="1"/>
          </p:cNvSpPr>
          <p:nvPr>
            <p:ph type="pic" idx="2"/>
          </p:nvPr>
        </p:nvSpPr>
        <p:spPr>
          <a:xfrm>
            <a:off x="247650" y="1469050"/>
            <a:ext cx="11696699" cy="4699000"/>
          </a:xfrm>
          <a:prstGeom prst="rect">
            <a:avLst/>
          </a:prstGeom>
          <a:solidFill>
            <a:schemeClr val="lt1"/>
          </a:solidFill>
          <a:ln>
            <a:noFill/>
          </a:ln>
        </p:spPr>
      </p:sp>
      <p:sp>
        <p:nvSpPr>
          <p:cNvPr id="298" name="Google Shape;298;p67"/>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en-US" sz="1800" b="0" i="0">
                <a:solidFill>
                  <a:schemeClr val="lt1"/>
                </a:solidFill>
                <a:latin typeface="Raleway"/>
                <a:ea typeface="Raleway"/>
                <a:cs typeface="Raleway"/>
                <a:sym typeface="Raleway"/>
              </a:rPr>
              <a:t>Refers to a good or service being offered by a company.</a:t>
            </a:r>
            <a:endParaRPr/>
          </a:p>
        </p:txBody>
      </p:sp>
      <p:sp>
        <p:nvSpPr>
          <p:cNvPr id="299" name="Google Shape;299;p67"/>
          <p:cNvSpPr/>
          <p:nvPr/>
        </p:nvSpPr>
        <p:spPr>
          <a:xfrm flipH="1">
            <a:off x="7277100" y="2967651"/>
            <a:ext cx="4914900" cy="147292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300" name="Google Shape;300;p67"/>
          <p:cNvSpPr txBox="1">
            <a:spLocks noGrp="1"/>
          </p:cNvSpPr>
          <p:nvPr>
            <p:ph type="body" idx="1"/>
          </p:nvPr>
        </p:nvSpPr>
        <p:spPr>
          <a:xfrm>
            <a:off x="7277100" y="2974136"/>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1" name="Google Shape;301;p67"/>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302" name="Google Shape;302;p67"/>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6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304" name="Google Shape;304;p67"/>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Kus Kus - Icons">
  <p:cSld name="1_Kus Kus - Icons">
    <p:spTree>
      <p:nvGrpSpPr>
        <p:cNvPr id="1" name="Shape 305"/>
        <p:cNvGrpSpPr/>
        <p:nvPr/>
      </p:nvGrpSpPr>
      <p:grpSpPr>
        <a:xfrm>
          <a:off x="0" y="0"/>
          <a:ext cx="0" cy="0"/>
          <a:chOff x="0" y="0"/>
          <a:chExt cx="0" cy="0"/>
        </a:xfrm>
      </p:grpSpPr>
      <p:sp>
        <p:nvSpPr>
          <p:cNvPr id="306" name="Google Shape;306;p68"/>
          <p:cNvSpPr/>
          <p:nvPr/>
        </p:nvSpPr>
        <p:spPr>
          <a:xfrm>
            <a:off x="586901" y="491138"/>
            <a:ext cx="4309564"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en-US" sz="3600">
                <a:solidFill>
                  <a:schemeClr val="lt1"/>
                </a:solidFill>
                <a:latin typeface="Calibri"/>
                <a:ea typeface="Calibri"/>
                <a:cs typeface="Calibri"/>
                <a:sym typeface="Calibri"/>
              </a:rPr>
              <a:t>ICONS WHICH CAN BE USED WITHIN THE </a:t>
            </a:r>
            <a:r>
              <a:rPr lang="en-US" sz="3600" b="1">
                <a:solidFill>
                  <a:schemeClr val="lt1"/>
                </a:solidFill>
                <a:latin typeface="Calibri"/>
                <a:ea typeface="Calibri"/>
                <a:cs typeface="Calibri"/>
                <a:sym typeface="Calibri"/>
              </a:rPr>
              <a:t>KUS KUS </a:t>
            </a:r>
            <a:r>
              <a:rPr lang="en-US" sz="3600">
                <a:solidFill>
                  <a:schemeClr val="lt1"/>
                </a:solidFill>
                <a:latin typeface="Calibri"/>
                <a:ea typeface="Calibri"/>
                <a:cs typeface="Calibri"/>
                <a:sym typeface="Calibri"/>
              </a:rPr>
              <a:t>POWERPOINT</a:t>
            </a:r>
            <a:endParaRPr/>
          </a:p>
          <a:p>
            <a:pPr marL="0" marR="0" lvl="0" indent="0" algn="l" rtl="0">
              <a:spcBef>
                <a:spcPts val="0"/>
              </a:spcBef>
              <a:spcAft>
                <a:spcPts val="0"/>
              </a:spcAft>
              <a:buClr>
                <a:schemeClr val="dk1"/>
              </a:buClr>
              <a:buSzPts val="1100"/>
              <a:buFont typeface="Arial"/>
              <a:buNone/>
            </a:pPr>
            <a:endParaRPr sz="360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en-US" sz="2400" i="1">
                <a:solidFill>
                  <a:schemeClr val="lt1"/>
                </a:solidFill>
                <a:latin typeface="Calibri"/>
                <a:ea typeface="Calibri"/>
                <a:cs typeface="Calibri"/>
                <a:sym typeface="Calibri"/>
              </a:rPr>
              <a:t>Resize them without losing quality.  Change line colour, width and style.  </a:t>
            </a:r>
            <a:endParaRPr/>
          </a:p>
          <a:p>
            <a:pPr marL="52388" marR="0" lvl="0" indent="0" algn="l" rtl="0">
              <a:spcBef>
                <a:spcPts val="0"/>
              </a:spcBef>
              <a:spcAft>
                <a:spcPts val="0"/>
              </a:spcAft>
              <a:buClr>
                <a:schemeClr val="dk1"/>
              </a:buClr>
              <a:buSzPts val="900"/>
              <a:buFont typeface="Quattrocento Sans"/>
              <a:buNone/>
            </a:pPr>
            <a:endParaRPr sz="2400" i="1">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en-US" sz="2400">
                <a:solidFill>
                  <a:schemeClr val="lt1"/>
                </a:solidFill>
                <a:latin typeface="Calibri"/>
                <a:ea typeface="Calibri"/>
                <a:cs typeface="Calibri"/>
                <a:sym typeface="Calibri"/>
              </a:rPr>
              <a:t>Isn’t that nice? :)</a:t>
            </a:r>
            <a:endParaRPr/>
          </a:p>
        </p:txBody>
      </p:sp>
      <p:sp>
        <p:nvSpPr>
          <p:cNvPr id="307" name="Google Shape;307;p6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308" name="Google Shape;308;p68"/>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309" name="Google Shape;309;p68"/>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310"/>
        <p:cNvGrpSpPr/>
        <p:nvPr/>
      </p:nvGrpSpPr>
      <p:grpSpPr>
        <a:xfrm>
          <a:off x="0" y="0"/>
          <a:ext cx="0" cy="0"/>
          <a:chOff x="0" y="0"/>
          <a:chExt cx="0" cy="0"/>
        </a:xfrm>
      </p:grpSpPr>
      <p:sp>
        <p:nvSpPr>
          <p:cNvPr id="311" name="Google Shape;311;p71"/>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312" name="Google Shape;312;p71"/>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71"/>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314" name="Google Shape;314;p71"/>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71"/>
          <p:cNvSpPr>
            <a:spLocks noGrp="1"/>
          </p:cNvSpPr>
          <p:nvPr>
            <p:ph type="pic" idx="3"/>
          </p:nvPr>
        </p:nvSpPr>
        <p:spPr>
          <a:xfrm>
            <a:off x="6392300" y="228600"/>
            <a:ext cx="5564883" cy="5447571"/>
          </a:xfrm>
          <a:prstGeom prst="rect">
            <a:avLst/>
          </a:prstGeom>
          <a:solidFill>
            <a:schemeClr val="lt1"/>
          </a:solidFill>
          <a:ln>
            <a:noFill/>
          </a:ln>
        </p:spPr>
      </p:sp>
      <p:sp>
        <p:nvSpPr>
          <p:cNvPr id="316" name="Google Shape;316;p71"/>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317" name="Google Shape;317;p71"/>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Cover Slide 1">
  <p:cSld name="1_Cover Slide 1">
    <p:spTree>
      <p:nvGrpSpPr>
        <p:cNvPr id="1" name="Shape 318"/>
        <p:cNvGrpSpPr/>
        <p:nvPr/>
      </p:nvGrpSpPr>
      <p:grpSpPr>
        <a:xfrm>
          <a:off x="0" y="0"/>
          <a:ext cx="0" cy="0"/>
          <a:chOff x="0" y="0"/>
          <a:chExt cx="0" cy="0"/>
        </a:xfrm>
      </p:grpSpPr>
      <p:sp>
        <p:nvSpPr>
          <p:cNvPr id="319" name="Google Shape;319;p82"/>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320" name="Google Shape;320;p82"/>
          <p:cNvGrpSpPr/>
          <p:nvPr/>
        </p:nvGrpSpPr>
        <p:grpSpPr>
          <a:xfrm>
            <a:off x="723496" y="5675020"/>
            <a:ext cx="11029443" cy="855980"/>
            <a:chOff x="-1962005" y="25972"/>
            <a:chExt cx="11029443" cy="855980"/>
          </a:xfrm>
        </p:grpSpPr>
        <p:pic>
          <p:nvPicPr>
            <p:cNvPr id="321" name="Google Shape;321;p82"/>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322" name="Google Shape;322;p82"/>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323" name="Google Shape;323;p82"/>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324" name="Google Shape;324;p82"/>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325" name="Google Shape;325;p82"/>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326" name="Google Shape;326;p82"/>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327" name="Google Shape;327;p82"/>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328" name="Google Shape;328;p82"/>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329" name="Google Shape;329;p82"/>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sp>
        <p:nvSpPr>
          <p:cNvPr id="330" name="Google Shape;330;p82"/>
          <p:cNvSpPr>
            <a:spLocks noGrp="1"/>
          </p:cNvSpPr>
          <p:nvPr>
            <p:ph type="pic" idx="2"/>
          </p:nvPr>
        </p:nvSpPr>
        <p:spPr>
          <a:xfrm>
            <a:off x="-17463" y="0"/>
            <a:ext cx="5081588" cy="5459413"/>
          </a:xfrm>
          <a:prstGeom prst="rect">
            <a:avLst/>
          </a:prstGeom>
          <a:solidFill>
            <a:srgbClr val="A5A5A5"/>
          </a:solidFill>
          <a:ln>
            <a:noFill/>
          </a:ln>
        </p:spPr>
      </p:sp>
      <p:sp>
        <p:nvSpPr>
          <p:cNvPr id="331" name="Google Shape;331;p82"/>
          <p:cNvSpPr/>
          <p:nvPr/>
        </p:nvSpPr>
        <p:spPr>
          <a:xfrm>
            <a:off x="0" y="5661844"/>
            <a:ext cx="12192000" cy="119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332" name="Google Shape;332;p82"/>
          <p:cNvGrpSpPr/>
          <p:nvPr/>
        </p:nvGrpSpPr>
        <p:grpSpPr>
          <a:xfrm>
            <a:off x="3249124" y="307529"/>
            <a:ext cx="2770617" cy="2076976"/>
            <a:chOff x="3249124" y="307529"/>
            <a:chExt cx="2770617" cy="2076976"/>
          </a:xfrm>
        </p:grpSpPr>
        <p:sp>
          <p:nvSpPr>
            <p:cNvPr id="333" name="Google Shape;333;p82"/>
            <p:cNvSpPr/>
            <p:nvPr/>
          </p:nvSpPr>
          <p:spPr>
            <a:xfrm rot="-488098">
              <a:off x="3804056" y="567506"/>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334" name="Google Shape;334;p82"/>
            <p:cNvGrpSpPr/>
            <p:nvPr/>
          </p:nvGrpSpPr>
          <p:grpSpPr>
            <a:xfrm>
              <a:off x="3249124" y="307529"/>
              <a:ext cx="2770617" cy="2076976"/>
              <a:chOff x="2904151" y="2414371"/>
              <a:chExt cx="2770617" cy="2076976"/>
            </a:xfrm>
          </p:grpSpPr>
          <p:sp>
            <p:nvSpPr>
              <p:cNvPr id="335" name="Google Shape;335;p82"/>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6" name="Google Shape;336;p82"/>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7" name="Google Shape;337;p82"/>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8" name="Google Shape;338;p8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39" name="Google Shape;339;p82"/>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0" name="Google Shape;340;p82"/>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1" name="Google Shape;341;p8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2" name="Google Shape;342;p82"/>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3" name="Google Shape;343;p82"/>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4" name="Google Shape;344;p82"/>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5" name="Google Shape;345;p8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6" name="Google Shape;346;p82"/>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7" name="Google Shape;347;p8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8" name="Google Shape;348;p82"/>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49" name="Google Shape;349;p8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0" name="Google Shape;350;p82"/>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1" name="Google Shape;351;p8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2" name="Google Shape;352;p82"/>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3" name="Google Shape;353;p8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4" name="Google Shape;354;p82"/>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5" name="Google Shape;355;p82"/>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6" name="Google Shape;356;p82"/>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7" name="Google Shape;357;p82"/>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8" name="Google Shape;358;p8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59" name="Google Shape;359;p82"/>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0" name="Google Shape;360;p8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1" name="Google Shape;361;p82"/>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2" name="Google Shape;362;p82"/>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3" name="Google Shape;363;p82"/>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4" name="Google Shape;364;p82"/>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5" name="Google Shape;365;p82"/>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6" name="Google Shape;366;p82"/>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7" name="Google Shape;367;p82"/>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8" name="Google Shape;368;p82"/>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69" name="Google Shape;369;p82"/>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0" name="Google Shape;370;p82"/>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1" name="Google Shape;371;p82"/>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2" name="Google Shape;372;p82"/>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3" name="Google Shape;373;p8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4" name="Google Shape;374;p82"/>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5" name="Google Shape;375;p82"/>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6" name="Google Shape;376;p8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7" name="Google Shape;377;p82"/>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8" name="Google Shape;378;p8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79" name="Google Shape;379;p82"/>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0" name="Google Shape;380;p8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1" name="Google Shape;381;p82"/>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2" name="Google Shape;382;p8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3" name="Google Shape;383;p82"/>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4" name="Google Shape;384;p82"/>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5" name="Google Shape;385;p82"/>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6" name="Google Shape;386;p82"/>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7" name="Google Shape;387;p82"/>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8" name="Google Shape;388;p82"/>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89" name="Google Shape;389;p82"/>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0" name="Google Shape;390;p82"/>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1" name="Google Shape;391;p82"/>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2" name="Google Shape;392;p82"/>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3" name="Google Shape;393;p82"/>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4" name="Google Shape;394;p82"/>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5" name="Google Shape;395;p82"/>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396" name="Google Shape;396;p82"/>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grpSp>
        <p:nvGrpSpPr>
          <p:cNvPr id="397" name="Google Shape;397;p82"/>
          <p:cNvGrpSpPr/>
          <p:nvPr/>
        </p:nvGrpSpPr>
        <p:grpSpPr>
          <a:xfrm>
            <a:off x="438931" y="5966231"/>
            <a:ext cx="1983688" cy="492548"/>
            <a:chOff x="0" y="0"/>
            <a:chExt cx="2301694" cy="571500"/>
          </a:xfrm>
        </p:grpSpPr>
        <p:sp>
          <p:nvSpPr>
            <p:cNvPr id="398" name="Google Shape;398;p82"/>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399" name="Google Shape;399;p82"/>
            <p:cNvPicPr preferRelativeResize="0"/>
            <p:nvPr/>
          </p:nvPicPr>
          <p:blipFill rotWithShape="1">
            <a:blip r:embed="rId11">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400"/>
        <p:cNvGrpSpPr/>
        <p:nvPr/>
      </p:nvGrpSpPr>
      <p:grpSpPr>
        <a:xfrm>
          <a:off x="0" y="0"/>
          <a:ext cx="0" cy="0"/>
          <a:chOff x="0" y="0"/>
          <a:chExt cx="0" cy="0"/>
        </a:xfrm>
      </p:grpSpPr>
      <p:sp>
        <p:nvSpPr>
          <p:cNvPr id="401" name="Google Shape;401;p83"/>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02" name="Google Shape;402;p83"/>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3" name="Google Shape;403;p83"/>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404" name="Google Shape;404;p83"/>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05" name="Google Shape;405;p83"/>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06" name="Google Shape;406;p83"/>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7" name="Google Shape;407;p83"/>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83"/>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3"/>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10" name="Google Shape;410;p83"/>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1" name="Google Shape;411;p83"/>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412" name="Google Shape;412;p83"/>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3" name="Google Shape;413;p83"/>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14" name="Google Shape;414;p83"/>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5" name="Google Shape;415;p83"/>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416" name="Google Shape;416;p83"/>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7" name="Google Shape;417;p83"/>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18" name="Google Shape;418;p83"/>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9" name="Google Shape;419;p83"/>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420" name="Google Shape;420;p83"/>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83"/>
          <p:cNvSpPr/>
          <p:nvPr/>
        </p:nvSpPr>
        <p:spPr>
          <a:xfrm>
            <a:off x="6361479" y="5502145"/>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22" name="Google Shape;422;p83"/>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23" name="Google Shape;423;p83"/>
          <p:cNvCxnSpPr/>
          <p:nvPr/>
        </p:nvCxnSpPr>
        <p:spPr>
          <a:xfrm>
            <a:off x="5769762" y="5892116"/>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424" name="Google Shape;424;p83"/>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Slide - Green">
  <p:cSld name="Divider Slide - Green">
    <p:spTree>
      <p:nvGrpSpPr>
        <p:cNvPr id="1" name="Shape 425"/>
        <p:cNvGrpSpPr/>
        <p:nvPr/>
      </p:nvGrpSpPr>
      <p:grpSpPr>
        <a:xfrm>
          <a:off x="0" y="0"/>
          <a:ext cx="0" cy="0"/>
          <a:chOff x="0" y="0"/>
          <a:chExt cx="0" cy="0"/>
        </a:xfrm>
      </p:grpSpPr>
      <p:sp>
        <p:nvSpPr>
          <p:cNvPr id="426" name="Google Shape;426;p84"/>
          <p:cNvSpPr/>
          <p:nvPr/>
        </p:nvSpPr>
        <p:spPr>
          <a:xfrm>
            <a:off x="241300" y="228600"/>
            <a:ext cx="11696700" cy="5695316"/>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27" name="Google Shape;427;p84"/>
          <p:cNvSpPr txBox="1">
            <a:spLocks noGrp="1"/>
          </p:cNvSpPr>
          <p:nvPr>
            <p:ph type="body" idx="1"/>
          </p:nvPr>
        </p:nvSpPr>
        <p:spPr>
          <a:xfrm>
            <a:off x="2149154" y="934084"/>
            <a:ext cx="4235894"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8" name="Google Shape;428;p84"/>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4800"/>
              <a:buNone/>
              <a:defRPr sz="48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9" name="Google Shape;429;p84"/>
          <p:cNvSpPr/>
          <p:nvPr/>
        </p:nvSpPr>
        <p:spPr>
          <a:xfrm rot="-5400000" flipH="1">
            <a:off x="1375154" y="1210306"/>
            <a:ext cx="1008000" cy="3600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30" name="Google Shape;430;p84"/>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31" name="Google Shape;431;p84"/>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432"/>
        <p:cNvGrpSpPr/>
        <p:nvPr/>
      </p:nvGrpSpPr>
      <p:grpSpPr>
        <a:xfrm>
          <a:off x="0" y="0"/>
          <a:ext cx="0" cy="0"/>
          <a:chOff x="0" y="0"/>
          <a:chExt cx="0" cy="0"/>
        </a:xfrm>
      </p:grpSpPr>
      <p:sp>
        <p:nvSpPr>
          <p:cNvPr id="433" name="Google Shape;433;p85"/>
          <p:cNvSpPr>
            <a:spLocks noGrp="1"/>
          </p:cNvSpPr>
          <p:nvPr>
            <p:ph type="pic" idx="2"/>
          </p:nvPr>
        </p:nvSpPr>
        <p:spPr>
          <a:xfrm>
            <a:off x="241300" y="228600"/>
            <a:ext cx="11696700" cy="5946816"/>
          </a:xfrm>
          <a:prstGeom prst="rect">
            <a:avLst/>
          </a:prstGeom>
          <a:noFill/>
          <a:ln>
            <a:noFill/>
          </a:ln>
        </p:spPr>
      </p:sp>
      <p:sp>
        <p:nvSpPr>
          <p:cNvPr id="434" name="Google Shape;434;p85"/>
          <p:cNvSpPr/>
          <p:nvPr/>
        </p:nvSpPr>
        <p:spPr>
          <a:xfrm>
            <a:off x="6197600" y="985864"/>
            <a:ext cx="5994400" cy="24257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35" name="Google Shape;435;p85"/>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436" name="Google Shape;436;p85"/>
          <p:cNvSpPr/>
          <p:nvPr/>
        </p:nvSpPr>
        <p:spPr>
          <a:xfrm>
            <a:off x="6504644" y="2026088"/>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37" name="Google Shape;437;p85"/>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p85"/>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9" name="Google Shape;439;p85"/>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40" name="Google Shape;440;p85"/>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441"/>
        <p:cNvGrpSpPr/>
        <p:nvPr/>
      </p:nvGrpSpPr>
      <p:grpSpPr>
        <a:xfrm>
          <a:off x="0" y="0"/>
          <a:ext cx="0" cy="0"/>
          <a:chOff x="0" y="0"/>
          <a:chExt cx="0" cy="0"/>
        </a:xfrm>
      </p:grpSpPr>
      <p:sp>
        <p:nvSpPr>
          <p:cNvPr id="442" name="Google Shape;442;p86"/>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43" name="Google Shape;443;p86"/>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4" name="Google Shape;444;p86"/>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45" name="Google Shape;445;p86"/>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6" name="Google Shape;446;p86"/>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47" name="Google Shape;447;p86"/>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104"/>
        <p:cNvGrpSpPr/>
        <p:nvPr/>
      </p:nvGrpSpPr>
      <p:grpSpPr>
        <a:xfrm>
          <a:off x="0" y="0"/>
          <a:ext cx="0" cy="0"/>
          <a:chOff x="0" y="0"/>
          <a:chExt cx="0" cy="0"/>
        </a:xfrm>
      </p:grpSpPr>
      <p:sp>
        <p:nvSpPr>
          <p:cNvPr id="105" name="Google Shape;105;p62"/>
          <p:cNvSpPr/>
          <p:nvPr/>
        </p:nvSpPr>
        <p:spPr>
          <a:xfrm>
            <a:off x="6361479" y="123226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6" name="Google Shape;106;p6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07" name="Google Shape;107;p62"/>
          <p:cNvCxnSpPr/>
          <p:nvPr/>
        </p:nvCxnSpPr>
        <p:spPr>
          <a:xfrm>
            <a:off x="5769762" y="162223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08" name="Google Shape;108;p62"/>
          <p:cNvSpPr/>
          <p:nvPr/>
        </p:nvSpPr>
        <p:spPr>
          <a:xfrm rot="10800000" flipH="1">
            <a:off x="511072" y="-2"/>
            <a:ext cx="5240006"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09" name="Google Shape;109;p62"/>
          <p:cNvSpPr/>
          <p:nvPr/>
        </p:nvSpPr>
        <p:spPr>
          <a:xfrm>
            <a:off x="918629" y="1527801"/>
            <a:ext cx="792000" cy="2141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0" name="Google Shape;110;p62"/>
          <p:cNvSpPr txBox="1">
            <a:spLocks noGrp="1"/>
          </p:cNvSpPr>
          <p:nvPr>
            <p:ph type="body" idx="2"/>
          </p:nvPr>
        </p:nvSpPr>
        <p:spPr>
          <a:xfrm>
            <a:off x="956478" y="1899687"/>
            <a:ext cx="4306395" cy="328064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62"/>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62"/>
          <p:cNvSpPr txBox="1">
            <a:spLocks noGrp="1"/>
          </p:cNvSpPr>
          <p:nvPr>
            <p:ph type="body" idx="4"/>
          </p:nvPr>
        </p:nvSpPr>
        <p:spPr>
          <a:xfrm>
            <a:off x="7229716" y="123226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62"/>
          <p:cNvSpPr/>
          <p:nvPr/>
        </p:nvSpPr>
        <p:spPr>
          <a:xfrm>
            <a:off x="6361479" y="230689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4" name="Google Shape;114;p62"/>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5" name="Google Shape;115;p62"/>
          <p:cNvCxnSpPr/>
          <p:nvPr/>
        </p:nvCxnSpPr>
        <p:spPr>
          <a:xfrm>
            <a:off x="5769762" y="269686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16" name="Google Shape;116;p62"/>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2"/>
          <p:cNvSpPr/>
          <p:nvPr/>
        </p:nvSpPr>
        <p:spPr>
          <a:xfrm>
            <a:off x="6361479" y="3366657"/>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18" name="Google Shape;118;p62"/>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9" name="Google Shape;119;p62"/>
          <p:cNvCxnSpPr/>
          <p:nvPr/>
        </p:nvCxnSpPr>
        <p:spPr>
          <a:xfrm>
            <a:off x="5769762" y="3756628"/>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20" name="Google Shape;120;p62"/>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62"/>
          <p:cNvSpPr/>
          <p:nvPr/>
        </p:nvSpPr>
        <p:spPr>
          <a:xfrm>
            <a:off x="6347624" y="4424843"/>
            <a:ext cx="771474" cy="771474"/>
          </a:xfrm>
          <a:prstGeom prst="ellipse">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22" name="Google Shape;122;p62"/>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3" name="Google Shape;123;p62"/>
          <p:cNvCxnSpPr/>
          <p:nvPr/>
        </p:nvCxnSpPr>
        <p:spPr>
          <a:xfrm>
            <a:off x="5755907" y="4814814"/>
            <a:ext cx="591717" cy="0"/>
          </a:xfrm>
          <a:prstGeom prst="straightConnector1">
            <a:avLst/>
          </a:prstGeom>
          <a:noFill/>
          <a:ln w="19050" cap="flat" cmpd="sng">
            <a:solidFill>
              <a:srgbClr val="F0985E"/>
            </a:solidFill>
            <a:prstDash val="solid"/>
            <a:miter lim="800000"/>
            <a:headEnd type="none" w="sm" len="sm"/>
            <a:tailEnd type="none" w="sm" len="sm"/>
          </a:ln>
        </p:spPr>
      </p:cxnSp>
      <p:sp>
        <p:nvSpPr>
          <p:cNvPr id="124" name="Google Shape;124;p62"/>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62"/>
          <p:cNvSpPr txBox="1">
            <a:spLocks noGrp="1"/>
          </p:cNvSpPr>
          <p:nvPr>
            <p:ph type="body" idx="14"/>
          </p:nvPr>
        </p:nvSpPr>
        <p:spPr>
          <a:xfrm>
            <a:off x="6499807" y="5559340"/>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62"/>
          <p:cNvSpPr txBox="1">
            <a:spLocks noGrp="1"/>
          </p:cNvSpPr>
          <p:nvPr>
            <p:ph type="body" idx="15"/>
          </p:nvPr>
        </p:nvSpPr>
        <p:spPr>
          <a:xfrm>
            <a:off x="7229716" y="5502145"/>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033637"/>
              </a:buClr>
              <a:buSzPts val="2200"/>
              <a:buNone/>
              <a:defRPr sz="22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448"/>
        <p:cNvGrpSpPr/>
        <p:nvPr/>
      </p:nvGrpSpPr>
      <p:grpSpPr>
        <a:xfrm>
          <a:off x="0" y="0"/>
          <a:ext cx="0" cy="0"/>
          <a:chOff x="0" y="0"/>
          <a:chExt cx="0" cy="0"/>
        </a:xfrm>
      </p:grpSpPr>
      <p:sp>
        <p:nvSpPr>
          <p:cNvPr id="449" name="Google Shape;449;p87"/>
          <p:cNvSpPr/>
          <p:nvPr/>
        </p:nvSpPr>
        <p:spPr>
          <a:xfrm>
            <a:off x="241300" y="228600"/>
            <a:ext cx="11696700" cy="3035300"/>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50" name="Google Shape;450;p87"/>
          <p:cNvPicPr preferRelativeResize="0"/>
          <p:nvPr/>
        </p:nvPicPr>
        <p:blipFill rotWithShape="1">
          <a:blip r:embed="rId2">
            <a:alphaModFix/>
          </a:blip>
          <a:srcRect l="-25867"/>
          <a:stretch/>
        </p:blipFill>
        <p:spPr>
          <a:xfrm>
            <a:off x="3752900" y="1030385"/>
            <a:ext cx="8439100" cy="5375657"/>
          </a:xfrm>
          <a:prstGeom prst="rect">
            <a:avLst/>
          </a:prstGeom>
          <a:noFill/>
          <a:ln>
            <a:noFill/>
          </a:ln>
        </p:spPr>
      </p:pic>
      <p:sp>
        <p:nvSpPr>
          <p:cNvPr id="451" name="Google Shape;451;p87"/>
          <p:cNvSpPr>
            <a:spLocks noGrp="1"/>
          </p:cNvSpPr>
          <p:nvPr>
            <p:ph type="pic" idx="2"/>
          </p:nvPr>
        </p:nvSpPr>
        <p:spPr>
          <a:xfrm>
            <a:off x="7061200" y="1203325"/>
            <a:ext cx="5130800" cy="3913188"/>
          </a:xfrm>
          <a:prstGeom prst="rect">
            <a:avLst/>
          </a:prstGeom>
          <a:solidFill>
            <a:schemeClr val="lt1"/>
          </a:solidFill>
          <a:ln>
            <a:noFill/>
          </a:ln>
        </p:spPr>
      </p:sp>
      <p:sp>
        <p:nvSpPr>
          <p:cNvPr id="452" name="Google Shape;452;p87"/>
          <p:cNvSpPr txBox="1">
            <a:spLocks noGrp="1"/>
          </p:cNvSpPr>
          <p:nvPr>
            <p:ph type="body" idx="1"/>
          </p:nvPr>
        </p:nvSpPr>
        <p:spPr>
          <a:xfrm>
            <a:off x="831350" y="3594101"/>
            <a:ext cx="5029134" cy="22335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2400"/>
              <a:buNone/>
              <a:defRPr sz="2400" b="0" i="0">
                <a:solidFill>
                  <a:srgbClr val="033637"/>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87"/>
          <p:cNvSpPr/>
          <p:nvPr/>
        </p:nvSpPr>
        <p:spPr>
          <a:xfrm>
            <a:off x="831350" y="1502804"/>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454" name="Google Shape;454;p87"/>
          <p:cNvSpPr txBox="1">
            <a:spLocks noGrp="1"/>
          </p:cNvSpPr>
          <p:nvPr>
            <p:ph type="body" idx="3"/>
          </p:nvPr>
        </p:nvSpPr>
        <p:spPr>
          <a:xfrm>
            <a:off x="747201" y="805450"/>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87"/>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56" name="Google Shape;456;p87"/>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457"/>
        <p:cNvGrpSpPr/>
        <p:nvPr/>
      </p:nvGrpSpPr>
      <p:grpSpPr>
        <a:xfrm>
          <a:off x="0" y="0"/>
          <a:ext cx="0" cy="0"/>
          <a:chOff x="0" y="0"/>
          <a:chExt cx="0" cy="0"/>
        </a:xfrm>
      </p:grpSpPr>
      <p:pic>
        <p:nvPicPr>
          <p:cNvPr id="458" name="Google Shape;458;p88"/>
          <p:cNvPicPr preferRelativeResize="0"/>
          <p:nvPr/>
        </p:nvPicPr>
        <p:blipFill rotWithShape="1">
          <a:blip r:embed="rId2">
            <a:alphaModFix/>
          </a:blip>
          <a:srcRect l="-10140" t="-4714"/>
          <a:stretch/>
        </p:blipFill>
        <p:spPr>
          <a:xfrm>
            <a:off x="5950643" y="0"/>
            <a:ext cx="6231039" cy="4826000"/>
          </a:xfrm>
          <a:prstGeom prst="rect">
            <a:avLst/>
          </a:prstGeom>
          <a:noFill/>
          <a:ln>
            <a:noFill/>
          </a:ln>
        </p:spPr>
      </p:pic>
      <p:sp>
        <p:nvSpPr>
          <p:cNvPr id="459" name="Google Shape;459;p88"/>
          <p:cNvSpPr>
            <a:spLocks noGrp="1"/>
          </p:cNvSpPr>
          <p:nvPr>
            <p:ph type="pic" idx="2"/>
          </p:nvPr>
        </p:nvSpPr>
        <p:spPr>
          <a:xfrm>
            <a:off x="7333446" y="1011045"/>
            <a:ext cx="3594836" cy="2305596"/>
          </a:xfrm>
          <a:prstGeom prst="rect">
            <a:avLst/>
          </a:prstGeom>
          <a:noFill/>
          <a:ln>
            <a:noFill/>
          </a:ln>
        </p:spPr>
      </p:sp>
      <p:sp>
        <p:nvSpPr>
          <p:cNvPr id="460" name="Google Shape;460;p88"/>
          <p:cNvSpPr txBox="1">
            <a:spLocks noGrp="1"/>
          </p:cNvSpPr>
          <p:nvPr>
            <p:ph type="body" idx="1"/>
          </p:nvPr>
        </p:nvSpPr>
        <p:spPr>
          <a:xfrm>
            <a:off x="960833" y="1011045"/>
            <a:ext cx="5227317" cy="13110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a:solidFill>
                  <a:srgbClr val="033637"/>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88"/>
          <p:cNvSpPr txBox="1">
            <a:spLocks noGrp="1"/>
          </p:cNvSpPr>
          <p:nvPr>
            <p:ph type="body" idx="3"/>
          </p:nvPr>
        </p:nvSpPr>
        <p:spPr>
          <a:xfrm>
            <a:off x="866070" y="3324429"/>
            <a:ext cx="5224975" cy="257027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33637"/>
              </a:buClr>
              <a:buSzPts val="2400"/>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2" name="Google Shape;462;p88"/>
          <p:cNvCxnSpPr/>
          <p:nvPr/>
        </p:nvCxnSpPr>
        <p:spPr>
          <a:xfrm>
            <a:off x="670588" y="448096"/>
            <a:ext cx="0" cy="1589028"/>
          </a:xfrm>
          <a:prstGeom prst="straightConnector1">
            <a:avLst/>
          </a:prstGeom>
          <a:noFill/>
          <a:ln w="38100" cap="flat" cmpd="sng">
            <a:solidFill>
              <a:srgbClr val="F0985E"/>
            </a:solidFill>
            <a:prstDash val="solid"/>
            <a:miter lim="800000"/>
            <a:headEnd type="none" w="sm" len="sm"/>
            <a:tailEnd type="none" w="sm" len="sm"/>
          </a:ln>
        </p:spPr>
      </p:cxnSp>
      <p:sp>
        <p:nvSpPr>
          <p:cNvPr id="463" name="Google Shape;463;p88"/>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64" name="Google Shape;464;p88"/>
          <p:cNvPicPr preferRelativeResize="0"/>
          <p:nvPr/>
        </p:nvPicPr>
        <p:blipFill rotWithShape="1">
          <a:blip r:embed="rId3">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Bullet Slide - Blue">
  <p:cSld name="1_Bullet Slide - Blue">
    <p:spTree>
      <p:nvGrpSpPr>
        <p:cNvPr id="1" name="Shape 465"/>
        <p:cNvGrpSpPr/>
        <p:nvPr/>
      </p:nvGrpSpPr>
      <p:grpSpPr>
        <a:xfrm>
          <a:off x="0" y="0"/>
          <a:ext cx="0" cy="0"/>
          <a:chOff x="0" y="0"/>
          <a:chExt cx="0" cy="0"/>
        </a:xfrm>
      </p:grpSpPr>
      <p:sp>
        <p:nvSpPr>
          <p:cNvPr id="466" name="Google Shape;466;p89"/>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033637"/>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89"/>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0"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68" name="Google Shape;468;p89"/>
          <p:cNvCxnSpPr/>
          <p:nvPr/>
        </p:nvCxnSpPr>
        <p:spPr>
          <a:xfrm>
            <a:off x="5346936" y="-25722"/>
            <a:ext cx="0" cy="6853558"/>
          </a:xfrm>
          <a:prstGeom prst="straightConnector1">
            <a:avLst/>
          </a:prstGeom>
          <a:noFill/>
          <a:ln w="12700" cap="flat" cmpd="sng">
            <a:solidFill>
              <a:srgbClr val="568754"/>
            </a:solidFill>
            <a:prstDash val="solid"/>
            <a:miter lim="800000"/>
            <a:headEnd type="none" w="sm" len="sm"/>
            <a:tailEnd type="none" w="sm" len="sm"/>
          </a:ln>
        </p:spPr>
      </p:cxnSp>
      <p:sp>
        <p:nvSpPr>
          <p:cNvPr id="469" name="Google Shape;469;p89"/>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33637"/>
              </a:buClr>
              <a:buSzPts val="3600"/>
              <a:buNone/>
              <a:defRPr sz="3600" b="1" i="0">
                <a:solidFill>
                  <a:srgbClr val="033637"/>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89"/>
          <p:cNvSpPr/>
          <p:nvPr/>
        </p:nvSpPr>
        <p:spPr>
          <a:xfrm>
            <a:off x="4783395" y="415207"/>
            <a:ext cx="1154422" cy="1154422"/>
          </a:xfrm>
          <a:prstGeom prst="ellipse">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b="0" i="0">
              <a:solidFill>
                <a:schemeClr val="lt1"/>
              </a:solidFill>
              <a:latin typeface="Raleway"/>
              <a:ea typeface="Raleway"/>
              <a:cs typeface="Raleway"/>
              <a:sym typeface="Raleway"/>
            </a:endParaRPr>
          </a:p>
        </p:txBody>
      </p:sp>
      <p:sp>
        <p:nvSpPr>
          <p:cNvPr id="471" name="Google Shape;471;p89"/>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2" name="Google Shape;472;p8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473" name="Google Shape;473;p8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474"/>
        <p:cNvGrpSpPr/>
        <p:nvPr/>
      </p:nvGrpSpPr>
      <p:grpSpPr>
        <a:xfrm>
          <a:off x="0" y="0"/>
          <a:ext cx="0" cy="0"/>
          <a:chOff x="0" y="0"/>
          <a:chExt cx="0" cy="0"/>
        </a:xfrm>
      </p:grpSpPr>
      <p:sp>
        <p:nvSpPr>
          <p:cNvPr id="475" name="Google Shape;475;p90"/>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476" name="Google Shape;476;p90"/>
          <p:cNvGrpSpPr/>
          <p:nvPr/>
        </p:nvGrpSpPr>
        <p:grpSpPr>
          <a:xfrm>
            <a:off x="3157129" y="5855286"/>
            <a:ext cx="8512759" cy="660664"/>
            <a:chOff x="-1962005" y="25972"/>
            <a:chExt cx="11029443" cy="855980"/>
          </a:xfrm>
        </p:grpSpPr>
        <p:pic>
          <p:nvPicPr>
            <p:cNvPr id="477" name="Google Shape;477;p90"/>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478" name="Google Shape;478;p90"/>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479" name="Google Shape;479;p90"/>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480" name="Google Shape;480;p90"/>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481" name="Google Shape;481;p90"/>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482" name="Google Shape;482;p90"/>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483" name="Google Shape;483;p90"/>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484" name="Google Shape;484;p90"/>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485" name="Google Shape;485;p90"/>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pic>
        <p:nvPicPr>
          <p:cNvPr id="486" name="Google Shape;486;p90"/>
          <p:cNvPicPr preferRelativeResize="0"/>
          <p:nvPr/>
        </p:nvPicPr>
        <p:blipFill rotWithShape="1">
          <a:blip r:embed="rId11">
            <a:alphaModFix/>
          </a:blip>
          <a:srcRect/>
          <a:stretch/>
        </p:blipFill>
        <p:spPr>
          <a:xfrm>
            <a:off x="6206236" y="1128711"/>
            <a:ext cx="5712958" cy="1743226"/>
          </a:xfrm>
          <a:prstGeom prst="rect">
            <a:avLst/>
          </a:prstGeom>
          <a:noFill/>
          <a:ln>
            <a:noFill/>
          </a:ln>
        </p:spPr>
      </p:pic>
      <p:sp>
        <p:nvSpPr>
          <p:cNvPr id="487" name="Google Shape;487;p90"/>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488" name="Google Shape;488;p90"/>
          <p:cNvSpPr>
            <a:spLocks noGrp="1"/>
          </p:cNvSpPr>
          <p:nvPr>
            <p:ph type="pic" idx="2"/>
          </p:nvPr>
        </p:nvSpPr>
        <p:spPr>
          <a:xfrm>
            <a:off x="-17463" y="0"/>
            <a:ext cx="5081588" cy="5459598"/>
          </a:xfrm>
          <a:prstGeom prst="rect">
            <a:avLst/>
          </a:prstGeom>
          <a:solidFill>
            <a:srgbClr val="A5A5A5"/>
          </a:solidFill>
          <a:ln>
            <a:noFill/>
          </a:ln>
        </p:spPr>
      </p:sp>
      <p:grpSp>
        <p:nvGrpSpPr>
          <p:cNvPr id="489" name="Google Shape;489;p90"/>
          <p:cNvGrpSpPr/>
          <p:nvPr/>
        </p:nvGrpSpPr>
        <p:grpSpPr>
          <a:xfrm>
            <a:off x="392694" y="6094636"/>
            <a:ext cx="1983688" cy="492548"/>
            <a:chOff x="0" y="0"/>
            <a:chExt cx="2301694" cy="571500"/>
          </a:xfrm>
        </p:grpSpPr>
        <p:sp>
          <p:nvSpPr>
            <p:cNvPr id="490" name="Google Shape;490;p90"/>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491" name="Google Shape;491;p90"/>
            <p:cNvPicPr preferRelativeResize="0"/>
            <p:nvPr/>
          </p:nvPicPr>
          <p:blipFill rotWithShape="1">
            <a:blip r:embed="rId12">
              <a:alphaModFix/>
            </a:blip>
            <a:srcRect r="44449"/>
            <a:stretch/>
          </p:blipFill>
          <p:spPr>
            <a:xfrm>
              <a:off x="312965" y="96237"/>
              <a:ext cx="1675765" cy="384810"/>
            </a:xfrm>
            <a:prstGeom prst="rect">
              <a:avLst/>
            </a:prstGeom>
            <a:noFill/>
            <a:ln>
              <a:noFill/>
            </a:ln>
          </p:spPr>
        </p:pic>
      </p:grpSp>
      <p:sp>
        <p:nvSpPr>
          <p:cNvPr id="492" name="Google Shape;492;p90"/>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Slide 2">
  <p:cSld name="Cover Slide 2">
    <p:spTree>
      <p:nvGrpSpPr>
        <p:cNvPr id="1" name="Shape 127"/>
        <p:cNvGrpSpPr/>
        <p:nvPr/>
      </p:nvGrpSpPr>
      <p:grpSpPr>
        <a:xfrm>
          <a:off x="0" y="0"/>
          <a:ext cx="0" cy="0"/>
          <a:chOff x="0" y="0"/>
          <a:chExt cx="0" cy="0"/>
        </a:xfrm>
      </p:grpSpPr>
      <p:sp>
        <p:nvSpPr>
          <p:cNvPr id="128" name="Google Shape;128;p63"/>
          <p:cNvSpPr>
            <a:spLocks noGrp="1"/>
          </p:cNvSpPr>
          <p:nvPr>
            <p:ph type="pic" idx="2"/>
          </p:nvPr>
        </p:nvSpPr>
        <p:spPr>
          <a:xfrm>
            <a:off x="2" y="2138363"/>
            <a:ext cx="12191999" cy="3387725"/>
          </a:xfrm>
          <a:prstGeom prst="rect">
            <a:avLst/>
          </a:prstGeom>
          <a:noFill/>
          <a:ln>
            <a:noFill/>
          </a:ln>
        </p:spPr>
      </p:sp>
      <p:pic>
        <p:nvPicPr>
          <p:cNvPr id="129" name="Google Shape;129;p63"/>
          <p:cNvPicPr preferRelativeResize="0"/>
          <p:nvPr/>
        </p:nvPicPr>
        <p:blipFill rotWithShape="1">
          <a:blip r:embed="rId2">
            <a:alphaModFix/>
          </a:blip>
          <a:srcRect/>
          <a:stretch/>
        </p:blipFill>
        <p:spPr>
          <a:xfrm>
            <a:off x="10096500" y="5912523"/>
            <a:ext cx="2095500" cy="558800"/>
          </a:xfrm>
          <a:prstGeom prst="rect">
            <a:avLst/>
          </a:prstGeom>
          <a:noFill/>
          <a:ln>
            <a:noFill/>
          </a:ln>
        </p:spPr>
      </p:pic>
      <p:sp>
        <p:nvSpPr>
          <p:cNvPr id="130" name="Google Shape;130;p63"/>
          <p:cNvSpPr txBox="1">
            <a:spLocks noGrp="1"/>
          </p:cNvSpPr>
          <p:nvPr>
            <p:ph type="body" idx="1"/>
          </p:nvPr>
        </p:nvSpPr>
        <p:spPr>
          <a:xfrm>
            <a:off x="0" y="3485497"/>
            <a:ext cx="12192000" cy="775681"/>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5400"/>
              <a:buNone/>
              <a:defRPr sz="54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63"/>
          <p:cNvSpPr txBox="1">
            <a:spLocks noGrp="1"/>
          </p:cNvSpPr>
          <p:nvPr>
            <p:ph type="body" idx="3"/>
          </p:nvPr>
        </p:nvSpPr>
        <p:spPr>
          <a:xfrm>
            <a:off x="0" y="4191990"/>
            <a:ext cx="12192000" cy="77568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2" name="Google Shape;132;p63"/>
          <p:cNvSpPr/>
          <p:nvPr/>
        </p:nvSpPr>
        <p:spPr>
          <a:xfrm>
            <a:off x="0" y="2716306"/>
            <a:ext cx="1422400" cy="4141694"/>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3" name="Google Shape;133;p63"/>
          <p:cNvSpPr/>
          <p:nvPr/>
        </p:nvSpPr>
        <p:spPr>
          <a:xfrm>
            <a:off x="10769602" y="0"/>
            <a:ext cx="1422400" cy="2931459"/>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4" name="Google Shape;134;p63"/>
          <p:cNvSpPr/>
          <p:nvPr/>
        </p:nvSpPr>
        <p:spPr>
          <a:xfrm>
            <a:off x="10769602" y="3260068"/>
            <a:ext cx="1422400" cy="1412524"/>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135"/>
        <p:cNvGrpSpPr/>
        <p:nvPr/>
      </p:nvGrpSpPr>
      <p:grpSpPr>
        <a:xfrm>
          <a:off x="0" y="0"/>
          <a:ext cx="0" cy="0"/>
          <a:chOff x="0" y="0"/>
          <a:chExt cx="0" cy="0"/>
        </a:xfrm>
      </p:grpSpPr>
      <p:sp>
        <p:nvSpPr>
          <p:cNvPr id="136" name="Google Shape;136;p69"/>
          <p:cNvSpPr>
            <a:spLocks noGrp="1"/>
          </p:cNvSpPr>
          <p:nvPr>
            <p:ph type="pic" idx="2"/>
          </p:nvPr>
        </p:nvSpPr>
        <p:spPr>
          <a:xfrm>
            <a:off x="247650" y="1473064"/>
            <a:ext cx="11696699" cy="4699000"/>
          </a:xfrm>
          <a:prstGeom prst="rect">
            <a:avLst/>
          </a:prstGeom>
          <a:solidFill>
            <a:schemeClr val="lt1"/>
          </a:solidFill>
          <a:ln>
            <a:noFill/>
          </a:ln>
        </p:spPr>
      </p:sp>
      <p:sp>
        <p:nvSpPr>
          <p:cNvPr id="137" name="Google Shape;137;p69"/>
          <p:cNvSpPr/>
          <p:nvPr/>
        </p:nvSpPr>
        <p:spPr>
          <a:xfrm>
            <a:off x="548344" y="1141653"/>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38" name="Google Shape;138;p69"/>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68754"/>
              </a:buClr>
              <a:buSzPts val="3600"/>
              <a:buNone/>
              <a:defRPr sz="3600" b="0" i="0">
                <a:solidFill>
                  <a:srgbClr val="568754"/>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69"/>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0" name="Google Shape;140;p69"/>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141"/>
        <p:cNvGrpSpPr/>
        <p:nvPr/>
      </p:nvGrpSpPr>
      <p:grpSpPr>
        <a:xfrm>
          <a:off x="0" y="0"/>
          <a:ext cx="0" cy="0"/>
          <a:chOff x="0" y="0"/>
          <a:chExt cx="0" cy="0"/>
        </a:xfrm>
      </p:grpSpPr>
      <p:sp>
        <p:nvSpPr>
          <p:cNvPr id="142" name="Google Shape;142;p70"/>
          <p:cNvSpPr/>
          <p:nvPr/>
        </p:nvSpPr>
        <p:spPr>
          <a:xfrm rot="10800000" flipH="1">
            <a:off x="712519" y="-3"/>
            <a:ext cx="6139543" cy="689275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3" name="Google Shape;143;p70"/>
          <p:cNvSpPr>
            <a:spLocks noGrp="1"/>
          </p:cNvSpPr>
          <p:nvPr>
            <p:ph type="pic" idx="2"/>
          </p:nvPr>
        </p:nvSpPr>
        <p:spPr>
          <a:xfrm>
            <a:off x="6852062" y="228600"/>
            <a:ext cx="5105121" cy="5704209"/>
          </a:xfrm>
          <a:prstGeom prst="rect">
            <a:avLst/>
          </a:prstGeom>
          <a:solidFill>
            <a:schemeClr val="lt1"/>
          </a:solidFill>
          <a:ln>
            <a:noFill/>
          </a:ln>
        </p:spPr>
      </p:sp>
      <p:sp>
        <p:nvSpPr>
          <p:cNvPr id="144" name="Google Shape;144;p70"/>
          <p:cNvSpPr txBox="1">
            <a:spLocks noGrp="1"/>
          </p:cNvSpPr>
          <p:nvPr>
            <p:ph type="body" idx="1"/>
          </p:nvPr>
        </p:nvSpPr>
        <p:spPr>
          <a:xfrm>
            <a:off x="1173317" y="1808867"/>
            <a:ext cx="5144356"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70"/>
          <p:cNvSpPr/>
          <p:nvPr/>
        </p:nvSpPr>
        <p:spPr>
          <a:xfrm>
            <a:off x="1173317" y="1328490"/>
            <a:ext cx="792000" cy="21410"/>
          </a:xfrm>
          <a:prstGeom prst="rect">
            <a:avLst/>
          </a:prstGeom>
          <a:solidFill>
            <a:srgbClr val="EF995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46" name="Google Shape;146;p70"/>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70"/>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48" name="Google Shape;148;p70"/>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149"/>
        <p:cNvGrpSpPr/>
        <p:nvPr/>
      </p:nvGrpSpPr>
      <p:grpSpPr>
        <a:xfrm>
          <a:off x="0" y="0"/>
          <a:ext cx="0" cy="0"/>
          <a:chOff x="0" y="0"/>
          <a:chExt cx="0" cy="0"/>
        </a:xfrm>
      </p:grpSpPr>
      <p:sp>
        <p:nvSpPr>
          <p:cNvPr id="150" name="Google Shape;150;p72"/>
          <p:cNvSpPr/>
          <p:nvPr/>
        </p:nvSpPr>
        <p:spPr>
          <a:xfrm>
            <a:off x="241300" y="228600"/>
            <a:ext cx="11696700" cy="5695317"/>
          </a:xfrm>
          <a:prstGeom prst="rect">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1" name="Google Shape;151;p72"/>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72"/>
          <p:cNvSpPr/>
          <p:nvPr/>
        </p:nvSpPr>
        <p:spPr>
          <a:xfrm>
            <a:off x="818862" y="1340326"/>
            <a:ext cx="792000" cy="21410"/>
          </a:xfrm>
          <a:prstGeom prst="rect">
            <a:avLst/>
          </a:prstGeom>
          <a:solidFill>
            <a:srgbClr val="F0985E"/>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3" name="Google Shape;153;p72"/>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72"/>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55" name="Google Shape;155;p72"/>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156"/>
        <p:cNvGrpSpPr/>
        <p:nvPr/>
      </p:nvGrpSpPr>
      <p:grpSpPr>
        <a:xfrm>
          <a:off x="0" y="0"/>
          <a:ext cx="0" cy="0"/>
          <a:chOff x="0" y="0"/>
          <a:chExt cx="0" cy="0"/>
        </a:xfrm>
      </p:grpSpPr>
      <p:sp>
        <p:nvSpPr>
          <p:cNvPr id="157" name="Google Shape;157;p73"/>
          <p:cNvSpPr/>
          <p:nvPr/>
        </p:nvSpPr>
        <p:spPr>
          <a:xfrm>
            <a:off x="241300" y="0"/>
            <a:ext cx="6151000" cy="5923917"/>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58" name="Google Shape;158;p73"/>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Raleway"/>
                <a:ea typeface="Raleway"/>
                <a:cs typeface="Raleway"/>
                <a:sym typeface="Raleway"/>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73"/>
          <p:cNvSpPr/>
          <p:nvPr/>
        </p:nvSpPr>
        <p:spPr>
          <a:xfrm>
            <a:off x="818862" y="1340326"/>
            <a:ext cx="792000" cy="21410"/>
          </a:xfrm>
          <a:prstGeom prst="rect">
            <a:avLst/>
          </a:prstGeom>
          <a:solidFill>
            <a:srgbClr val="8CBF4B"/>
          </a:solidFill>
          <a:ln w="12700" cap="flat" cmpd="sng">
            <a:solidFill>
              <a:srgbClr val="F098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sp>
        <p:nvSpPr>
          <p:cNvPr id="160" name="Google Shape;160;p73"/>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i="0">
                <a:solidFill>
                  <a:schemeClr val="lt1"/>
                </a:solidFill>
                <a:latin typeface="Raleway"/>
                <a:ea typeface="Raleway"/>
                <a:cs typeface="Raleway"/>
                <a:sym typeface="Raleway"/>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73"/>
          <p:cNvSpPr>
            <a:spLocks noGrp="1"/>
          </p:cNvSpPr>
          <p:nvPr>
            <p:ph type="pic" idx="3"/>
          </p:nvPr>
        </p:nvSpPr>
        <p:spPr>
          <a:xfrm>
            <a:off x="6392300" y="228600"/>
            <a:ext cx="5564883" cy="5447571"/>
          </a:xfrm>
          <a:prstGeom prst="rect">
            <a:avLst/>
          </a:prstGeom>
          <a:solidFill>
            <a:schemeClr val="lt1"/>
          </a:solidFill>
          <a:ln>
            <a:noFill/>
          </a:ln>
        </p:spPr>
      </p:sp>
      <p:sp>
        <p:nvSpPr>
          <p:cNvPr id="162" name="Google Shape;162;p73"/>
          <p:cNvSpPr/>
          <p:nvPr/>
        </p:nvSpPr>
        <p:spPr>
          <a:xfrm rot="5400000" flipH="1">
            <a:off x="11704000" y="6622960"/>
            <a:ext cx="432000" cy="36000"/>
          </a:xfrm>
          <a:prstGeom prst="rect">
            <a:avLst/>
          </a:prstGeom>
          <a:solidFill>
            <a:srgbClr val="F0985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pic>
        <p:nvPicPr>
          <p:cNvPr id="163" name="Google Shape;163;p73"/>
          <p:cNvPicPr preferRelativeResize="0"/>
          <p:nvPr/>
        </p:nvPicPr>
        <p:blipFill rotWithShape="1">
          <a:blip r:embed="rId2">
            <a:alphaModFix/>
          </a:blip>
          <a:srcRect/>
          <a:stretch/>
        </p:blipFill>
        <p:spPr>
          <a:xfrm>
            <a:off x="10639759" y="6424959"/>
            <a:ext cx="1075845" cy="328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164"/>
        <p:cNvGrpSpPr/>
        <p:nvPr/>
      </p:nvGrpSpPr>
      <p:grpSpPr>
        <a:xfrm>
          <a:off x="0" y="0"/>
          <a:ext cx="0" cy="0"/>
          <a:chOff x="0" y="0"/>
          <a:chExt cx="0" cy="0"/>
        </a:xfrm>
      </p:grpSpPr>
      <p:sp>
        <p:nvSpPr>
          <p:cNvPr id="165" name="Google Shape;165;p74"/>
          <p:cNvSpPr/>
          <p:nvPr/>
        </p:nvSpPr>
        <p:spPr>
          <a:xfrm>
            <a:off x="-16823" y="0"/>
            <a:ext cx="12192000" cy="5459598"/>
          </a:xfrm>
          <a:prstGeom prst="rect">
            <a:avLst/>
          </a:prstGeom>
          <a:solidFill>
            <a:srgbClr val="5687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Raleway"/>
              <a:ea typeface="Raleway"/>
              <a:cs typeface="Raleway"/>
              <a:sym typeface="Raleway"/>
            </a:endParaRPr>
          </a:p>
        </p:txBody>
      </p:sp>
      <p:grpSp>
        <p:nvGrpSpPr>
          <p:cNvPr id="166" name="Google Shape;166;p74"/>
          <p:cNvGrpSpPr/>
          <p:nvPr/>
        </p:nvGrpSpPr>
        <p:grpSpPr>
          <a:xfrm>
            <a:off x="3157129" y="5855286"/>
            <a:ext cx="8512759" cy="660664"/>
            <a:chOff x="-1962005" y="25972"/>
            <a:chExt cx="11029443" cy="855980"/>
          </a:xfrm>
        </p:grpSpPr>
        <p:pic>
          <p:nvPicPr>
            <p:cNvPr id="167" name="Google Shape;167;p74"/>
            <p:cNvPicPr preferRelativeResize="0"/>
            <p:nvPr/>
          </p:nvPicPr>
          <p:blipFill rotWithShape="1">
            <a:blip r:embed="rId2">
              <a:alphaModFix/>
            </a:blip>
            <a:srcRect/>
            <a:stretch/>
          </p:blipFill>
          <p:spPr>
            <a:xfrm>
              <a:off x="3134569" y="31687"/>
              <a:ext cx="843915" cy="844550"/>
            </a:xfrm>
            <a:prstGeom prst="rect">
              <a:avLst/>
            </a:prstGeom>
            <a:noFill/>
            <a:ln>
              <a:noFill/>
            </a:ln>
          </p:spPr>
        </p:pic>
        <p:pic>
          <p:nvPicPr>
            <p:cNvPr id="168" name="Google Shape;168;p74"/>
            <p:cNvPicPr preferRelativeResize="0"/>
            <p:nvPr/>
          </p:nvPicPr>
          <p:blipFill rotWithShape="1">
            <a:blip r:embed="rId3">
              <a:alphaModFix/>
            </a:blip>
            <a:srcRect/>
            <a:stretch/>
          </p:blipFill>
          <p:spPr>
            <a:xfrm>
              <a:off x="-1962005" y="233300"/>
              <a:ext cx="1123315" cy="441325"/>
            </a:xfrm>
            <a:prstGeom prst="rect">
              <a:avLst/>
            </a:prstGeom>
            <a:noFill/>
            <a:ln>
              <a:noFill/>
            </a:ln>
          </p:spPr>
        </p:pic>
        <p:pic>
          <p:nvPicPr>
            <p:cNvPr id="169" name="Google Shape;169;p74"/>
            <p:cNvPicPr preferRelativeResize="0"/>
            <p:nvPr/>
          </p:nvPicPr>
          <p:blipFill rotWithShape="1">
            <a:blip r:embed="rId4">
              <a:alphaModFix/>
            </a:blip>
            <a:srcRect/>
            <a:stretch/>
          </p:blipFill>
          <p:spPr>
            <a:xfrm>
              <a:off x="766622" y="25972"/>
              <a:ext cx="855345" cy="855980"/>
            </a:xfrm>
            <a:prstGeom prst="rect">
              <a:avLst/>
            </a:prstGeom>
            <a:noFill/>
            <a:ln>
              <a:noFill/>
            </a:ln>
          </p:spPr>
        </p:pic>
        <p:pic>
          <p:nvPicPr>
            <p:cNvPr id="170" name="Google Shape;170;p74"/>
            <p:cNvPicPr preferRelativeResize="0"/>
            <p:nvPr/>
          </p:nvPicPr>
          <p:blipFill rotWithShape="1">
            <a:blip r:embed="rId5">
              <a:alphaModFix/>
            </a:blip>
            <a:srcRect/>
            <a:stretch/>
          </p:blipFill>
          <p:spPr>
            <a:xfrm>
              <a:off x="-581499" y="266637"/>
              <a:ext cx="1090930" cy="374650"/>
            </a:xfrm>
            <a:prstGeom prst="rect">
              <a:avLst/>
            </a:prstGeom>
            <a:noFill/>
            <a:ln>
              <a:noFill/>
            </a:ln>
          </p:spPr>
        </p:pic>
        <p:pic>
          <p:nvPicPr>
            <p:cNvPr id="171" name="Google Shape;171;p74"/>
            <p:cNvPicPr preferRelativeResize="0"/>
            <p:nvPr/>
          </p:nvPicPr>
          <p:blipFill rotWithShape="1">
            <a:blip r:embed="rId6">
              <a:alphaModFix/>
            </a:blip>
            <a:srcRect/>
            <a:stretch/>
          </p:blipFill>
          <p:spPr>
            <a:xfrm>
              <a:off x="1879158" y="120270"/>
              <a:ext cx="998220" cy="667385"/>
            </a:xfrm>
            <a:prstGeom prst="rect">
              <a:avLst/>
            </a:prstGeom>
            <a:noFill/>
            <a:ln>
              <a:noFill/>
            </a:ln>
          </p:spPr>
        </p:pic>
        <p:pic>
          <p:nvPicPr>
            <p:cNvPr id="172" name="Google Shape;172;p74"/>
            <p:cNvPicPr preferRelativeResize="0"/>
            <p:nvPr/>
          </p:nvPicPr>
          <p:blipFill rotWithShape="1">
            <a:blip r:embed="rId7">
              <a:alphaModFix/>
            </a:blip>
            <a:srcRect/>
            <a:stretch/>
          </p:blipFill>
          <p:spPr>
            <a:xfrm>
              <a:off x="6988432" y="339662"/>
              <a:ext cx="949960" cy="228600"/>
            </a:xfrm>
            <a:prstGeom prst="rect">
              <a:avLst/>
            </a:prstGeom>
            <a:noFill/>
            <a:ln>
              <a:noFill/>
            </a:ln>
          </p:spPr>
        </p:pic>
        <p:pic>
          <p:nvPicPr>
            <p:cNvPr id="173" name="Google Shape;173;p74"/>
            <p:cNvPicPr preferRelativeResize="0"/>
            <p:nvPr/>
          </p:nvPicPr>
          <p:blipFill rotWithShape="1">
            <a:blip r:embed="rId8">
              <a:alphaModFix/>
            </a:blip>
            <a:srcRect/>
            <a:stretch/>
          </p:blipFill>
          <p:spPr>
            <a:xfrm>
              <a:off x="8195583" y="241237"/>
              <a:ext cx="871855" cy="425450"/>
            </a:xfrm>
            <a:prstGeom prst="rect">
              <a:avLst/>
            </a:prstGeom>
            <a:noFill/>
            <a:ln>
              <a:noFill/>
            </a:ln>
          </p:spPr>
        </p:pic>
        <p:pic>
          <p:nvPicPr>
            <p:cNvPr id="174" name="Google Shape;174;p74"/>
            <p:cNvPicPr preferRelativeResize="0"/>
            <p:nvPr/>
          </p:nvPicPr>
          <p:blipFill rotWithShape="1">
            <a:blip r:embed="rId9">
              <a:alphaModFix/>
            </a:blip>
            <a:srcRect/>
            <a:stretch/>
          </p:blipFill>
          <p:spPr>
            <a:xfrm>
              <a:off x="4235675" y="301245"/>
              <a:ext cx="1089660" cy="305435"/>
            </a:xfrm>
            <a:prstGeom prst="rect">
              <a:avLst/>
            </a:prstGeom>
            <a:noFill/>
            <a:ln>
              <a:noFill/>
            </a:ln>
          </p:spPr>
        </p:pic>
        <p:pic>
          <p:nvPicPr>
            <p:cNvPr id="175" name="Google Shape;175;p74"/>
            <p:cNvPicPr preferRelativeResize="0"/>
            <p:nvPr/>
          </p:nvPicPr>
          <p:blipFill rotWithShape="1">
            <a:blip r:embed="rId10">
              <a:alphaModFix/>
            </a:blip>
            <a:srcRect/>
            <a:stretch/>
          </p:blipFill>
          <p:spPr>
            <a:xfrm>
              <a:off x="5582526" y="272987"/>
              <a:ext cx="1148715" cy="361950"/>
            </a:xfrm>
            <a:prstGeom prst="rect">
              <a:avLst/>
            </a:prstGeom>
            <a:noFill/>
            <a:ln>
              <a:noFill/>
            </a:ln>
          </p:spPr>
        </p:pic>
      </p:grpSp>
      <p:pic>
        <p:nvPicPr>
          <p:cNvPr id="176" name="Google Shape;176;p74"/>
          <p:cNvPicPr preferRelativeResize="0"/>
          <p:nvPr/>
        </p:nvPicPr>
        <p:blipFill rotWithShape="1">
          <a:blip r:embed="rId11">
            <a:alphaModFix/>
          </a:blip>
          <a:srcRect/>
          <a:stretch/>
        </p:blipFill>
        <p:spPr>
          <a:xfrm>
            <a:off x="6206236" y="1128711"/>
            <a:ext cx="5712958" cy="1743226"/>
          </a:xfrm>
          <a:prstGeom prst="rect">
            <a:avLst/>
          </a:prstGeom>
          <a:noFill/>
          <a:ln>
            <a:noFill/>
          </a:ln>
        </p:spPr>
      </p:pic>
      <p:sp>
        <p:nvSpPr>
          <p:cNvPr id="177" name="Google Shape;177;p74"/>
          <p:cNvSpPr txBox="1"/>
          <p:nvPr/>
        </p:nvSpPr>
        <p:spPr>
          <a:xfrm>
            <a:off x="4975838" y="3104823"/>
            <a:ext cx="6943356"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600">
                <a:solidFill>
                  <a:schemeClr val="lt1"/>
                </a:solidFill>
                <a:latin typeface="Raleway SemiBold"/>
                <a:ea typeface="Raleway SemiBold"/>
                <a:cs typeface="Raleway SemiBold"/>
                <a:sym typeface="Raleway SemiBold"/>
              </a:rPr>
              <a:t>www.</a:t>
            </a:r>
            <a:r>
              <a:rPr lang="en-US" sz="3600">
                <a:solidFill>
                  <a:srgbClr val="F0985E"/>
                </a:solidFill>
                <a:latin typeface="Raleway SemiBold"/>
                <a:ea typeface="Raleway SemiBold"/>
                <a:cs typeface="Raleway SemiBold"/>
                <a:sym typeface="Raleway SemiBold"/>
              </a:rPr>
              <a:t>cookitforward</a:t>
            </a:r>
            <a:r>
              <a:rPr lang="en-US" sz="3600">
                <a:solidFill>
                  <a:schemeClr val="lt1"/>
                </a:solidFill>
                <a:latin typeface="Raleway SemiBold"/>
                <a:ea typeface="Raleway SemiBold"/>
                <a:cs typeface="Raleway SemiBold"/>
                <a:sym typeface="Raleway SemiBold"/>
              </a:rPr>
              <a:t>.eu</a:t>
            </a:r>
            <a:endParaRPr sz="3600">
              <a:solidFill>
                <a:schemeClr val="lt1"/>
              </a:solidFill>
              <a:latin typeface="Raleway SemiBold"/>
              <a:ea typeface="Raleway SemiBold"/>
              <a:cs typeface="Raleway SemiBold"/>
              <a:sym typeface="Raleway SemiBold"/>
            </a:endParaRPr>
          </a:p>
        </p:txBody>
      </p:sp>
      <p:sp>
        <p:nvSpPr>
          <p:cNvPr id="178" name="Google Shape;178;p74"/>
          <p:cNvSpPr>
            <a:spLocks noGrp="1"/>
          </p:cNvSpPr>
          <p:nvPr>
            <p:ph type="pic" idx="2"/>
          </p:nvPr>
        </p:nvSpPr>
        <p:spPr>
          <a:xfrm>
            <a:off x="-17463" y="0"/>
            <a:ext cx="5081588" cy="5459598"/>
          </a:xfrm>
          <a:prstGeom prst="rect">
            <a:avLst/>
          </a:prstGeom>
          <a:solidFill>
            <a:srgbClr val="A5A5A5"/>
          </a:solidFill>
          <a:ln>
            <a:noFill/>
          </a:ln>
        </p:spPr>
      </p:sp>
      <p:grpSp>
        <p:nvGrpSpPr>
          <p:cNvPr id="179" name="Google Shape;179;p74"/>
          <p:cNvGrpSpPr/>
          <p:nvPr/>
        </p:nvGrpSpPr>
        <p:grpSpPr>
          <a:xfrm>
            <a:off x="392694" y="6094636"/>
            <a:ext cx="1983688" cy="492548"/>
            <a:chOff x="0" y="0"/>
            <a:chExt cx="2301694" cy="571500"/>
          </a:xfrm>
        </p:grpSpPr>
        <p:sp>
          <p:nvSpPr>
            <p:cNvPr id="180" name="Google Shape;180;p74"/>
            <p:cNvSpPr/>
            <p:nvPr/>
          </p:nvSpPr>
          <p:spPr>
            <a:xfrm>
              <a:off x="0" y="0"/>
              <a:ext cx="2301694" cy="571500"/>
            </a:xfrm>
            <a:prstGeom prst="rect">
              <a:avLst/>
            </a:prstGeom>
            <a:solidFill>
              <a:schemeClr val="lt1"/>
            </a:solidFill>
            <a:ln>
              <a:noFill/>
            </a:ln>
          </p:spPr>
          <p:txBody>
            <a:bodyPr spcFirstLastPara="1" wrap="square" lIns="45700" tIns="22850" rIns="45700" bIns="22850" anchor="ctr" anchorCtr="0">
              <a:noAutofit/>
            </a:bodyPr>
            <a:lstStyle/>
            <a:p>
              <a:pPr marL="0" marR="0" lvl="0" indent="0" algn="l" rtl="0">
                <a:spcBef>
                  <a:spcPts val="0"/>
                </a:spcBef>
                <a:spcAft>
                  <a:spcPts val="0"/>
                </a:spcAft>
                <a:buNone/>
              </a:pPr>
              <a:endParaRPr sz="900" b="0" i="0">
                <a:solidFill>
                  <a:schemeClr val="lt1"/>
                </a:solidFill>
                <a:latin typeface="Raleway"/>
                <a:ea typeface="Raleway"/>
                <a:cs typeface="Raleway"/>
                <a:sym typeface="Raleway"/>
              </a:endParaRPr>
            </a:p>
          </p:txBody>
        </p:sp>
        <p:pic>
          <p:nvPicPr>
            <p:cNvPr id="181" name="Google Shape;181;p74"/>
            <p:cNvPicPr preferRelativeResize="0"/>
            <p:nvPr/>
          </p:nvPicPr>
          <p:blipFill rotWithShape="1">
            <a:blip r:embed="rId12">
              <a:alphaModFix/>
            </a:blip>
            <a:srcRect r="44449"/>
            <a:stretch/>
          </p:blipFill>
          <p:spPr>
            <a:xfrm>
              <a:off x="312965" y="96237"/>
              <a:ext cx="1675765" cy="384810"/>
            </a:xfrm>
            <a:prstGeom prst="rect">
              <a:avLst/>
            </a:prstGeom>
            <a:noFill/>
            <a:ln>
              <a:noFill/>
            </a:ln>
          </p:spPr>
        </p:pic>
      </p:grpSp>
      <p:sp>
        <p:nvSpPr>
          <p:cNvPr id="182" name="Google Shape;182;p74"/>
          <p:cNvSpPr txBox="1"/>
          <p:nvPr/>
        </p:nvSpPr>
        <p:spPr>
          <a:xfrm>
            <a:off x="5486315" y="4804398"/>
            <a:ext cx="6432879"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800"/>
              <a:buFont typeface="Raleway"/>
              <a:buNone/>
            </a:pPr>
            <a:r>
              <a:rPr lang="en-US" sz="800" b="0" i="0">
                <a:solidFill>
                  <a:schemeClr val="lt1"/>
                </a:solidFill>
                <a:latin typeface="Raleway"/>
                <a:ea typeface="Raleway"/>
                <a:cs typeface="Raleway"/>
                <a:sym typeface="Raleway"/>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800" b="0" i="0">
              <a:solidFill>
                <a:schemeClr val="lt1"/>
              </a:solidFill>
              <a:latin typeface="Raleway"/>
              <a:ea typeface="Raleway"/>
              <a:cs typeface="Raleway"/>
              <a:sym typeface="Raleway"/>
            </a:endParaRPr>
          </a:p>
          <a:p>
            <a:pPr marL="0" marR="0" lvl="0" indent="0" algn="l" rtl="0">
              <a:spcBef>
                <a:spcPts val="0"/>
              </a:spcBef>
              <a:spcAft>
                <a:spcPts val="0"/>
              </a:spcAft>
              <a:buNone/>
            </a:pPr>
            <a:endParaRPr sz="800" b="0" i="0">
              <a:solidFill>
                <a:schemeClr val="lt1"/>
              </a:solidFill>
              <a:latin typeface="Raleway"/>
              <a:ea typeface="Raleway"/>
              <a:cs typeface="Raleway"/>
              <a:sym typeface="Raleway"/>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Raleway"/>
                <a:ea typeface="Raleway"/>
                <a:cs typeface="Raleway"/>
                <a:sym typeface="Raleway"/>
              </a:defRPr>
            </a:lvl1pPr>
            <a:lvl2pPr marL="0" marR="0" lvl="1" indent="0" algn="r" rtl="0">
              <a:spcBef>
                <a:spcPts val="0"/>
              </a:spcBef>
              <a:buNone/>
              <a:defRPr sz="1200" b="0" i="0" u="none" strike="noStrike" cap="none">
                <a:solidFill>
                  <a:srgbClr val="88A1A2"/>
                </a:solidFill>
                <a:latin typeface="Raleway"/>
                <a:ea typeface="Raleway"/>
                <a:cs typeface="Raleway"/>
                <a:sym typeface="Raleway"/>
              </a:defRPr>
            </a:lvl2pPr>
            <a:lvl3pPr marL="0" marR="0" lvl="2" indent="0" algn="r" rtl="0">
              <a:spcBef>
                <a:spcPts val="0"/>
              </a:spcBef>
              <a:buNone/>
              <a:defRPr sz="1200" b="0" i="0" u="none" strike="noStrike" cap="none">
                <a:solidFill>
                  <a:srgbClr val="88A1A2"/>
                </a:solidFill>
                <a:latin typeface="Raleway"/>
                <a:ea typeface="Raleway"/>
                <a:cs typeface="Raleway"/>
                <a:sym typeface="Raleway"/>
              </a:defRPr>
            </a:lvl3pPr>
            <a:lvl4pPr marL="0" marR="0" lvl="3" indent="0" algn="r" rtl="0">
              <a:spcBef>
                <a:spcPts val="0"/>
              </a:spcBef>
              <a:buNone/>
              <a:defRPr sz="1200" b="0" i="0" u="none" strike="noStrike" cap="none">
                <a:solidFill>
                  <a:srgbClr val="88A1A2"/>
                </a:solidFill>
                <a:latin typeface="Raleway"/>
                <a:ea typeface="Raleway"/>
                <a:cs typeface="Raleway"/>
                <a:sym typeface="Raleway"/>
              </a:defRPr>
            </a:lvl4pPr>
            <a:lvl5pPr marL="0" marR="0" lvl="4" indent="0" algn="r" rtl="0">
              <a:spcBef>
                <a:spcPts val="0"/>
              </a:spcBef>
              <a:buNone/>
              <a:defRPr sz="1200" b="0" i="0" u="none" strike="noStrike" cap="none">
                <a:solidFill>
                  <a:srgbClr val="88A1A2"/>
                </a:solidFill>
                <a:latin typeface="Raleway"/>
                <a:ea typeface="Raleway"/>
                <a:cs typeface="Raleway"/>
                <a:sym typeface="Raleway"/>
              </a:defRPr>
            </a:lvl5pPr>
            <a:lvl6pPr marL="0" marR="0" lvl="5" indent="0" algn="r" rtl="0">
              <a:spcBef>
                <a:spcPts val="0"/>
              </a:spcBef>
              <a:buNone/>
              <a:defRPr sz="1200" b="0" i="0" u="none" strike="noStrike" cap="none">
                <a:solidFill>
                  <a:srgbClr val="88A1A2"/>
                </a:solidFill>
                <a:latin typeface="Raleway"/>
                <a:ea typeface="Raleway"/>
                <a:cs typeface="Raleway"/>
                <a:sym typeface="Raleway"/>
              </a:defRPr>
            </a:lvl6pPr>
            <a:lvl7pPr marL="0" marR="0" lvl="6" indent="0" algn="r" rtl="0">
              <a:spcBef>
                <a:spcPts val="0"/>
              </a:spcBef>
              <a:buNone/>
              <a:defRPr sz="1200" b="0" i="0" u="none" strike="noStrike" cap="none">
                <a:solidFill>
                  <a:srgbClr val="88A1A2"/>
                </a:solidFill>
                <a:latin typeface="Raleway"/>
                <a:ea typeface="Raleway"/>
                <a:cs typeface="Raleway"/>
                <a:sym typeface="Raleway"/>
              </a:defRPr>
            </a:lvl7pPr>
            <a:lvl8pPr marL="0" marR="0" lvl="7" indent="0" algn="r" rtl="0">
              <a:spcBef>
                <a:spcPts val="0"/>
              </a:spcBef>
              <a:buNone/>
              <a:defRPr sz="1200" b="0" i="0" u="none" strike="noStrike" cap="none">
                <a:solidFill>
                  <a:srgbClr val="88A1A2"/>
                </a:solidFill>
                <a:latin typeface="Raleway"/>
                <a:ea typeface="Raleway"/>
                <a:cs typeface="Raleway"/>
                <a:sym typeface="Raleway"/>
              </a:defRPr>
            </a:lvl8pPr>
            <a:lvl9pPr marL="0" marR="0" lvl="8" indent="0" algn="r" rtl="0">
              <a:spcBef>
                <a:spcPts val="0"/>
              </a:spcBef>
              <a:buNone/>
              <a:defRPr sz="1200" b="0" i="0" u="none" strike="noStrike" cap="none">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9"/>
        <p:cNvGrpSpPr/>
        <p:nvPr/>
      </p:nvGrpSpPr>
      <p:grpSpPr>
        <a:xfrm>
          <a:off x="0" y="0"/>
          <a:ext cx="0" cy="0"/>
          <a:chOff x="0" y="0"/>
          <a:chExt cx="0" cy="0"/>
        </a:xfrm>
      </p:grpSpPr>
      <p:sp>
        <p:nvSpPr>
          <p:cNvPr id="240" name="Google Shape;240;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aleway"/>
              <a:buNone/>
              <a:defRPr sz="4400" b="0" i="0" u="none" strike="noStrike" cap="none">
                <a:solidFill>
                  <a:schemeClr val="dk1"/>
                </a:solidFill>
                <a:latin typeface="Raleway"/>
                <a:ea typeface="Raleway"/>
                <a:cs typeface="Raleway"/>
                <a:sym typeface="Ralew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1" name="Google Shape;241;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aleway"/>
                <a:ea typeface="Raleway"/>
                <a:cs typeface="Raleway"/>
                <a:sym typeface="Raleway"/>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aleway"/>
                <a:ea typeface="Raleway"/>
                <a:cs typeface="Raleway"/>
                <a:sym typeface="Raleway"/>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aleway"/>
                <a:ea typeface="Raleway"/>
                <a:cs typeface="Raleway"/>
                <a:sym typeface="Raleway"/>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aleway"/>
                <a:ea typeface="Raleway"/>
                <a:cs typeface="Raleway"/>
                <a:sym typeface="Ralewa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Google Shape;24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a:solidFill>
                  <a:srgbClr val="88A1A2"/>
                </a:solidFill>
                <a:latin typeface="Raleway"/>
                <a:ea typeface="Raleway"/>
                <a:cs typeface="Raleway"/>
                <a:sym typeface="Raleway"/>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4" name="Google Shape;24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a:solidFill>
                  <a:srgbClr val="88A1A2"/>
                </a:solidFill>
                <a:latin typeface="Raleway"/>
                <a:ea typeface="Raleway"/>
                <a:cs typeface="Raleway"/>
                <a:sym typeface="Raleway"/>
              </a:defRPr>
            </a:lvl1pPr>
            <a:lvl2pPr marL="0" marR="0" lvl="1" indent="0" algn="r" rtl="0">
              <a:spcBef>
                <a:spcPts val="0"/>
              </a:spcBef>
              <a:buNone/>
              <a:defRPr sz="1200" b="0" i="0">
                <a:solidFill>
                  <a:srgbClr val="88A1A2"/>
                </a:solidFill>
                <a:latin typeface="Raleway"/>
                <a:ea typeface="Raleway"/>
                <a:cs typeface="Raleway"/>
                <a:sym typeface="Raleway"/>
              </a:defRPr>
            </a:lvl2pPr>
            <a:lvl3pPr marL="0" marR="0" lvl="2" indent="0" algn="r" rtl="0">
              <a:spcBef>
                <a:spcPts val="0"/>
              </a:spcBef>
              <a:buNone/>
              <a:defRPr sz="1200" b="0" i="0">
                <a:solidFill>
                  <a:srgbClr val="88A1A2"/>
                </a:solidFill>
                <a:latin typeface="Raleway"/>
                <a:ea typeface="Raleway"/>
                <a:cs typeface="Raleway"/>
                <a:sym typeface="Raleway"/>
              </a:defRPr>
            </a:lvl3pPr>
            <a:lvl4pPr marL="0" marR="0" lvl="3" indent="0" algn="r" rtl="0">
              <a:spcBef>
                <a:spcPts val="0"/>
              </a:spcBef>
              <a:buNone/>
              <a:defRPr sz="1200" b="0" i="0">
                <a:solidFill>
                  <a:srgbClr val="88A1A2"/>
                </a:solidFill>
                <a:latin typeface="Raleway"/>
                <a:ea typeface="Raleway"/>
                <a:cs typeface="Raleway"/>
                <a:sym typeface="Raleway"/>
              </a:defRPr>
            </a:lvl4pPr>
            <a:lvl5pPr marL="0" marR="0" lvl="4" indent="0" algn="r" rtl="0">
              <a:spcBef>
                <a:spcPts val="0"/>
              </a:spcBef>
              <a:buNone/>
              <a:defRPr sz="1200" b="0" i="0">
                <a:solidFill>
                  <a:srgbClr val="88A1A2"/>
                </a:solidFill>
                <a:latin typeface="Raleway"/>
                <a:ea typeface="Raleway"/>
                <a:cs typeface="Raleway"/>
                <a:sym typeface="Raleway"/>
              </a:defRPr>
            </a:lvl5pPr>
            <a:lvl6pPr marL="0" marR="0" lvl="5" indent="0" algn="r" rtl="0">
              <a:spcBef>
                <a:spcPts val="0"/>
              </a:spcBef>
              <a:buNone/>
              <a:defRPr sz="1200" b="0" i="0">
                <a:solidFill>
                  <a:srgbClr val="88A1A2"/>
                </a:solidFill>
                <a:latin typeface="Raleway"/>
                <a:ea typeface="Raleway"/>
                <a:cs typeface="Raleway"/>
                <a:sym typeface="Raleway"/>
              </a:defRPr>
            </a:lvl6pPr>
            <a:lvl7pPr marL="0" marR="0" lvl="6" indent="0" algn="r" rtl="0">
              <a:spcBef>
                <a:spcPts val="0"/>
              </a:spcBef>
              <a:buNone/>
              <a:defRPr sz="1200" b="0" i="0">
                <a:solidFill>
                  <a:srgbClr val="88A1A2"/>
                </a:solidFill>
                <a:latin typeface="Raleway"/>
                <a:ea typeface="Raleway"/>
                <a:cs typeface="Raleway"/>
                <a:sym typeface="Raleway"/>
              </a:defRPr>
            </a:lvl7pPr>
            <a:lvl8pPr marL="0" marR="0" lvl="7" indent="0" algn="r" rtl="0">
              <a:spcBef>
                <a:spcPts val="0"/>
              </a:spcBef>
              <a:buNone/>
              <a:defRPr sz="1200" b="0" i="0">
                <a:solidFill>
                  <a:srgbClr val="88A1A2"/>
                </a:solidFill>
                <a:latin typeface="Raleway"/>
                <a:ea typeface="Raleway"/>
                <a:cs typeface="Raleway"/>
                <a:sym typeface="Raleway"/>
              </a:defRPr>
            </a:lvl8pPr>
            <a:lvl9pPr marL="0" marR="0" lvl="8" indent="0" algn="r" rtl="0">
              <a:spcBef>
                <a:spcPts val="0"/>
              </a:spcBef>
              <a:buNone/>
              <a:defRPr sz="1200" b="0" i="0">
                <a:solidFill>
                  <a:srgbClr val="88A1A2"/>
                </a:solidFill>
                <a:latin typeface="Raleway"/>
                <a:ea typeface="Raleway"/>
                <a:cs typeface="Raleway"/>
                <a:sym typeface="Raleway"/>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hyperlink" Target="https://onlineshop.zukunftsinstitut.de/shop-en/food-report-2022/?lang=en" TargetMode="External"/><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hyperlink" Target="https://www.ktchnrebel.com/sustainable-regionality-gastronomy/" TargetMode="External"/><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image" Target="../media/image45.jp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hyperlink" Target="https://tasteleitrim.com/leitrim-home-of-boxty/"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hyperlink" Target="https://www.facebook.com/Tombalobos.Restaurante.Alentejano" TargetMode="Externa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2.xml"/><Relationship Id="rId5" Type="http://schemas.openxmlformats.org/officeDocument/2006/relationships/image" Target="../media/image45.jpg"/><Relationship Id="rId4" Type="http://schemas.openxmlformats.org/officeDocument/2006/relationships/hyperlink" Target="https://irelandsartisanpantry.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hyperlink" Target="https://thedoughbros.ie/collections/the-dough-bros-pizza-kits"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terramadre.info/en/" TargetMode="External"/><Relationship Id="rId7" Type="http://schemas.openxmlformats.org/officeDocument/2006/relationships/hyperlink" Target="https://www.foodmuseum.com/foodheritage/food-museums"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www.facebook.com/foodontheedge/" TargetMode="External"/><Relationship Id="rId5" Type="http://schemas.openxmlformats.org/officeDocument/2006/relationships/hyperlink" Target="https://blog.feedspot.com/food_forums/#:~:text=%20Food%20Forums%20%201%20Reddit%20%C2%BB%20Food.,food-obsessed%21%20Join%20our%20knowledgeable%20community%20for...%20More%20" TargetMode="External"/><Relationship Id="rId4" Type="http://schemas.openxmlformats.org/officeDocument/2006/relationships/hyperlink" Target="https://www.dublinfoodchain.ie/" TargetMode="External"/><Relationship Id="rId9" Type="http://schemas.openxmlformats.org/officeDocument/2006/relationships/image" Target="../media/image61.jp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hyperlink" Target="https://www.picpedia.org/chalkboard/r/results.html" TargetMode="External"/><Relationship Id="rId2" Type="http://schemas.openxmlformats.org/officeDocument/2006/relationships/notesSlide" Target="../notesSlides/notesSlide39.xml"/><Relationship Id="rId1" Type="http://schemas.openxmlformats.org/officeDocument/2006/relationships/slideLayout" Target="../slideLayouts/slideLayout24.xml"/><Relationship Id="rId5" Type="http://schemas.openxmlformats.org/officeDocument/2006/relationships/image" Target="../media/image65.jpg"/><Relationship Id="rId4" Type="http://schemas.openxmlformats.org/officeDocument/2006/relationships/hyperlink" Target="https://creativecommons.org/licenses/by-sa/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hyperlink" Target="https://en.wikipedia.org/wiki/Anthony_Bourdain"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
          <p:cNvSpPr txBox="1"/>
          <p:nvPr/>
        </p:nvSpPr>
        <p:spPr>
          <a:xfrm>
            <a:off x="5353561" y="1456409"/>
            <a:ext cx="6370199" cy="2345217"/>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en-US" sz="4800" b="1" dirty="0">
                <a:solidFill>
                  <a:schemeClr val="lt1"/>
                </a:solidFill>
                <a:latin typeface="Raleway"/>
                <a:ea typeface="Raleway"/>
                <a:cs typeface="Raleway"/>
                <a:sym typeface="Raleway"/>
              </a:rPr>
              <a:t>MODULE 4</a:t>
            </a:r>
            <a:endParaRPr dirty="0"/>
          </a:p>
          <a:p>
            <a:pPr marL="0" marR="0" lvl="0" indent="0" algn="ctr" rtl="0">
              <a:spcBef>
                <a:spcPts val="0"/>
              </a:spcBef>
              <a:spcAft>
                <a:spcPts val="0"/>
              </a:spcAft>
              <a:buNone/>
            </a:pPr>
            <a:r>
              <a:rPr lang="en-US" sz="3600" b="1" dirty="0">
                <a:solidFill>
                  <a:schemeClr val="lt1"/>
                </a:solidFill>
                <a:latin typeface="Raleway"/>
                <a:ea typeface="Raleway"/>
                <a:cs typeface="Raleway"/>
                <a:sym typeface="Raleway"/>
              </a:rPr>
              <a:t>Talent Kansen - Het </a:t>
            </a:r>
            <a:r>
              <a:rPr lang="en-US" sz="3600" b="1" dirty="0" err="1">
                <a:solidFill>
                  <a:schemeClr val="lt1"/>
                </a:solidFill>
                <a:latin typeface="Raleway"/>
                <a:ea typeface="Raleway"/>
                <a:cs typeface="Raleway"/>
                <a:sym typeface="Raleway"/>
              </a:rPr>
              <a:t>potentieel</a:t>
            </a:r>
            <a:r>
              <a:rPr lang="en-US" sz="3600" b="1" dirty="0">
                <a:solidFill>
                  <a:schemeClr val="lt1"/>
                </a:solidFill>
                <a:latin typeface="Raleway"/>
                <a:ea typeface="Raleway"/>
                <a:cs typeface="Raleway"/>
                <a:sym typeface="Raleway"/>
              </a:rPr>
              <a:t> van stages </a:t>
            </a:r>
            <a:r>
              <a:rPr lang="en-US" sz="3600" b="1" dirty="0" err="1">
                <a:solidFill>
                  <a:schemeClr val="lt1"/>
                </a:solidFill>
                <a:latin typeface="Raleway"/>
                <a:ea typeface="Raleway"/>
                <a:cs typeface="Raleway"/>
                <a:sym typeface="Raleway"/>
              </a:rPr>
              <a:t>voor</a:t>
            </a:r>
            <a:r>
              <a:rPr lang="en-US" sz="3600" b="1" dirty="0">
                <a:solidFill>
                  <a:schemeClr val="lt1"/>
                </a:solidFill>
                <a:latin typeface="Raleway"/>
                <a:ea typeface="Raleway"/>
                <a:cs typeface="Raleway"/>
                <a:sym typeface="Raleway"/>
              </a:rPr>
              <a:t> </a:t>
            </a:r>
            <a:r>
              <a:rPr lang="en-US" sz="3600" b="1" dirty="0" err="1">
                <a:solidFill>
                  <a:schemeClr val="lt1"/>
                </a:solidFill>
                <a:latin typeface="Raleway"/>
                <a:ea typeface="Raleway"/>
                <a:cs typeface="Raleway"/>
                <a:sym typeface="Raleway"/>
              </a:rPr>
              <a:t>studenten</a:t>
            </a:r>
            <a:endParaRPr sz="5400" b="1" dirty="0">
              <a:solidFill>
                <a:schemeClr val="lt1"/>
              </a:solidFill>
              <a:latin typeface="Raleway"/>
              <a:ea typeface="Raleway"/>
              <a:cs typeface="Raleway"/>
              <a:sym typeface="Raleway"/>
            </a:endParaRPr>
          </a:p>
        </p:txBody>
      </p:sp>
      <p:sp>
        <p:nvSpPr>
          <p:cNvPr id="498" name="Google Shape;498;p1"/>
          <p:cNvSpPr txBox="1"/>
          <p:nvPr/>
        </p:nvSpPr>
        <p:spPr>
          <a:xfrm>
            <a:off x="5924034" y="6011595"/>
            <a:ext cx="6172200"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200" b="0" i="0">
                <a:solidFill>
                  <a:srgbClr val="568754"/>
                </a:solidFill>
                <a:latin typeface="Arial"/>
                <a:ea typeface="Arial"/>
                <a:cs typeface="Arial"/>
                <a:sym typeface="Arial"/>
              </a:rPr>
              <a:t>©Cook It Forward - 2020-1-LT01-KA202-077975 </a:t>
            </a:r>
            <a:endParaRPr/>
          </a:p>
          <a:p>
            <a:pPr marL="0" marR="0" lvl="0" indent="0" algn="r" rtl="0">
              <a:spcBef>
                <a:spcPts val="0"/>
              </a:spcBef>
              <a:spcAft>
                <a:spcPts val="0"/>
              </a:spcAft>
              <a:buNone/>
            </a:pPr>
            <a:r>
              <a:rPr lang="en-US" sz="1200" b="0" i="0">
                <a:solidFill>
                  <a:srgbClr val="568754"/>
                </a:solidFill>
                <a:latin typeface="Arial"/>
                <a:ea typeface="Arial"/>
                <a:cs typeface="Arial"/>
                <a:sym typeface="Arial"/>
              </a:rPr>
              <a:t> Strategisch partnerschap Erasmus+ KA2 2020-2022</a:t>
            </a:r>
            <a:endParaRPr sz="1200">
              <a:solidFill>
                <a:srgbClr val="568754"/>
              </a:solidFill>
              <a:latin typeface="Calibri"/>
              <a:ea typeface="Calibri"/>
              <a:cs typeface="Calibri"/>
              <a:sym typeface="Calibri"/>
            </a:endParaRPr>
          </a:p>
        </p:txBody>
      </p:sp>
      <p:pic>
        <p:nvPicPr>
          <p:cNvPr id="499" name="Google Shape;499;p1" descr="Text, letter&#10;&#10;Description automatically generated"/>
          <p:cNvPicPr preferRelativeResize="0"/>
          <p:nvPr/>
        </p:nvPicPr>
        <p:blipFill rotWithShape="1">
          <a:blip r:embed="rId3">
            <a:alphaModFix/>
          </a:blip>
          <a:srcRect/>
          <a:stretch/>
        </p:blipFill>
        <p:spPr>
          <a:xfrm>
            <a:off x="498475" y="5583298"/>
            <a:ext cx="5081588" cy="1158747"/>
          </a:xfrm>
          <a:prstGeom prst="rect">
            <a:avLst/>
          </a:prstGeom>
          <a:noFill/>
          <a:ln>
            <a:noFill/>
          </a:ln>
        </p:spPr>
      </p:pic>
      <p:pic>
        <p:nvPicPr>
          <p:cNvPr id="500" name="Google Shape;500;p1" descr="Green leafy vegetables on the table"/>
          <p:cNvPicPr preferRelativeResize="0">
            <a:picLocks noGrp="1"/>
          </p:cNvPicPr>
          <p:nvPr>
            <p:ph type="pic" idx="2"/>
          </p:nvPr>
        </p:nvPicPr>
        <p:blipFill rotWithShape="1">
          <a:blip r:embed="rId4">
            <a:alphaModFix/>
          </a:blip>
          <a:srcRect/>
          <a:stretch/>
        </p:blipFill>
        <p:spPr>
          <a:xfrm>
            <a:off x="-17463" y="0"/>
            <a:ext cx="5081588" cy="5459413"/>
          </a:xfrm>
          <a:prstGeom prst="rect">
            <a:avLst/>
          </a:prstGeom>
          <a:solidFill>
            <a:srgbClr val="A5A5A5"/>
          </a:solidFill>
          <a:ln>
            <a:noFill/>
          </a:ln>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25320" y="130398"/>
            <a:ext cx="2941009" cy="22538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10"/>
          <p:cNvSpPr txBox="1">
            <a:spLocks noGrp="1"/>
          </p:cNvSpPr>
          <p:nvPr>
            <p:ph type="body" idx="1"/>
          </p:nvPr>
        </p:nvSpPr>
        <p:spPr>
          <a:xfrm>
            <a:off x="964276" y="1471352"/>
            <a:ext cx="5887786" cy="517882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20000"/>
              </a:lnSpc>
              <a:spcBef>
                <a:spcPts val="0"/>
              </a:spcBef>
              <a:spcAft>
                <a:spcPts val="0"/>
              </a:spcAft>
              <a:buClr>
                <a:schemeClr val="lt1"/>
              </a:buClr>
              <a:buSzPct val="100000"/>
              <a:buNone/>
            </a:pPr>
            <a:r>
              <a:rPr lang="en-US" dirty="0"/>
              <a:t>Het </a:t>
            </a:r>
            <a:r>
              <a:rPr lang="en-US" dirty="0" err="1"/>
              <a:t>creëren</a:t>
            </a:r>
            <a:r>
              <a:rPr lang="en-US" dirty="0"/>
              <a:t> van </a:t>
            </a:r>
            <a:r>
              <a:rPr lang="en-US" dirty="0" err="1"/>
              <a:t>een</a:t>
            </a:r>
            <a:r>
              <a:rPr lang="en-US" dirty="0"/>
              <a:t> </a:t>
            </a:r>
            <a:r>
              <a:rPr lang="en-US" dirty="0" err="1"/>
              <a:t>meer</a:t>
            </a:r>
            <a:r>
              <a:rPr lang="en-US" dirty="0"/>
              <a:t> diverse </a:t>
            </a:r>
            <a:r>
              <a:rPr lang="en-US" dirty="0" err="1"/>
              <a:t>en</a:t>
            </a:r>
            <a:r>
              <a:rPr lang="en-US" dirty="0"/>
              <a:t> </a:t>
            </a:r>
            <a:r>
              <a:rPr lang="en-US" dirty="0" err="1"/>
              <a:t>inclusieve</a:t>
            </a:r>
            <a:r>
              <a:rPr lang="en-US" dirty="0"/>
              <a:t> </a:t>
            </a:r>
            <a:r>
              <a:rPr lang="en-US" dirty="0" err="1"/>
              <a:t>werkplek</a:t>
            </a:r>
            <a:r>
              <a:rPr lang="en-US" dirty="0"/>
              <a:t> </a:t>
            </a:r>
            <a:r>
              <a:rPr lang="en-US" dirty="0" err="1"/>
              <a:t>heeft</a:t>
            </a:r>
            <a:r>
              <a:rPr lang="en-US" dirty="0"/>
              <a:t> </a:t>
            </a:r>
            <a:r>
              <a:rPr lang="en-US" dirty="0" err="1"/>
              <a:t>veel</a:t>
            </a:r>
            <a:r>
              <a:rPr lang="en-US" dirty="0"/>
              <a:t> </a:t>
            </a:r>
            <a:r>
              <a:rPr lang="en-US" dirty="0" err="1"/>
              <a:t>voordelen</a:t>
            </a:r>
            <a:r>
              <a:rPr lang="en-US" dirty="0"/>
              <a:t> </a:t>
            </a:r>
            <a:r>
              <a:rPr lang="en-US" dirty="0" err="1"/>
              <a:t>voor</a:t>
            </a:r>
            <a:r>
              <a:rPr lang="en-US" dirty="0"/>
              <a:t> het </a:t>
            </a:r>
            <a:r>
              <a:rPr lang="en-US" dirty="0" err="1"/>
              <a:t>bedrijfsleven</a:t>
            </a:r>
            <a:r>
              <a:rPr lang="en-US" dirty="0"/>
              <a:t>, maar in </a:t>
            </a:r>
            <a:r>
              <a:rPr lang="en-US" dirty="0" err="1"/>
              <a:t>wezen</a:t>
            </a:r>
            <a:r>
              <a:rPr lang="en-US" dirty="0"/>
              <a:t> </a:t>
            </a:r>
            <a:r>
              <a:rPr lang="en-US" dirty="0" err="1"/>
              <a:t>zorgt</a:t>
            </a:r>
            <a:r>
              <a:rPr lang="en-US" dirty="0"/>
              <a:t> het </a:t>
            </a:r>
            <a:r>
              <a:rPr lang="en-US" dirty="0" err="1"/>
              <a:t>voor</a:t>
            </a:r>
            <a:r>
              <a:rPr lang="en-US" dirty="0"/>
              <a:t> </a:t>
            </a:r>
            <a:r>
              <a:rPr lang="en-US" dirty="0" err="1"/>
              <a:t>een</a:t>
            </a:r>
            <a:r>
              <a:rPr lang="en-US" dirty="0"/>
              <a:t> </a:t>
            </a:r>
            <a:r>
              <a:rPr lang="en-US" dirty="0" err="1"/>
              <a:t>betere</a:t>
            </a:r>
            <a:r>
              <a:rPr lang="en-US" dirty="0"/>
              <a:t> </a:t>
            </a:r>
            <a:r>
              <a:rPr lang="en-US" dirty="0" err="1"/>
              <a:t>plek</a:t>
            </a:r>
            <a:r>
              <a:rPr lang="en-US" dirty="0"/>
              <a:t> </a:t>
            </a:r>
            <a:r>
              <a:rPr lang="en-US" dirty="0" err="1"/>
              <a:t>voor</a:t>
            </a:r>
            <a:r>
              <a:rPr lang="en-US" dirty="0"/>
              <a:t> </a:t>
            </a:r>
            <a:r>
              <a:rPr lang="en-US" dirty="0" err="1"/>
              <a:t>mensen</a:t>
            </a:r>
            <a:r>
              <a:rPr lang="en-US" dirty="0"/>
              <a:t>, </a:t>
            </a:r>
            <a:r>
              <a:rPr lang="en-US" dirty="0" err="1"/>
              <a:t>zowel</a:t>
            </a:r>
            <a:r>
              <a:rPr lang="en-US" dirty="0"/>
              <a:t> </a:t>
            </a:r>
            <a:r>
              <a:rPr lang="en-US" dirty="0" err="1"/>
              <a:t>werknemers</a:t>
            </a:r>
            <a:r>
              <a:rPr lang="en-US" dirty="0"/>
              <a:t> </a:t>
            </a:r>
            <a:r>
              <a:rPr lang="en-US" dirty="0" err="1"/>
              <a:t>als</a:t>
            </a:r>
            <a:r>
              <a:rPr lang="en-US" dirty="0"/>
              <a:t> </a:t>
            </a:r>
            <a:r>
              <a:rPr lang="en-US" dirty="0" err="1"/>
              <a:t>klanten</a:t>
            </a:r>
            <a:r>
              <a:rPr lang="en-US" dirty="0"/>
              <a:t>. De </a:t>
            </a:r>
            <a:r>
              <a:rPr lang="en-US" dirty="0" err="1"/>
              <a:t>culinaire</a:t>
            </a:r>
            <a:r>
              <a:rPr lang="en-US" dirty="0"/>
              <a:t> sector is al </a:t>
            </a:r>
            <a:r>
              <a:rPr lang="en-US" dirty="0" err="1"/>
              <a:t>een</a:t>
            </a:r>
            <a:r>
              <a:rPr lang="en-US" dirty="0"/>
              <a:t> diverse sector, maar </a:t>
            </a:r>
            <a:r>
              <a:rPr lang="en-US" dirty="0" err="1"/>
              <a:t>diversiteit</a:t>
            </a:r>
            <a:r>
              <a:rPr lang="en-US" dirty="0"/>
              <a:t> is </a:t>
            </a:r>
            <a:r>
              <a:rPr lang="en-US" dirty="0" err="1"/>
              <a:t>niet</a:t>
            </a:r>
            <a:r>
              <a:rPr lang="en-US" dirty="0"/>
              <a:t> </a:t>
            </a:r>
            <a:r>
              <a:rPr lang="en-US" dirty="0" err="1"/>
              <a:t>alleen</a:t>
            </a:r>
            <a:r>
              <a:rPr lang="en-US" dirty="0"/>
              <a:t> </a:t>
            </a:r>
            <a:r>
              <a:rPr lang="en-US" dirty="0" err="1"/>
              <a:t>ras</a:t>
            </a:r>
            <a:r>
              <a:rPr lang="en-US" dirty="0"/>
              <a:t> of </a:t>
            </a:r>
            <a:r>
              <a:rPr lang="en-US" dirty="0" err="1"/>
              <a:t>geslacht</a:t>
            </a:r>
            <a:r>
              <a:rPr lang="en-US" dirty="0"/>
              <a:t>, het </a:t>
            </a:r>
            <a:r>
              <a:rPr lang="en-US" dirty="0" err="1"/>
              <a:t>kan</a:t>
            </a:r>
            <a:r>
              <a:rPr lang="en-US" dirty="0"/>
              <a:t> </a:t>
            </a:r>
            <a:r>
              <a:rPr lang="en-US" dirty="0" err="1"/>
              <a:t>ook</a:t>
            </a:r>
            <a:r>
              <a:rPr lang="en-US" dirty="0"/>
              <a:t> </a:t>
            </a:r>
            <a:r>
              <a:rPr lang="en-US" dirty="0" err="1"/>
              <a:t>leeftijd</a:t>
            </a:r>
            <a:r>
              <a:rPr lang="en-US" dirty="0"/>
              <a:t> </a:t>
            </a:r>
            <a:r>
              <a:rPr lang="en-US" dirty="0" err="1"/>
              <a:t>en</a:t>
            </a:r>
            <a:r>
              <a:rPr lang="en-US" dirty="0"/>
              <a:t> </a:t>
            </a:r>
            <a:r>
              <a:rPr lang="en-US" dirty="0" err="1"/>
              <a:t>achtergrond</a:t>
            </a:r>
            <a:r>
              <a:rPr lang="en-US" dirty="0"/>
              <a:t> </a:t>
            </a:r>
            <a:r>
              <a:rPr lang="en-US" dirty="0" err="1"/>
              <a:t>zijn</a:t>
            </a:r>
            <a:r>
              <a:rPr lang="en-US" dirty="0"/>
              <a:t>. </a:t>
            </a:r>
            <a:endParaRPr dirty="0"/>
          </a:p>
          <a:p>
            <a:pPr marL="0" lvl="0" indent="0" algn="l" rtl="0">
              <a:lnSpc>
                <a:spcPct val="120000"/>
              </a:lnSpc>
              <a:spcBef>
                <a:spcPts val="1000"/>
              </a:spcBef>
              <a:spcAft>
                <a:spcPts val="0"/>
              </a:spcAft>
              <a:buClr>
                <a:schemeClr val="lt1"/>
              </a:buClr>
              <a:buSzPct val="100000"/>
              <a:buNone/>
            </a:pPr>
            <a:r>
              <a:rPr lang="en-US" dirty="0"/>
              <a:t>De </a:t>
            </a:r>
            <a:r>
              <a:rPr lang="en-US" dirty="0" err="1"/>
              <a:t>culinaire</a:t>
            </a:r>
            <a:r>
              <a:rPr lang="en-US" dirty="0"/>
              <a:t> </a:t>
            </a:r>
            <a:r>
              <a:rPr lang="en-US" dirty="0" err="1"/>
              <a:t>industrie</a:t>
            </a:r>
            <a:r>
              <a:rPr lang="en-US" dirty="0"/>
              <a:t> is </a:t>
            </a:r>
            <a:r>
              <a:rPr lang="en-US" dirty="0" err="1"/>
              <a:t>uniek</a:t>
            </a:r>
            <a:r>
              <a:rPr lang="en-US" dirty="0"/>
              <a:t> </a:t>
            </a:r>
            <a:r>
              <a:rPr lang="en-US" dirty="0" err="1"/>
              <a:t>omdat</a:t>
            </a:r>
            <a:r>
              <a:rPr lang="en-US" dirty="0"/>
              <a:t> </a:t>
            </a:r>
            <a:r>
              <a:rPr lang="en-US" dirty="0" err="1"/>
              <a:t>zij</a:t>
            </a:r>
            <a:r>
              <a:rPr lang="en-US" dirty="0"/>
              <a:t> van nature </a:t>
            </a:r>
            <a:r>
              <a:rPr lang="en-US" dirty="0" err="1"/>
              <a:t>opereert</a:t>
            </a:r>
            <a:r>
              <a:rPr lang="en-US" dirty="0"/>
              <a:t> in </a:t>
            </a:r>
            <a:r>
              <a:rPr lang="en-US" dirty="0" err="1"/>
              <a:t>een</a:t>
            </a:r>
            <a:r>
              <a:rPr lang="en-US" dirty="0"/>
              <a:t> </a:t>
            </a:r>
            <a:r>
              <a:rPr lang="en-US" dirty="0" err="1"/>
              <a:t>multiculturele</a:t>
            </a:r>
            <a:r>
              <a:rPr lang="en-US" dirty="0"/>
              <a:t> </a:t>
            </a:r>
            <a:r>
              <a:rPr lang="en-US" dirty="0" err="1"/>
              <a:t>omgeving</a:t>
            </a:r>
            <a:r>
              <a:rPr lang="en-US" dirty="0"/>
              <a:t> met </a:t>
            </a:r>
            <a:r>
              <a:rPr lang="en-US" dirty="0" err="1"/>
              <a:t>een</a:t>
            </a:r>
            <a:r>
              <a:rPr lang="en-US" dirty="0"/>
              <a:t> divers </a:t>
            </a:r>
            <a:r>
              <a:rPr lang="en-US" dirty="0" err="1"/>
              <a:t>cliënteel</a:t>
            </a:r>
            <a:r>
              <a:rPr lang="en-US" dirty="0"/>
              <a:t>. </a:t>
            </a:r>
            <a:r>
              <a:rPr lang="en-US" dirty="0" err="1"/>
              <a:t>Inclusief</a:t>
            </a:r>
            <a:r>
              <a:rPr lang="en-US" dirty="0"/>
              <a:t> </a:t>
            </a:r>
            <a:r>
              <a:rPr lang="en-US" dirty="0" err="1"/>
              <a:t>zijn</a:t>
            </a:r>
            <a:r>
              <a:rPr lang="en-US" dirty="0"/>
              <a:t> </a:t>
            </a:r>
            <a:r>
              <a:rPr lang="en-US" dirty="0" err="1"/>
              <a:t>betekent</a:t>
            </a:r>
            <a:r>
              <a:rPr lang="en-US" dirty="0"/>
              <a:t> het </a:t>
            </a:r>
            <a:r>
              <a:rPr lang="en-US" dirty="0" err="1"/>
              <a:t>vieren</a:t>
            </a:r>
            <a:r>
              <a:rPr lang="en-US" dirty="0"/>
              <a:t> </a:t>
            </a:r>
            <a:r>
              <a:rPr lang="en-US" dirty="0" err="1"/>
              <a:t>en</a:t>
            </a:r>
            <a:r>
              <a:rPr lang="en-US" dirty="0"/>
              <a:t> </a:t>
            </a:r>
            <a:r>
              <a:rPr lang="en-US" dirty="0" err="1"/>
              <a:t>aanmoedigen</a:t>
            </a:r>
            <a:r>
              <a:rPr lang="en-US" dirty="0"/>
              <a:t> van de </a:t>
            </a:r>
            <a:r>
              <a:rPr lang="en-US" dirty="0" err="1"/>
              <a:t>verschillen</a:t>
            </a:r>
            <a:r>
              <a:rPr lang="en-US" dirty="0"/>
              <a:t> </a:t>
            </a:r>
            <a:r>
              <a:rPr lang="en-US" dirty="0" err="1"/>
              <a:t>tussen</a:t>
            </a:r>
            <a:r>
              <a:rPr lang="en-US" dirty="0"/>
              <a:t> </a:t>
            </a:r>
            <a:r>
              <a:rPr lang="en-US" dirty="0" err="1"/>
              <a:t>mensen</a:t>
            </a:r>
            <a:r>
              <a:rPr lang="en-US" dirty="0"/>
              <a:t>; </a:t>
            </a:r>
            <a:r>
              <a:rPr lang="en-US" dirty="0" err="1"/>
              <a:t>volgens</a:t>
            </a:r>
            <a:r>
              <a:rPr lang="en-US" dirty="0"/>
              <a:t> Forbes </a:t>
            </a:r>
            <a:r>
              <a:rPr lang="en-US" dirty="0" err="1"/>
              <a:t>betekent</a:t>
            </a:r>
            <a:r>
              <a:rPr lang="en-US" dirty="0"/>
              <a:t> </a:t>
            </a:r>
            <a:r>
              <a:rPr lang="en-US" dirty="0" err="1">
                <a:solidFill>
                  <a:schemeClr val="bg1"/>
                </a:solidFill>
              </a:rPr>
              <a:t>inclusief</a:t>
            </a:r>
            <a:r>
              <a:rPr lang="en-US" dirty="0">
                <a:solidFill>
                  <a:schemeClr val="bg1"/>
                </a:solidFill>
              </a:rPr>
              <a:t> </a:t>
            </a:r>
            <a:r>
              <a:rPr kumimoji="0" lang="nl-NL" altLang="nl-NL" sz="2400" b="0" i="0" u="none" strike="noStrike" cap="none" normalizeH="0" baseline="0" dirty="0">
                <a:ln>
                  <a:noFill/>
                </a:ln>
                <a:solidFill>
                  <a:schemeClr val="bg1"/>
                </a:solidFill>
                <a:effectLst/>
                <a:latin typeface="Raleway" pitchFamily="2" charset="0"/>
              </a:rPr>
              <a:t>coöperatief</a:t>
            </a:r>
            <a:r>
              <a:rPr lang="en-US" dirty="0"/>
              <a:t>, </a:t>
            </a:r>
            <a:r>
              <a:rPr lang="en-US" dirty="0" err="1"/>
              <a:t>samenwerken</a:t>
            </a:r>
            <a:r>
              <a:rPr lang="en-US" dirty="0"/>
              <a:t>, open, </a:t>
            </a:r>
            <a:r>
              <a:rPr lang="en-US" dirty="0" err="1"/>
              <a:t>eerlijk</a:t>
            </a:r>
            <a:r>
              <a:rPr lang="en-US" dirty="0"/>
              <a:t>, </a:t>
            </a:r>
            <a:r>
              <a:rPr lang="en-US" dirty="0" err="1"/>
              <a:t>nieuwsgierig</a:t>
            </a:r>
            <a:r>
              <a:rPr lang="en-US" dirty="0"/>
              <a:t> </a:t>
            </a:r>
            <a:r>
              <a:rPr lang="en-US" dirty="0" err="1"/>
              <a:t>en</a:t>
            </a:r>
            <a:r>
              <a:rPr lang="en-US" dirty="0"/>
              <a:t> </a:t>
            </a:r>
            <a:r>
              <a:rPr lang="en-US" dirty="0" err="1"/>
              <a:t>uiteindelijk</a:t>
            </a:r>
            <a:r>
              <a:rPr lang="en-US" dirty="0"/>
              <a:t> </a:t>
            </a:r>
            <a:r>
              <a:rPr lang="en-US" dirty="0" err="1"/>
              <a:t>verantwoordelijk</a:t>
            </a:r>
            <a:r>
              <a:rPr lang="en-US" dirty="0"/>
              <a:t> </a:t>
            </a:r>
            <a:r>
              <a:rPr lang="en-US" dirty="0" err="1"/>
              <a:t>zijn</a:t>
            </a:r>
            <a:r>
              <a:rPr lang="en-US" dirty="0"/>
              <a:t>. </a:t>
            </a:r>
            <a:endParaRPr dirty="0"/>
          </a:p>
        </p:txBody>
      </p:sp>
      <p:sp>
        <p:nvSpPr>
          <p:cNvPr id="641" name="Google Shape;641;p10"/>
          <p:cNvSpPr txBox="1">
            <a:spLocks noGrp="1"/>
          </p:cNvSpPr>
          <p:nvPr>
            <p:ph type="body" idx="3"/>
          </p:nvPr>
        </p:nvSpPr>
        <p:spPr>
          <a:xfrm>
            <a:off x="1058870" y="472727"/>
            <a:ext cx="5249633"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a:t>DIVERSITEITSBEHOEFTEN</a:t>
            </a:r>
            <a:endParaRPr sz="3200"/>
          </a:p>
        </p:txBody>
      </p:sp>
      <p:pic>
        <p:nvPicPr>
          <p:cNvPr id="642" name="Google Shape;642;p10" descr="Cutout symbol of transgender"/>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11"/>
          <p:cNvSpPr txBox="1">
            <a:spLocks noGrp="1"/>
          </p:cNvSpPr>
          <p:nvPr>
            <p:ph type="body" idx="1"/>
          </p:nvPr>
        </p:nvSpPr>
        <p:spPr>
          <a:xfrm>
            <a:off x="964276" y="1471352"/>
            <a:ext cx="5727469" cy="5178829"/>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10000"/>
              </a:lnSpc>
              <a:spcBef>
                <a:spcPts val="0"/>
              </a:spcBef>
              <a:spcAft>
                <a:spcPts val="0"/>
              </a:spcAft>
              <a:buClr>
                <a:schemeClr val="lt1"/>
              </a:buClr>
              <a:buSzPct val="100000"/>
              <a:buNone/>
            </a:pPr>
            <a:r>
              <a:rPr lang="en-US" dirty="0"/>
              <a:t>De Covid-19 </a:t>
            </a:r>
            <a:r>
              <a:rPr lang="en-US" dirty="0" err="1"/>
              <a:t>pandemie</a:t>
            </a:r>
            <a:r>
              <a:rPr lang="en-US" dirty="0"/>
              <a:t> </a:t>
            </a:r>
            <a:r>
              <a:rPr lang="en-US" dirty="0" err="1"/>
              <a:t>heeft</a:t>
            </a:r>
            <a:r>
              <a:rPr lang="en-US" dirty="0"/>
              <a:t> </a:t>
            </a:r>
            <a:r>
              <a:rPr lang="en-US" dirty="0" err="1"/>
              <a:t>verandering</a:t>
            </a:r>
            <a:r>
              <a:rPr lang="en-US" dirty="0"/>
              <a:t> </a:t>
            </a:r>
            <a:r>
              <a:rPr lang="en-US" dirty="0" err="1"/>
              <a:t>gebracht</a:t>
            </a:r>
            <a:r>
              <a:rPr lang="en-US" dirty="0"/>
              <a:t>. </a:t>
            </a:r>
            <a:r>
              <a:rPr lang="en-US" dirty="0" err="1"/>
              <a:t>Klanten</a:t>
            </a:r>
            <a:r>
              <a:rPr lang="en-US" dirty="0"/>
              <a:t>, </a:t>
            </a:r>
            <a:r>
              <a:rPr lang="en-US" dirty="0" err="1"/>
              <a:t>smaken</a:t>
            </a:r>
            <a:r>
              <a:rPr lang="en-US" dirty="0"/>
              <a:t>, </a:t>
            </a:r>
            <a:r>
              <a:rPr lang="en-US" dirty="0" err="1"/>
              <a:t>eetervaringen</a:t>
            </a:r>
            <a:r>
              <a:rPr lang="en-US" dirty="0"/>
              <a:t>, </a:t>
            </a:r>
            <a:r>
              <a:rPr lang="en-US" dirty="0" err="1"/>
              <a:t>concurrentie</a:t>
            </a:r>
            <a:r>
              <a:rPr lang="en-US" dirty="0"/>
              <a:t> </a:t>
            </a:r>
            <a:r>
              <a:rPr lang="en-US" dirty="0" err="1"/>
              <a:t>en</a:t>
            </a:r>
            <a:r>
              <a:rPr lang="en-US" dirty="0"/>
              <a:t> de </a:t>
            </a:r>
            <a:r>
              <a:rPr lang="en-US" dirty="0" err="1"/>
              <a:t>spelers</a:t>
            </a:r>
            <a:r>
              <a:rPr lang="en-US" dirty="0"/>
              <a:t> in de sector </a:t>
            </a:r>
            <a:r>
              <a:rPr lang="en-US" dirty="0" err="1"/>
              <a:t>veranderen</a:t>
            </a:r>
            <a:r>
              <a:rPr lang="en-US" dirty="0"/>
              <a:t> </a:t>
            </a:r>
            <a:r>
              <a:rPr lang="en-US" dirty="0" err="1"/>
              <a:t>allemaal</a:t>
            </a:r>
            <a:r>
              <a:rPr lang="en-US" dirty="0"/>
              <a:t>.</a:t>
            </a:r>
            <a:endParaRPr dirty="0"/>
          </a:p>
          <a:p>
            <a:pPr marL="0" lvl="0" indent="0" algn="l" rtl="0">
              <a:lnSpc>
                <a:spcPct val="110000"/>
              </a:lnSpc>
              <a:spcBef>
                <a:spcPts val="1000"/>
              </a:spcBef>
              <a:spcAft>
                <a:spcPts val="0"/>
              </a:spcAft>
              <a:buClr>
                <a:schemeClr val="lt1"/>
              </a:buClr>
              <a:buSzPct val="100000"/>
              <a:buNone/>
            </a:pPr>
            <a:r>
              <a:rPr lang="en-US" dirty="0" err="1"/>
              <a:t>Overal</a:t>
            </a:r>
            <a:r>
              <a:rPr lang="en-US" dirty="0"/>
              <a:t> </a:t>
            </a:r>
            <a:r>
              <a:rPr lang="en-US" dirty="0" err="1"/>
              <a:t>werden</a:t>
            </a:r>
            <a:r>
              <a:rPr lang="en-US" dirty="0"/>
              <a:t> </a:t>
            </a:r>
            <a:r>
              <a:rPr lang="en-US" dirty="0" err="1"/>
              <a:t>culinaire</a:t>
            </a:r>
            <a:r>
              <a:rPr lang="en-US" dirty="0"/>
              <a:t> </a:t>
            </a:r>
            <a:r>
              <a:rPr lang="en-US" dirty="0" err="1"/>
              <a:t>bedrijven</a:t>
            </a:r>
            <a:r>
              <a:rPr lang="en-US" dirty="0"/>
              <a:t> </a:t>
            </a:r>
            <a:r>
              <a:rPr lang="en-US" dirty="0" err="1"/>
              <a:t>gedwongen</a:t>
            </a:r>
            <a:r>
              <a:rPr lang="en-US" dirty="0"/>
              <a:t> </a:t>
            </a:r>
            <a:r>
              <a:rPr lang="en-US" dirty="0" err="1"/>
              <a:t>hun</a:t>
            </a:r>
            <a:r>
              <a:rPr lang="en-US" dirty="0"/>
              <a:t> </a:t>
            </a:r>
            <a:r>
              <a:rPr lang="en-US" dirty="0" err="1"/>
              <a:t>marketingstrategieën</a:t>
            </a:r>
            <a:r>
              <a:rPr lang="en-US" dirty="0"/>
              <a:t> </a:t>
            </a:r>
            <a:r>
              <a:rPr lang="en-US" dirty="0" err="1"/>
              <a:t>onder</a:t>
            </a:r>
            <a:r>
              <a:rPr lang="en-US" dirty="0"/>
              <a:t> de </a:t>
            </a:r>
            <a:r>
              <a:rPr lang="en-US" dirty="0" err="1"/>
              <a:t>loep</a:t>
            </a:r>
            <a:r>
              <a:rPr lang="en-US" dirty="0"/>
              <a:t> </a:t>
            </a:r>
            <a:r>
              <a:rPr lang="en-US" dirty="0" err="1"/>
              <a:t>te</a:t>
            </a:r>
            <a:r>
              <a:rPr lang="en-US" dirty="0"/>
              <a:t> </a:t>
            </a:r>
            <a:r>
              <a:rPr lang="en-US" dirty="0" err="1"/>
              <a:t>nemen</a:t>
            </a:r>
            <a:r>
              <a:rPr lang="en-US" dirty="0"/>
              <a:t>, </a:t>
            </a:r>
            <a:r>
              <a:rPr lang="en-US" dirty="0" err="1"/>
              <a:t>diep</a:t>
            </a:r>
            <a:r>
              <a:rPr lang="en-US" dirty="0"/>
              <a:t> in </a:t>
            </a:r>
            <a:r>
              <a:rPr lang="en-US" dirty="0" err="1"/>
              <a:t>hun</a:t>
            </a:r>
            <a:r>
              <a:rPr lang="en-US" dirty="0"/>
              <a:t> </a:t>
            </a:r>
            <a:r>
              <a:rPr lang="en-US" dirty="0" err="1"/>
              <a:t>creativiteit</a:t>
            </a:r>
            <a:r>
              <a:rPr lang="en-US" dirty="0"/>
              <a:t> </a:t>
            </a:r>
            <a:r>
              <a:rPr lang="en-US" dirty="0" err="1"/>
              <a:t>te</a:t>
            </a:r>
            <a:r>
              <a:rPr lang="en-US" dirty="0"/>
              <a:t> </a:t>
            </a:r>
            <a:r>
              <a:rPr lang="en-US" dirty="0" err="1"/>
              <a:t>duiken</a:t>
            </a:r>
            <a:r>
              <a:rPr lang="en-US" dirty="0"/>
              <a:t> </a:t>
            </a:r>
            <a:r>
              <a:rPr lang="en-US" dirty="0" err="1"/>
              <a:t>en</a:t>
            </a:r>
            <a:r>
              <a:rPr lang="en-US" dirty="0"/>
              <a:t> in </a:t>
            </a:r>
            <a:r>
              <a:rPr lang="en-US" dirty="0" err="1"/>
              <a:t>veel</a:t>
            </a:r>
            <a:r>
              <a:rPr lang="en-US" dirty="0"/>
              <a:t> </a:t>
            </a:r>
            <a:r>
              <a:rPr lang="en-US" dirty="0" err="1"/>
              <a:t>gevallen</a:t>
            </a:r>
            <a:r>
              <a:rPr lang="en-US" dirty="0"/>
              <a:t> </a:t>
            </a:r>
            <a:r>
              <a:rPr lang="en-US" dirty="0" err="1"/>
              <a:t>hun</a:t>
            </a:r>
            <a:r>
              <a:rPr lang="en-US" dirty="0"/>
              <a:t> </a:t>
            </a:r>
            <a:r>
              <a:rPr lang="en-US" dirty="0" err="1"/>
              <a:t>typische</a:t>
            </a:r>
            <a:r>
              <a:rPr lang="en-US" dirty="0"/>
              <a:t> </a:t>
            </a:r>
            <a:r>
              <a:rPr lang="en-US" dirty="0" err="1"/>
              <a:t>comfortzone</a:t>
            </a:r>
            <a:r>
              <a:rPr lang="en-US" dirty="0"/>
              <a:t> </a:t>
            </a:r>
            <a:r>
              <a:rPr lang="en-US" dirty="0" err="1"/>
              <a:t>te</a:t>
            </a:r>
            <a:r>
              <a:rPr lang="en-US" dirty="0"/>
              <a:t> </a:t>
            </a:r>
            <a:r>
              <a:rPr lang="en-US" dirty="0" err="1"/>
              <a:t>verlaten</a:t>
            </a:r>
            <a:r>
              <a:rPr lang="en-US" dirty="0"/>
              <a:t>.  </a:t>
            </a:r>
            <a:r>
              <a:rPr lang="en-US" dirty="0" err="1"/>
              <a:t>Stagiairs</a:t>
            </a:r>
            <a:r>
              <a:rPr lang="en-US" dirty="0"/>
              <a:t> </a:t>
            </a:r>
            <a:r>
              <a:rPr lang="en-US" dirty="0" err="1"/>
              <a:t>kunnen</a:t>
            </a:r>
            <a:r>
              <a:rPr lang="en-US" dirty="0"/>
              <a:t> </a:t>
            </a:r>
            <a:r>
              <a:rPr lang="en-US" dirty="0" err="1"/>
              <a:t>een</a:t>
            </a:r>
            <a:r>
              <a:rPr lang="en-US" dirty="0"/>
              <a:t> </a:t>
            </a:r>
            <a:r>
              <a:rPr lang="en-US" dirty="0" err="1"/>
              <a:t>nieuwe</a:t>
            </a:r>
            <a:r>
              <a:rPr lang="en-US" dirty="0"/>
              <a:t> set </a:t>
            </a:r>
            <a:r>
              <a:rPr lang="en-US" dirty="0" err="1"/>
              <a:t>vaardigheden</a:t>
            </a:r>
            <a:r>
              <a:rPr lang="en-US" dirty="0"/>
              <a:t> </a:t>
            </a:r>
            <a:r>
              <a:rPr lang="en-US" dirty="0" err="1"/>
              <a:t>meebrengen</a:t>
            </a:r>
            <a:r>
              <a:rPr lang="en-US" dirty="0"/>
              <a:t> (</a:t>
            </a:r>
            <a:r>
              <a:rPr lang="en-US" dirty="0" err="1"/>
              <a:t>bv</a:t>
            </a:r>
            <a:r>
              <a:rPr lang="en-US" dirty="0"/>
              <a:t>. </a:t>
            </a:r>
            <a:r>
              <a:rPr lang="en-US" dirty="0" err="1"/>
              <a:t>digitale</a:t>
            </a:r>
            <a:r>
              <a:rPr lang="en-US" dirty="0"/>
              <a:t> </a:t>
            </a:r>
            <a:r>
              <a:rPr lang="en-US" dirty="0" err="1"/>
              <a:t>en</a:t>
            </a:r>
            <a:r>
              <a:rPr lang="en-US" dirty="0"/>
              <a:t> </a:t>
            </a:r>
            <a:r>
              <a:rPr lang="en-US" dirty="0" err="1"/>
              <a:t>ervaringsgerichte</a:t>
            </a:r>
            <a:r>
              <a:rPr lang="en-US" dirty="0"/>
              <a:t> marketing) om u </a:t>
            </a:r>
            <a:r>
              <a:rPr lang="en-US" dirty="0" err="1"/>
              <a:t>te</a:t>
            </a:r>
            <a:r>
              <a:rPr lang="en-US" dirty="0"/>
              <a:t> </a:t>
            </a:r>
            <a:r>
              <a:rPr lang="en-US" dirty="0" err="1"/>
              <a:t>helpen</a:t>
            </a:r>
            <a:r>
              <a:rPr lang="en-US" dirty="0"/>
              <a:t> </a:t>
            </a:r>
            <a:r>
              <a:rPr lang="en-US" dirty="0" err="1"/>
              <a:t>uw</a:t>
            </a:r>
            <a:r>
              <a:rPr lang="en-US" dirty="0"/>
              <a:t> </a:t>
            </a:r>
            <a:r>
              <a:rPr lang="en-US" dirty="0" err="1"/>
              <a:t>unieke</a:t>
            </a:r>
            <a:r>
              <a:rPr lang="en-US" dirty="0"/>
              <a:t> merk </a:t>
            </a:r>
            <a:r>
              <a:rPr lang="en-US" dirty="0" err="1"/>
              <a:t>en</a:t>
            </a:r>
            <a:r>
              <a:rPr lang="en-US" dirty="0"/>
              <a:t> </a:t>
            </a:r>
            <a:r>
              <a:rPr lang="en-US" dirty="0" err="1"/>
              <a:t>boodschap</a:t>
            </a:r>
            <a:r>
              <a:rPr lang="en-US" dirty="0"/>
              <a:t> op </a:t>
            </a:r>
            <a:r>
              <a:rPr lang="en-US" dirty="0" err="1"/>
              <a:t>te</a:t>
            </a:r>
            <a:r>
              <a:rPr lang="en-US" dirty="0"/>
              <a:t> </a:t>
            </a:r>
            <a:r>
              <a:rPr lang="en-US" dirty="0" err="1"/>
              <a:t>bouwen</a:t>
            </a:r>
            <a:r>
              <a:rPr lang="en-US" dirty="0"/>
              <a:t>. </a:t>
            </a:r>
            <a:r>
              <a:rPr lang="en-US" dirty="0" err="1"/>
              <a:t>Wist</a:t>
            </a:r>
            <a:r>
              <a:rPr lang="en-US" dirty="0"/>
              <a:t> je </a:t>
            </a:r>
            <a:r>
              <a:rPr lang="en-US" dirty="0" err="1"/>
              <a:t>dat</a:t>
            </a:r>
            <a:r>
              <a:rPr lang="en-US" dirty="0"/>
              <a:t> TikTok food trends </a:t>
            </a:r>
            <a:r>
              <a:rPr lang="en-US" dirty="0" err="1"/>
              <a:t>een</a:t>
            </a:r>
            <a:r>
              <a:rPr lang="en-US" dirty="0"/>
              <a:t> van de </a:t>
            </a:r>
            <a:r>
              <a:rPr lang="en-US" dirty="0" err="1"/>
              <a:t>snelst</a:t>
            </a:r>
            <a:r>
              <a:rPr lang="en-US" dirty="0"/>
              <a:t> </a:t>
            </a:r>
            <a:r>
              <a:rPr lang="en-US" dirty="0" err="1"/>
              <a:t>groeiende</a:t>
            </a:r>
            <a:r>
              <a:rPr lang="en-US" dirty="0"/>
              <a:t> </a:t>
            </a:r>
            <a:r>
              <a:rPr lang="en-US" dirty="0" err="1"/>
              <a:t>marketingmogelijkheden</a:t>
            </a:r>
            <a:r>
              <a:rPr lang="en-US" dirty="0"/>
              <a:t> </a:t>
            </a:r>
            <a:r>
              <a:rPr lang="en-US" dirty="0" err="1"/>
              <a:t>zijn</a:t>
            </a:r>
            <a:r>
              <a:rPr lang="en-US" dirty="0"/>
              <a:t>?  </a:t>
            </a:r>
            <a:endParaRPr dirty="0"/>
          </a:p>
          <a:p>
            <a:pPr marL="0" lvl="0" indent="0" algn="l" rtl="0">
              <a:lnSpc>
                <a:spcPct val="110000"/>
              </a:lnSpc>
              <a:spcBef>
                <a:spcPts val="1000"/>
              </a:spcBef>
              <a:spcAft>
                <a:spcPts val="0"/>
              </a:spcAft>
              <a:buClr>
                <a:schemeClr val="lt1"/>
              </a:buClr>
              <a:buSzPct val="100000"/>
              <a:buNone/>
            </a:pPr>
            <a:endParaRPr dirty="0"/>
          </a:p>
        </p:txBody>
      </p:sp>
      <p:sp>
        <p:nvSpPr>
          <p:cNvPr id="648" name="Google Shape;648;p11"/>
          <p:cNvSpPr txBox="1">
            <a:spLocks noGrp="1"/>
          </p:cNvSpPr>
          <p:nvPr>
            <p:ph type="body" idx="3"/>
          </p:nvPr>
        </p:nvSpPr>
        <p:spPr>
          <a:xfrm>
            <a:off x="964276" y="333070"/>
            <a:ext cx="5249633"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2800" dirty="0"/>
              <a:t>BEHOEFTE AAN MARKETINGDIFFERENTIATIE</a:t>
            </a:r>
            <a:endParaRPr sz="2800" dirty="0"/>
          </a:p>
        </p:txBody>
      </p:sp>
      <p:pic>
        <p:nvPicPr>
          <p:cNvPr id="649" name="Google Shape;649;p11" descr="Close-up of boxes of raspberrie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2"/>
          <p:cNvSpPr txBox="1">
            <a:spLocks noGrp="1"/>
          </p:cNvSpPr>
          <p:nvPr>
            <p:ph type="body" idx="1"/>
          </p:nvPr>
        </p:nvSpPr>
        <p:spPr>
          <a:xfrm>
            <a:off x="964276" y="1471352"/>
            <a:ext cx="5694219" cy="517882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00000"/>
              </a:lnSpc>
              <a:spcBef>
                <a:spcPts val="0"/>
              </a:spcBef>
              <a:spcAft>
                <a:spcPts val="0"/>
              </a:spcAft>
              <a:buClr>
                <a:schemeClr val="lt1"/>
              </a:buClr>
              <a:buSzPct val="100000"/>
              <a:buNone/>
            </a:pPr>
            <a:r>
              <a:rPr lang="en-US">
                <a:latin typeface="Raleway"/>
                <a:ea typeface="Raleway"/>
                <a:cs typeface="Raleway"/>
                <a:sym typeface="Raleway"/>
              </a:rPr>
              <a:t>Duurzame praktijken en het tegengaan van voedselverspilling en voedseltekorten zijn allemaal drijvende krachten achter de opkomende voedseltrends voor 2022 en daarna.</a:t>
            </a:r>
            <a:endParaRPr/>
          </a:p>
          <a:p>
            <a:pPr marL="0" lvl="0" indent="0" algn="l" rtl="0">
              <a:lnSpc>
                <a:spcPct val="100000"/>
              </a:lnSpc>
              <a:spcBef>
                <a:spcPts val="1000"/>
              </a:spcBef>
              <a:spcAft>
                <a:spcPts val="0"/>
              </a:spcAft>
              <a:buClr>
                <a:schemeClr val="lt1"/>
              </a:buClr>
              <a:buSzPct val="100000"/>
              <a:buNone/>
            </a:pPr>
            <a:r>
              <a:rPr lang="en-US">
                <a:latin typeface="Raleway"/>
                <a:ea typeface="Raleway"/>
                <a:cs typeface="Raleway"/>
                <a:sym typeface="Raleway"/>
              </a:rPr>
              <a:t>Terug naar de basis, in elke zin van het woord, is de weg vooruit in de keuken. Consumenten willen de planeet beschermen en zullen op zoek gaan naar eetgelegenheden met korte leveringsketens en een seizoensgebonden aanbod. Herstel van het gebruik van oude recepten en technieken kan deze trend ondersteunen.</a:t>
            </a:r>
            <a:endParaRPr/>
          </a:p>
          <a:p>
            <a:pPr marL="0" lvl="0" indent="0" algn="l" rtl="0">
              <a:lnSpc>
                <a:spcPct val="100000"/>
              </a:lnSpc>
              <a:spcBef>
                <a:spcPts val="1000"/>
              </a:spcBef>
              <a:spcAft>
                <a:spcPts val="0"/>
              </a:spcAft>
              <a:buClr>
                <a:schemeClr val="lt1"/>
              </a:buClr>
              <a:buSzPct val="100000"/>
              <a:buNone/>
            </a:pPr>
            <a:r>
              <a:rPr lang="en-US">
                <a:latin typeface="Raleway"/>
                <a:ea typeface="Raleway"/>
                <a:cs typeface="Raleway"/>
                <a:sym typeface="Raleway"/>
              </a:rPr>
              <a:t>Door de pandemie zijn de behoeften van de consument in het algemeen veranderd. Mensen zijn anders gaan omgaan met elkaar en er is een nieuwe focus op persoonlijke gezondheid en een groeiende bezorgdheid over de gezondheid van de planeet. </a:t>
            </a:r>
            <a:endParaRPr/>
          </a:p>
          <a:p>
            <a:pPr marL="0" lvl="0" indent="0" algn="l" rtl="0">
              <a:lnSpc>
                <a:spcPct val="100000"/>
              </a:lnSpc>
              <a:spcBef>
                <a:spcPts val="1000"/>
              </a:spcBef>
              <a:spcAft>
                <a:spcPts val="0"/>
              </a:spcAft>
              <a:buClr>
                <a:schemeClr val="lt1"/>
              </a:buClr>
              <a:buSzPct val="100000"/>
              <a:buNone/>
            </a:pPr>
            <a:endParaRPr>
              <a:latin typeface="Raleway"/>
              <a:ea typeface="Raleway"/>
              <a:cs typeface="Raleway"/>
              <a:sym typeface="Raleway"/>
            </a:endParaRPr>
          </a:p>
        </p:txBody>
      </p:sp>
      <p:sp>
        <p:nvSpPr>
          <p:cNvPr id="655" name="Google Shape;655;p12"/>
          <p:cNvSpPr txBox="1">
            <a:spLocks noGrp="1"/>
          </p:cNvSpPr>
          <p:nvPr>
            <p:ph type="body" idx="3"/>
          </p:nvPr>
        </p:nvSpPr>
        <p:spPr>
          <a:xfrm>
            <a:off x="964276" y="682921"/>
            <a:ext cx="5887786"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ts val="3200"/>
              <a:buNone/>
            </a:pPr>
            <a:r>
              <a:rPr lang="en-US" sz="3200" dirty="0"/>
              <a:t>NOODZAAK VAN DUURZAAMHEID</a:t>
            </a:r>
            <a:endParaRPr sz="3200" dirty="0"/>
          </a:p>
        </p:txBody>
      </p:sp>
      <p:pic>
        <p:nvPicPr>
          <p:cNvPr id="656" name="Google Shape;656;p12" descr="A bumblebee on yellow flower"/>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3"/>
          <p:cNvSpPr txBox="1">
            <a:spLocks noGrp="1"/>
          </p:cNvSpPr>
          <p:nvPr>
            <p:ph type="body" idx="1"/>
          </p:nvPr>
        </p:nvSpPr>
        <p:spPr>
          <a:xfrm>
            <a:off x="332509" y="1558499"/>
            <a:ext cx="11859491" cy="5103281"/>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033637"/>
              </a:buClr>
              <a:buSzPts val="2200"/>
              <a:buNone/>
            </a:pPr>
            <a:r>
              <a:rPr lang="en-US" sz="1800" dirty="0">
                <a:latin typeface="Raleway"/>
                <a:ea typeface="Raleway"/>
                <a:cs typeface="Raleway"/>
                <a:sym typeface="Raleway"/>
              </a:rPr>
              <a:t>Covid-19 </a:t>
            </a:r>
            <a:r>
              <a:rPr lang="en-US" sz="1800" dirty="0" err="1">
                <a:latin typeface="Raleway"/>
                <a:ea typeface="Raleway"/>
                <a:cs typeface="Raleway"/>
                <a:sym typeface="Raleway"/>
              </a:rPr>
              <a:t>heeft</a:t>
            </a:r>
            <a:r>
              <a:rPr lang="en-US" sz="1800" dirty="0">
                <a:latin typeface="Raleway"/>
                <a:ea typeface="Raleway"/>
                <a:cs typeface="Raleway"/>
                <a:sym typeface="Raleway"/>
              </a:rPr>
              <a:t> </a:t>
            </a:r>
            <a:r>
              <a:rPr lang="en-US" sz="1800" dirty="0" err="1">
                <a:latin typeface="Raleway"/>
                <a:ea typeface="Raleway"/>
                <a:cs typeface="Raleway"/>
                <a:sym typeface="Raleway"/>
              </a:rPr>
              <a:t>onze</a:t>
            </a:r>
            <a:r>
              <a:rPr lang="en-US" sz="1800" dirty="0">
                <a:latin typeface="Raleway"/>
                <a:ea typeface="Raleway"/>
                <a:cs typeface="Raleway"/>
                <a:sym typeface="Raleway"/>
              </a:rPr>
              <a:t> </a:t>
            </a:r>
            <a:r>
              <a:rPr lang="en-US" sz="1800" dirty="0" err="1">
                <a:latin typeface="Raleway"/>
                <a:ea typeface="Raleway"/>
                <a:cs typeface="Raleway"/>
                <a:sym typeface="Raleway"/>
              </a:rPr>
              <a:t>consumptie</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eetgewoonten</a:t>
            </a:r>
            <a:r>
              <a:rPr lang="en-US" sz="1800" dirty="0">
                <a:latin typeface="Raleway"/>
                <a:ea typeface="Raleway"/>
                <a:cs typeface="Raleway"/>
                <a:sym typeface="Raleway"/>
              </a:rPr>
              <a:t> </a:t>
            </a:r>
            <a:r>
              <a:rPr lang="en-US" sz="1800" dirty="0" err="1">
                <a:latin typeface="Raleway"/>
                <a:ea typeface="Raleway"/>
                <a:cs typeface="Raleway"/>
                <a:sym typeface="Raleway"/>
              </a:rPr>
              <a:t>voorgoed</a:t>
            </a:r>
            <a:r>
              <a:rPr lang="en-US" sz="1800" dirty="0">
                <a:latin typeface="Raleway"/>
                <a:ea typeface="Raleway"/>
                <a:cs typeface="Raleway"/>
                <a:sym typeface="Raleway"/>
              </a:rPr>
              <a:t> </a:t>
            </a:r>
            <a:r>
              <a:rPr lang="en-US" sz="1800" dirty="0" err="1">
                <a:latin typeface="Raleway"/>
                <a:ea typeface="Raleway"/>
                <a:cs typeface="Raleway"/>
                <a:sym typeface="Raleway"/>
              </a:rPr>
              <a:t>veranderd</a:t>
            </a:r>
            <a:r>
              <a:rPr lang="en-US" sz="1800" dirty="0">
                <a:latin typeface="Raleway"/>
                <a:ea typeface="Raleway"/>
                <a:cs typeface="Raleway"/>
                <a:sym typeface="Raleway"/>
              </a:rPr>
              <a:t>. Het </a:t>
            </a:r>
            <a:r>
              <a:rPr lang="en-US" sz="1800" dirty="0" err="1">
                <a:latin typeface="Raleway"/>
                <a:ea typeface="Raleway"/>
                <a:cs typeface="Raleway"/>
                <a:sym typeface="Raleway"/>
              </a:rPr>
              <a:t>verlangen</a:t>
            </a:r>
            <a:r>
              <a:rPr lang="en-US" sz="1800" dirty="0">
                <a:latin typeface="Raleway"/>
                <a:ea typeface="Raleway"/>
                <a:cs typeface="Raleway"/>
                <a:sym typeface="Raleway"/>
              </a:rPr>
              <a:t> </a:t>
            </a:r>
            <a:r>
              <a:rPr lang="en-US" sz="1800" dirty="0" err="1">
                <a:latin typeface="Raleway"/>
                <a:ea typeface="Raleway"/>
                <a:cs typeface="Raleway"/>
                <a:sym typeface="Raleway"/>
              </a:rPr>
              <a:t>naar</a:t>
            </a:r>
            <a:r>
              <a:rPr lang="en-US" sz="1800" dirty="0">
                <a:latin typeface="Raleway"/>
                <a:ea typeface="Raleway"/>
                <a:cs typeface="Raleway"/>
                <a:sym typeface="Raleway"/>
              </a:rPr>
              <a:t> </a:t>
            </a:r>
            <a:r>
              <a:rPr lang="en-US" sz="1800" dirty="0" err="1">
                <a:latin typeface="Raleway"/>
                <a:ea typeface="Raleway"/>
                <a:cs typeface="Raleway"/>
                <a:sym typeface="Raleway"/>
              </a:rPr>
              <a:t>gezonde</a:t>
            </a:r>
            <a:r>
              <a:rPr lang="en-US" sz="1800" dirty="0">
                <a:latin typeface="Raleway"/>
                <a:ea typeface="Raleway"/>
                <a:cs typeface="Raleway"/>
                <a:sym typeface="Raleway"/>
              </a:rPr>
              <a:t>, </a:t>
            </a:r>
            <a:r>
              <a:rPr lang="en-US" sz="1800" dirty="0" err="1">
                <a:latin typeface="Raleway"/>
                <a:ea typeface="Raleway"/>
                <a:cs typeface="Raleway"/>
                <a:sym typeface="Raleway"/>
              </a:rPr>
              <a:t>duurzame</a:t>
            </a:r>
            <a:r>
              <a:rPr lang="en-US" sz="1800" dirty="0">
                <a:latin typeface="Raleway"/>
                <a:ea typeface="Raleway"/>
                <a:cs typeface="Raleway"/>
                <a:sym typeface="Raleway"/>
              </a:rPr>
              <a:t> </a:t>
            </a:r>
            <a:r>
              <a:rPr lang="en-US" sz="1800" dirty="0" err="1">
                <a:latin typeface="Raleway"/>
                <a:ea typeface="Raleway"/>
                <a:cs typeface="Raleway"/>
                <a:sym typeface="Raleway"/>
              </a:rPr>
              <a:t>producten</a:t>
            </a:r>
            <a:r>
              <a:rPr lang="en-US" sz="1800" dirty="0">
                <a:latin typeface="Raleway"/>
                <a:ea typeface="Raleway"/>
                <a:cs typeface="Raleway"/>
                <a:sym typeface="Raleway"/>
              </a:rPr>
              <a:t> is </a:t>
            </a:r>
            <a:r>
              <a:rPr lang="en-US" sz="1800" dirty="0" err="1">
                <a:latin typeface="Raleway"/>
                <a:ea typeface="Raleway"/>
                <a:cs typeface="Raleway"/>
                <a:sym typeface="Raleway"/>
              </a:rPr>
              <a:t>niet</a:t>
            </a:r>
            <a:r>
              <a:rPr lang="en-US" sz="1800" dirty="0">
                <a:latin typeface="Raleway"/>
                <a:ea typeface="Raleway"/>
                <a:cs typeface="Raleway"/>
                <a:sym typeface="Raleway"/>
              </a:rPr>
              <a:t> </a:t>
            </a:r>
            <a:r>
              <a:rPr lang="en-US" sz="1800" dirty="0" err="1">
                <a:latin typeface="Raleway"/>
                <a:ea typeface="Raleway"/>
                <a:cs typeface="Raleway"/>
                <a:sym typeface="Raleway"/>
              </a:rPr>
              <a:t>langer</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wens van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goedwillende</a:t>
            </a:r>
            <a:r>
              <a:rPr lang="en-US" sz="1800" dirty="0">
                <a:latin typeface="Raleway"/>
                <a:ea typeface="Raleway"/>
                <a:cs typeface="Raleway"/>
                <a:sym typeface="Raleway"/>
              </a:rPr>
              <a:t>, maar </a:t>
            </a:r>
            <a:r>
              <a:rPr lang="en-US" sz="1800" dirty="0" err="1">
                <a:latin typeface="Raleway"/>
                <a:ea typeface="Raleway"/>
                <a:cs typeface="Raleway"/>
                <a:sym typeface="Raleway"/>
              </a:rPr>
              <a:t>een</a:t>
            </a:r>
            <a:r>
              <a:rPr lang="en-US" sz="1800" dirty="0">
                <a:latin typeface="Raleway"/>
                <a:ea typeface="Raleway"/>
                <a:cs typeface="Raleway"/>
                <a:sym typeface="Raleway"/>
              </a:rPr>
              <a:t> must.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verlangens</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visies</a:t>
            </a:r>
            <a:r>
              <a:rPr lang="en-US" sz="1800" dirty="0">
                <a:latin typeface="Raleway"/>
                <a:ea typeface="Raleway"/>
                <a:cs typeface="Raleway"/>
                <a:sym typeface="Raleway"/>
              </a:rPr>
              <a:t> </a:t>
            </a:r>
            <a:r>
              <a:rPr lang="en-US" sz="1800" dirty="0" err="1">
                <a:latin typeface="Raleway"/>
                <a:ea typeface="Raleway"/>
                <a:cs typeface="Raleway"/>
                <a:sym typeface="Raleway"/>
              </a:rPr>
              <a:t>eisen</a:t>
            </a:r>
            <a:r>
              <a:rPr lang="en-US" sz="1800" dirty="0">
                <a:latin typeface="Raleway"/>
                <a:ea typeface="Raleway"/>
                <a:cs typeface="Raleway"/>
                <a:sym typeface="Raleway"/>
              </a:rPr>
              <a:t> </a:t>
            </a:r>
            <a:r>
              <a:rPr lang="en-US" sz="1800" dirty="0" err="1">
                <a:latin typeface="Raleway"/>
                <a:ea typeface="Raleway"/>
                <a:cs typeface="Raleway"/>
                <a:sym typeface="Raleway"/>
              </a:rPr>
              <a:t>vervulling</a:t>
            </a:r>
            <a:r>
              <a:rPr lang="en-US" sz="1800" dirty="0">
                <a:latin typeface="Raleway"/>
                <a:ea typeface="Raleway"/>
                <a:cs typeface="Raleway"/>
                <a:sym typeface="Raleway"/>
              </a:rPr>
              <a:t>.  In het </a:t>
            </a:r>
            <a:r>
              <a:rPr lang="en-US" sz="1800" dirty="0" err="1">
                <a:latin typeface="Raleway"/>
                <a:ea typeface="Raleway"/>
                <a:cs typeface="Raleway"/>
                <a:sym typeface="Raleway"/>
              </a:rPr>
              <a:t>onlangs</a:t>
            </a:r>
            <a:r>
              <a:rPr lang="en-US" sz="1800" dirty="0">
                <a:latin typeface="Raleway"/>
                <a:ea typeface="Raleway"/>
                <a:cs typeface="Raleway"/>
                <a:sym typeface="Raleway"/>
              </a:rPr>
              <a:t> </a:t>
            </a:r>
            <a:r>
              <a:rPr lang="en-US" sz="1800" dirty="0" err="1">
                <a:latin typeface="Raleway"/>
                <a:ea typeface="Raleway"/>
                <a:cs typeface="Raleway"/>
                <a:sym typeface="Raleway"/>
              </a:rPr>
              <a:t>verschenen</a:t>
            </a:r>
            <a:r>
              <a:rPr lang="en-US" sz="1800" dirty="0">
                <a:latin typeface="Raleway"/>
                <a:ea typeface="Raleway"/>
                <a:cs typeface="Raleway"/>
                <a:sym typeface="Raleway"/>
              </a:rPr>
              <a:t> </a:t>
            </a:r>
            <a:r>
              <a:rPr lang="en-US" sz="1800" u="sng" dirty="0">
                <a:solidFill>
                  <a:schemeClr val="hlink"/>
                </a:solidFill>
                <a:latin typeface="Raleway"/>
                <a:ea typeface="Raleway"/>
                <a:cs typeface="Raleway"/>
                <a:sym typeface="Raleway"/>
                <a:hlinkClick r:id="rId3"/>
              </a:rPr>
              <a:t>Food Report 2022 </a:t>
            </a:r>
            <a:r>
              <a:rPr lang="en-US" sz="1800" dirty="0" err="1">
                <a:latin typeface="Raleway"/>
                <a:ea typeface="Raleway"/>
                <a:cs typeface="Raleway"/>
                <a:sym typeface="Raleway"/>
              </a:rPr>
              <a:t>illustreert</a:t>
            </a:r>
            <a:r>
              <a:rPr lang="en-US" sz="1800" dirty="0">
                <a:latin typeface="Raleway"/>
                <a:ea typeface="Raleway"/>
                <a:cs typeface="Raleway"/>
                <a:sym typeface="Raleway"/>
              </a:rPr>
              <a:t> </a:t>
            </a:r>
            <a:r>
              <a:rPr lang="en-US" sz="1800" dirty="0" err="1">
                <a:latin typeface="Raleway"/>
                <a:ea typeface="Raleway"/>
                <a:cs typeface="Raleway"/>
                <a:sym typeface="Raleway"/>
              </a:rPr>
              <a:t>voedingsdeskundige</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voedseltrendonderzoeker</a:t>
            </a:r>
            <a:r>
              <a:rPr lang="en-US" sz="1800" dirty="0">
                <a:latin typeface="Raleway"/>
                <a:ea typeface="Raleway"/>
                <a:cs typeface="Raleway"/>
                <a:sym typeface="Raleway"/>
              </a:rPr>
              <a:t> </a:t>
            </a:r>
            <a:r>
              <a:rPr lang="en-US" sz="1800" dirty="0" err="1">
                <a:latin typeface="Raleway"/>
                <a:ea typeface="Raleway"/>
                <a:cs typeface="Raleway"/>
                <a:sym typeface="Raleway"/>
              </a:rPr>
              <a:t>Hanni</a:t>
            </a:r>
            <a:r>
              <a:rPr lang="en-US" sz="1800" dirty="0">
                <a:latin typeface="Raleway"/>
                <a:ea typeface="Raleway"/>
                <a:cs typeface="Raleway"/>
                <a:sym typeface="Raleway"/>
              </a:rPr>
              <a:t> </a:t>
            </a:r>
            <a:r>
              <a:rPr lang="en-US" sz="1800" dirty="0" err="1">
                <a:latin typeface="Raleway"/>
                <a:ea typeface="Raleway"/>
                <a:cs typeface="Raleway"/>
                <a:sym typeface="Raleway"/>
              </a:rPr>
              <a:t>Rützler</a:t>
            </a:r>
            <a:r>
              <a:rPr lang="en-US" sz="1800" dirty="0">
                <a:latin typeface="Raleway"/>
                <a:ea typeface="Raleway"/>
                <a:cs typeface="Raleway"/>
                <a:sym typeface="Raleway"/>
              </a:rPr>
              <a:t> </a:t>
            </a:r>
            <a:r>
              <a:rPr lang="en-US" sz="1800" dirty="0" err="1">
                <a:latin typeface="Raleway"/>
                <a:ea typeface="Raleway"/>
                <a:cs typeface="Raleway"/>
                <a:sym typeface="Raleway"/>
              </a:rPr>
              <a:t>waar</a:t>
            </a:r>
            <a:r>
              <a:rPr lang="en-US" sz="1800" dirty="0">
                <a:latin typeface="Raleway"/>
                <a:ea typeface="Raleway"/>
                <a:cs typeface="Raleway"/>
                <a:sym typeface="Raleway"/>
              </a:rPr>
              <a:t> we op </a:t>
            </a:r>
            <a:r>
              <a:rPr lang="en-US" sz="1800" dirty="0" err="1">
                <a:latin typeface="Raleway"/>
                <a:ea typeface="Raleway"/>
                <a:cs typeface="Raleway"/>
                <a:sym typeface="Raleway"/>
              </a:rPr>
              <a:t>deze</a:t>
            </a:r>
            <a:r>
              <a:rPr lang="en-US" sz="1800" dirty="0">
                <a:latin typeface="Raleway"/>
                <a:ea typeface="Raleway"/>
                <a:cs typeface="Raleway"/>
                <a:sym typeface="Raleway"/>
              </a:rPr>
              <a:t> reis </a:t>
            </a:r>
            <a:r>
              <a:rPr lang="en-US" sz="1800" dirty="0" err="1">
                <a:latin typeface="Raleway"/>
                <a:ea typeface="Raleway"/>
                <a:cs typeface="Raleway"/>
                <a:sym typeface="Raleway"/>
              </a:rPr>
              <a:t>naartoe</a:t>
            </a:r>
            <a:r>
              <a:rPr lang="en-US" sz="1800" dirty="0">
                <a:latin typeface="Raleway"/>
                <a:ea typeface="Raleway"/>
                <a:cs typeface="Raleway"/>
                <a:sym typeface="Raleway"/>
              </a:rPr>
              <a:t> </a:t>
            </a:r>
            <a:r>
              <a:rPr lang="en-US" sz="1800" dirty="0" err="1">
                <a:latin typeface="Raleway"/>
                <a:ea typeface="Raleway"/>
                <a:cs typeface="Raleway"/>
                <a:sym typeface="Raleway"/>
              </a:rPr>
              <a:t>gaan</a:t>
            </a:r>
            <a:r>
              <a:rPr lang="en-US" sz="1800" dirty="0">
                <a:latin typeface="Raleway"/>
                <a:ea typeface="Raleway"/>
                <a:cs typeface="Raleway"/>
                <a:sym typeface="Raleway"/>
              </a:rPr>
              <a:t>. In </a:t>
            </a:r>
            <a:r>
              <a:rPr lang="en-US" sz="1800" dirty="0" err="1">
                <a:latin typeface="Raleway"/>
                <a:ea typeface="Raleway"/>
                <a:cs typeface="Raleway"/>
                <a:sym typeface="Raleway"/>
              </a:rPr>
              <a:t>haar</a:t>
            </a:r>
            <a:r>
              <a:rPr lang="en-US" sz="1800" dirty="0">
                <a:latin typeface="Raleway"/>
                <a:ea typeface="Raleway"/>
                <a:cs typeface="Raleway"/>
                <a:sym typeface="Raleway"/>
              </a:rPr>
              <a:t> rapport </a:t>
            </a:r>
            <a:r>
              <a:rPr lang="en-US" sz="1800" dirty="0" err="1">
                <a:latin typeface="Raleway"/>
                <a:ea typeface="Raleway"/>
                <a:cs typeface="Raleway"/>
                <a:sym typeface="Raleway"/>
              </a:rPr>
              <a:t>vertrekken</a:t>
            </a:r>
            <a:r>
              <a:rPr lang="en-US" sz="1800" dirty="0">
                <a:latin typeface="Raleway"/>
                <a:ea typeface="Raleway"/>
                <a:cs typeface="Raleway"/>
                <a:sym typeface="Raleway"/>
              </a:rPr>
              <a:t> we van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volledig</a:t>
            </a:r>
            <a:r>
              <a:rPr lang="en-US" sz="1800" dirty="0">
                <a:latin typeface="Raleway"/>
                <a:ea typeface="Raleway"/>
                <a:cs typeface="Raleway"/>
                <a:sym typeface="Raleway"/>
              </a:rPr>
              <a: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plek</a:t>
            </a:r>
            <a:r>
              <a:rPr lang="en-US" sz="1800" dirty="0">
                <a:latin typeface="Raleway"/>
                <a:ea typeface="Raleway"/>
                <a:cs typeface="Raleway"/>
                <a:sym typeface="Raleway"/>
              </a:rPr>
              <a:t>... "Het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normaal</a:t>
            </a:r>
            <a:r>
              <a:rPr lang="en-US" sz="1800" dirty="0">
                <a:latin typeface="Raleway"/>
                <a:ea typeface="Raleway"/>
                <a:cs typeface="Raleway"/>
                <a:sym typeface="Raleway"/>
              </a:rPr>
              <a:t>", </a:t>
            </a:r>
            <a:r>
              <a:rPr lang="en-US" sz="1800" dirty="0" err="1">
                <a:latin typeface="Raleway"/>
                <a:ea typeface="Raleway"/>
                <a:cs typeface="Raleway"/>
                <a:sym typeface="Raleway"/>
              </a:rPr>
              <a:t>waar</a:t>
            </a:r>
            <a:r>
              <a:rPr lang="en-US" sz="1800" dirty="0">
                <a:latin typeface="Raleway"/>
                <a:ea typeface="Raleway"/>
                <a:cs typeface="Raleway"/>
                <a:sym typeface="Raleway"/>
              </a:rPr>
              <a:t> </a:t>
            </a:r>
            <a:r>
              <a:rPr lang="en-US" sz="1800" dirty="0" err="1">
                <a:latin typeface="Raleway"/>
                <a:ea typeface="Raleway"/>
                <a:cs typeface="Raleway"/>
                <a:sym typeface="Raleway"/>
              </a:rPr>
              <a:t>waarden</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gezondheid</a:t>
            </a:r>
            <a:r>
              <a:rPr lang="en-US" sz="1800" dirty="0">
                <a:latin typeface="Raleway"/>
                <a:ea typeface="Raleway"/>
                <a:cs typeface="Raleway"/>
                <a:sym typeface="Raleway"/>
              </a:rPr>
              <a:t>, </a:t>
            </a:r>
            <a:r>
              <a:rPr lang="en-US" sz="1800" dirty="0" err="1">
                <a:latin typeface="Raleway"/>
                <a:ea typeface="Raleway"/>
                <a:cs typeface="Raleway"/>
                <a:sym typeface="Raleway"/>
              </a:rPr>
              <a:t>hygiëne</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veiligheid</a:t>
            </a:r>
            <a:r>
              <a:rPr lang="en-US" sz="1800" dirty="0">
                <a:latin typeface="Raleway"/>
                <a:ea typeface="Raleway"/>
                <a:cs typeface="Raleway"/>
                <a:sym typeface="Raleway"/>
              </a:rPr>
              <a:t>, maar </a:t>
            </a:r>
            <a:r>
              <a:rPr lang="en-US" sz="1800" dirty="0" err="1">
                <a:latin typeface="Raleway"/>
                <a:ea typeface="Raleway"/>
                <a:cs typeface="Raleway"/>
                <a:sym typeface="Raleway"/>
              </a:rPr>
              <a:t>ook</a:t>
            </a:r>
            <a:r>
              <a:rPr lang="en-US" sz="1800" dirty="0">
                <a:latin typeface="Raleway"/>
                <a:ea typeface="Raleway"/>
                <a:cs typeface="Raleway"/>
                <a:sym typeface="Raleway"/>
              </a:rPr>
              <a:t> </a:t>
            </a:r>
            <a:r>
              <a:rPr lang="en-US" sz="1800" dirty="0" err="1">
                <a:latin typeface="Raleway"/>
                <a:ea typeface="Raleway"/>
                <a:cs typeface="Raleway"/>
                <a:sym typeface="Raleway"/>
              </a:rPr>
              <a:t>onderwerpen</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ethiek</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eerlijkheid</a:t>
            </a:r>
            <a:r>
              <a:rPr lang="en-US" sz="1800" dirty="0">
                <a:latin typeface="Raleway"/>
                <a:ea typeface="Raleway"/>
                <a:cs typeface="Raleway"/>
                <a:sym typeface="Raleway"/>
              </a:rPr>
              <a:t>, in het </a:t>
            </a:r>
            <a:r>
              <a:rPr lang="en-US" sz="1800" dirty="0" err="1">
                <a:latin typeface="Raleway"/>
                <a:ea typeface="Raleway"/>
                <a:cs typeface="Raleway"/>
                <a:sym typeface="Raleway"/>
              </a:rPr>
              <a:t>brandpunt</a:t>
            </a:r>
            <a:r>
              <a:rPr lang="en-US" sz="1800" dirty="0">
                <a:latin typeface="Raleway"/>
                <a:ea typeface="Raleway"/>
                <a:cs typeface="Raleway"/>
                <a:sym typeface="Raleway"/>
              </a:rPr>
              <a:t> </a:t>
            </a:r>
            <a:r>
              <a:rPr lang="en-US" sz="1800" dirty="0" err="1">
                <a:latin typeface="Raleway"/>
                <a:ea typeface="Raleway"/>
                <a:cs typeface="Raleway"/>
                <a:sym typeface="Raleway"/>
              </a:rPr>
              <a:t>zijn</a:t>
            </a:r>
            <a:r>
              <a:rPr lang="en-US" sz="1800" dirty="0">
                <a:latin typeface="Raleway"/>
                <a:ea typeface="Raleway"/>
                <a:cs typeface="Raleway"/>
                <a:sym typeface="Raleway"/>
              </a:rPr>
              <a:t> </a:t>
            </a:r>
            <a:r>
              <a:rPr lang="en-US" sz="1800" dirty="0" err="1">
                <a:latin typeface="Raleway"/>
                <a:ea typeface="Raleway"/>
                <a:cs typeface="Raleway"/>
                <a:sym typeface="Raleway"/>
              </a:rPr>
              <a:t>komen</a:t>
            </a:r>
            <a:r>
              <a:rPr lang="en-US" sz="1800" dirty="0">
                <a:latin typeface="Raleway"/>
                <a:ea typeface="Raleway"/>
                <a:cs typeface="Raleway"/>
                <a:sym typeface="Raleway"/>
              </a:rPr>
              <a:t> </a:t>
            </a:r>
            <a:r>
              <a:rPr lang="en-US" sz="1800" dirty="0" err="1">
                <a:latin typeface="Raleway"/>
                <a:ea typeface="Raleway"/>
                <a:cs typeface="Raleway"/>
                <a:sym typeface="Raleway"/>
              </a:rPr>
              <a:t>te</a:t>
            </a:r>
            <a:r>
              <a:rPr lang="en-US" sz="1800" dirty="0">
                <a:latin typeface="Raleway"/>
                <a:ea typeface="Raleway"/>
                <a:cs typeface="Raleway"/>
                <a:sym typeface="Raleway"/>
              </a:rPr>
              <a:t> </a:t>
            </a:r>
            <a:r>
              <a:rPr lang="en-US" sz="1800" dirty="0" err="1">
                <a:latin typeface="Raleway"/>
                <a:ea typeface="Raleway"/>
                <a:cs typeface="Raleway"/>
                <a:sym typeface="Raleway"/>
              </a:rPr>
              <a:t>staan</a:t>
            </a:r>
            <a:r>
              <a:rPr lang="en-US" sz="1800" dirty="0">
                <a:latin typeface="Raleway"/>
                <a:ea typeface="Raleway"/>
                <a:cs typeface="Raleway"/>
                <a:sym typeface="Raleway"/>
              </a:rPr>
              <a:t>. "We </a:t>
            </a:r>
            <a:r>
              <a:rPr lang="en-US" sz="1800" dirty="0" err="1">
                <a:latin typeface="Raleway"/>
                <a:ea typeface="Raleway"/>
                <a:cs typeface="Raleway"/>
                <a:sym typeface="Raleway"/>
              </a:rPr>
              <a:t>moeten</a:t>
            </a:r>
            <a:r>
              <a:rPr lang="en-US" sz="1800" dirty="0">
                <a:latin typeface="Raleway"/>
                <a:ea typeface="Raleway"/>
                <a:cs typeface="Raleway"/>
                <a:sym typeface="Raleway"/>
              </a:rPr>
              <a:t> de </a:t>
            </a:r>
            <a:r>
              <a:rPr lang="en-US" sz="1800" dirty="0" err="1">
                <a:latin typeface="Raleway"/>
                <a:ea typeface="Raleway"/>
                <a:cs typeface="Raleway"/>
                <a:sym typeface="Raleway"/>
              </a:rPr>
              <a:t>noodoplossingen</a:t>
            </a:r>
            <a:r>
              <a:rPr lang="en-US" sz="1800" dirty="0">
                <a:latin typeface="Raleway"/>
                <a:ea typeface="Raleway"/>
                <a:cs typeface="Raleway"/>
                <a:sym typeface="Raleway"/>
              </a:rPr>
              <a:t> die we </a:t>
            </a:r>
            <a:r>
              <a:rPr lang="en-US" sz="1800" dirty="0" err="1">
                <a:latin typeface="Raleway"/>
                <a:ea typeface="Raleway"/>
                <a:cs typeface="Raleway"/>
                <a:sym typeface="Raleway"/>
              </a:rPr>
              <a:t>tijdens</a:t>
            </a:r>
            <a:r>
              <a:rPr lang="en-US" sz="1800" dirty="0">
                <a:latin typeface="Raleway"/>
                <a:ea typeface="Raleway"/>
                <a:cs typeface="Raleway"/>
                <a:sym typeface="Raleway"/>
              </a:rPr>
              <a:t> de crisis </a:t>
            </a:r>
            <a:r>
              <a:rPr lang="en-US" sz="1800" dirty="0" err="1">
                <a:latin typeface="Raleway"/>
                <a:ea typeface="Raleway"/>
                <a:cs typeface="Raleway"/>
                <a:sym typeface="Raleway"/>
              </a:rPr>
              <a:t>hebben</a:t>
            </a:r>
            <a:r>
              <a:rPr lang="en-US" sz="1800" dirty="0">
                <a:latin typeface="Raleway"/>
                <a:ea typeface="Raleway"/>
                <a:cs typeface="Raleway"/>
                <a:sym typeface="Raleway"/>
              </a:rPr>
              <a:t> </a:t>
            </a:r>
            <a:r>
              <a:rPr lang="en-US" sz="1800" dirty="0" err="1">
                <a:latin typeface="Raleway"/>
                <a:ea typeface="Raleway"/>
                <a:cs typeface="Raleway"/>
                <a:sym typeface="Raleway"/>
              </a:rPr>
              <a:t>bedacht</a:t>
            </a:r>
            <a:r>
              <a:rPr lang="en-US" sz="1800" dirty="0">
                <a:latin typeface="Raleway"/>
                <a:ea typeface="Raleway"/>
                <a:cs typeface="Raleway"/>
                <a:sym typeface="Raleway"/>
              </a:rPr>
              <a:t> met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frisse</a:t>
            </a:r>
            <a:r>
              <a:rPr lang="en-US" sz="1800" dirty="0">
                <a:latin typeface="Raleway"/>
                <a:ea typeface="Raleway"/>
                <a:cs typeface="Raleway"/>
                <a:sym typeface="Raleway"/>
              </a:rPr>
              <a:t> </a:t>
            </a:r>
            <a:r>
              <a:rPr lang="en-US" sz="1800" dirty="0" err="1">
                <a:latin typeface="Raleway"/>
                <a:ea typeface="Raleway"/>
                <a:cs typeface="Raleway"/>
                <a:sym typeface="Raleway"/>
              </a:rPr>
              <a:t>blik</a:t>
            </a:r>
            <a:r>
              <a:rPr lang="en-US" sz="1800" dirty="0">
                <a:latin typeface="Raleway"/>
                <a:ea typeface="Raleway"/>
                <a:cs typeface="Raleway"/>
                <a:sym typeface="Raleway"/>
              </a:rPr>
              <a:t> </a:t>
            </a:r>
            <a:r>
              <a:rPr lang="en-US" sz="1800" dirty="0" err="1">
                <a:latin typeface="Raleway"/>
                <a:ea typeface="Raleway"/>
                <a:cs typeface="Raleway"/>
                <a:sym typeface="Raleway"/>
              </a:rPr>
              <a:t>bekijken</a:t>
            </a:r>
            <a:r>
              <a:rPr lang="en-US" sz="1800" dirty="0">
                <a:latin typeface="Raleway"/>
                <a:ea typeface="Raleway"/>
                <a:cs typeface="Raleway"/>
                <a:sym typeface="Raleway"/>
              </a:rPr>
              <a:t>, </a:t>
            </a:r>
            <a:r>
              <a:rPr lang="en-US" sz="1800" dirty="0" err="1">
                <a:latin typeface="Raleway"/>
                <a:ea typeface="Raleway"/>
                <a:cs typeface="Raleway"/>
                <a:sym typeface="Raleway"/>
              </a:rPr>
              <a:t>omdat</a:t>
            </a:r>
            <a:r>
              <a:rPr lang="en-US" sz="1800" dirty="0">
                <a:latin typeface="Raleway"/>
                <a:ea typeface="Raleway"/>
                <a:cs typeface="Raleway"/>
                <a:sym typeface="Raleway"/>
              </a:rPr>
              <a:t> </a:t>
            </a:r>
            <a:r>
              <a:rPr lang="en-US" sz="1800" dirty="0" err="1">
                <a:latin typeface="Raleway"/>
                <a:ea typeface="Raleway"/>
                <a:cs typeface="Raleway"/>
                <a:sym typeface="Raleway"/>
              </a:rPr>
              <a:t>ze</a:t>
            </a:r>
            <a:r>
              <a:rPr lang="en-US" sz="1800" dirty="0">
                <a:latin typeface="Raleway"/>
                <a:ea typeface="Raleway"/>
                <a:cs typeface="Raleway"/>
                <a:sym typeface="Raleway"/>
              </a:rPr>
              <a:t> </a:t>
            </a:r>
            <a:r>
              <a:rPr lang="en-US" sz="1800" dirty="0" err="1">
                <a:latin typeface="Raleway"/>
                <a:ea typeface="Raleway"/>
                <a:cs typeface="Raleway"/>
                <a:sym typeface="Raleway"/>
              </a:rPr>
              <a:t>misschien</a:t>
            </a:r>
            <a:r>
              <a:rPr lang="en-US" sz="1800" dirty="0">
                <a:latin typeface="Raleway"/>
                <a:ea typeface="Raleway"/>
                <a:cs typeface="Raleway"/>
                <a:sym typeface="Raleway"/>
              </a:rPr>
              <a:t> </a:t>
            </a:r>
            <a:r>
              <a:rPr lang="en-US" sz="1800" dirty="0" err="1">
                <a:latin typeface="Raleway"/>
                <a:ea typeface="Raleway"/>
                <a:cs typeface="Raleway"/>
                <a:sym typeface="Raleway"/>
              </a:rPr>
              <a:t>wel</a:t>
            </a:r>
            <a:r>
              <a:rPr lang="en-US" sz="1800" dirty="0">
                <a:latin typeface="Raleway"/>
                <a:ea typeface="Raleway"/>
                <a:cs typeface="Raleway"/>
                <a:sym typeface="Raleway"/>
              </a:rPr>
              <a:t> </a:t>
            </a:r>
            <a:r>
              <a:rPr lang="en-US" sz="1800" dirty="0" err="1">
                <a:latin typeface="Raleway"/>
                <a:ea typeface="Raleway"/>
                <a:cs typeface="Raleway"/>
                <a:sym typeface="Raleway"/>
              </a:rPr>
              <a:t>levensvatbare</a:t>
            </a:r>
            <a:r>
              <a:rPr lang="en-US" sz="1800" dirty="0">
                <a:latin typeface="Raleway"/>
                <a:ea typeface="Raleway"/>
                <a:cs typeface="Raleway"/>
                <a:sym typeface="Raleway"/>
              </a:rPr>
              <a:t> </a:t>
            </a:r>
            <a:r>
              <a:rPr lang="en-US" sz="1800" dirty="0" err="1">
                <a:latin typeface="Raleway"/>
                <a:ea typeface="Raleway"/>
                <a:cs typeface="Raleway"/>
                <a:sym typeface="Raleway"/>
              </a:rPr>
              <a:t>concepten</a:t>
            </a:r>
            <a:r>
              <a:rPr lang="en-US" sz="1800" dirty="0">
                <a:latin typeface="Raleway"/>
                <a:ea typeface="Raleway"/>
                <a:cs typeface="Raleway"/>
                <a:sym typeface="Raleway"/>
              </a:rPr>
              <a:t> </a:t>
            </a:r>
            <a:r>
              <a:rPr lang="en-US" sz="1800" dirty="0" err="1">
                <a:latin typeface="Raleway"/>
                <a:ea typeface="Raleway"/>
                <a:cs typeface="Raleway"/>
                <a:sym typeface="Raleway"/>
              </a:rPr>
              <a:t>zijn</a:t>
            </a:r>
            <a:r>
              <a:rPr lang="en-US" sz="1800" dirty="0">
                <a:latin typeface="Raleway"/>
                <a:ea typeface="Raleway"/>
                <a:cs typeface="Raleway"/>
                <a:sym typeface="Raleway"/>
              </a:rPr>
              <a:t> </a:t>
            </a:r>
            <a:r>
              <a:rPr lang="en-US" sz="1800" dirty="0" err="1">
                <a:latin typeface="Raleway"/>
                <a:ea typeface="Raleway"/>
                <a:cs typeface="Raleway"/>
                <a:sym typeface="Raleway"/>
              </a:rPr>
              <a:t>voor</a:t>
            </a:r>
            <a:r>
              <a:rPr lang="en-US" sz="1800" dirty="0">
                <a:latin typeface="Raleway"/>
                <a:ea typeface="Raleway"/>
                <a:cs typeface="Raleway"/>
                <a:sym typeface="Raleway"/>
              </a:rPr>
              <a:t> de </a:t>
            </a:r>
            <a:r>
              <a:rPr lang="en-US" sz="1800" dirty="0" err="1">
                <a:latin typeface="Raleway"/>
                <a:ea typeface="Raleway"/>
                <a:cs typeface="Raleway"/>
                <a:sym typeface="Raleway"/>
              </a:rPr>
              <a:t>toekomst</a:t>
            </a:r>
            <a:r>
              <a:rPr lang="en-US" sz="1800" dirty="0">
                <a:latin typeface="Raleway"/>
                <a:ea typeface="Raleway"/>
                <a:cs typeface="Raleway"/>
                <a:sym typeface="Raleway"/>
              </a:rPr>
              <a:t>", </a:t>
            </a:r>
            <a:r>
              <a:rPr lang="en-US" sz="1800" dirty="0" err="1">
                <a:latin typeface="Raleway"/>
                <a:ea typeface="Raleway"/>
                <a:cs typeface="Raleway"/>
                <a:sym typeface="Raleway"/>
              </a:rPr>
              <a:t>aldus</a:t>
            </a:r>
            <a:r>
              <a:rPr lang="en-US" sz="1800" dirty="0">
                <a:latin typeface="Raleway"/>
                <a:ea typeface="Raleway"/>
                <a:cs typeface="Raleway"/>
                <a:sym typeface="Raleway"/>
              </a:rPr>
              <a:t> het rapport. </a:t>
            </a:r>
            <a:r>
              <a:rPr lang="en-US" sz="1800" dirty="0" err="1">
                <a:latin typeface="Raleway"/>
                <a:ea typeface="Raleway"/>
                <a:cs typeface="Raleway"/>
                <a:sym typeface="Raleway"/>
              </a:rPr>
              <a:t>Rützler</a:t>
            </a:r>
            <a:r>
              <a:rPr lang="en-US" sz="1800" dirty="0">
                <a:latin typeface="Raleway"/>
                <a:ea typeface="Raleway"/>
                <a:cs typeface="Raleway"/>
                <a:sym typeface="Raleway"/>
              </a:rPr>
              <a:t> </a:t>
            </a:r>
            <a:r>
              <a:rPr lang="en-US" sz="1800" dirty="0" err="1">
                <a:latin typeface="Raleway"/>
                <a:ea typeface="Raleway"/>
                <a:cs typeface="Raleway"/>
                <a:sym typeface="Raleway"/>
              </a:rPr>
              <a:t>noemt</a:t>
            </a:r>
            <a:r>
              <a:rPr lang="en-US" sz="1800" dirty="0">
                <a:latin typeface="Raleway"/>
                <a:ea typeface="Raleway"/>
                <a:cs typeface="Raleway"/>
                <a:sym typeface="Raleway"/>
              </a:rPr>
              <a:t> </a:t>
            </a:r>
            <a:r>
              <a:rPr lang="en-US" sz="1800" dirty="0" err="1">
                <a:latin typeface="Raleway"/>
                <a:ea typeface="Raleway"/>
                <a:cs typeface="Raleway"/>
                <a:sym typeface="Raleway"/>
              </a:rPr>
              <a:t>dit</a:t>
            </a:r>
            <a:r>
              <a:rPr lang="en-US" sz="1800" dirty="0">
                <a:latin typeface="Raleway"/>
                <a:ea typeface="Raleway"/>
                <a:cs typeface="Raleway"/>
                <a:sym typeface="Raleway"/>
              </a:rPr>
              <a:t> "</a:t>
            </a:r>
            <a:r>
              <a:rPr lang="en-US" sz="1800" dirty="0" err="1">
                <a:latin typeface="Raleway"/>
                <a:ea typeface="Raleway"/>
                <a:cs typeface="Raleway"/>
                <a:sym typeface="Raleway"/>
              </a:rPr>
              <a:t>gedwongen</a:t>
            </a:r>
            <a:r>
              <a:rPr lang="en-US" sz="1800" dirty="0">
                <a:latin typeface="Raleway"/>
                <a:ea typeface="Raleway"/>
                <a:cs typeface="Raleway"/>
                <a:sym typeface="Raleway"/>
              </a:rPr>
              <a:t> </a:t>
            </a:r>
            <a:r>
              <a:rPr lang="en-US" sz="1800" dirty="0" err="1">
                <a:latin typeface="Raleway"/>
                <a:ea typeface="Raleway"/>
                <a:cs typeface="Raleway"/>
                <a:sym typeface="Raleway"/>
              </a:rPr>
              <a:t>veranderingen</a:t>
            </a:r>
            <a:r>
              <a:rPr lang="en-US" sz="1800" dirty="0">
                <a:latin typeface="Raleway"/>
                <a:ea typeface="Raleway"/>
                <a:cs typeface="Raleway"/>
                <a:sym typeface="Raleway"/>
              </a:rPr>
              <a:t>, </a:t>
            </a:r>
            <a:r>
              <a:rPr lang="en-US" sz="1800" dirty="0" err="1">
                <a:latin typeface="Raleway"/>
                <a:ea typeface="Raleway"/>
                <a:cs typeface="Raleway"/>
                <a:sym typeface="Raleway"/>
              </a:rPr>
              <a:t>gewenste</a:t>
            </a:r>
            <a:r>
              <a:rPr lang="en-US" sz="1800" dirty="0">
                <a:latin typeface="Raleway"/>
                <a:ea typeface="Raleway"/>
                <a:cs typeface="Raleway"/>
                <a:sym typeface="Raleway"/>
              </a:rPr>
              <a:t> </a:t>
            </a:r>
            <a:r>
              <a:rPr lang="en-US" sz="1800" dirty="0" err="1">
                <a:latin typeface="Raleway"/>
                <a:ea typeface="Raleway"/>
                <a:cs typeface="Raleway"/>
                <a:sym typeface="Raleway"/>
              </a:rPr>
              <a:t>resultaten</a:t>
            </a:r>
            <a:r>
              <a:rPr lang="en-US" sz="1800" dirty="0">
                <a:latin typeface="Raleway"/>
                <a:ea typeface="Raleway"/>
                <a:cs typeface="Raleway"/>
                <a:sym typeface="Raleway"/>
              </a:rPr>
              <a:t>". </a:t>
            </a:r>
            <a:r>
              <a:rPr lang="en-US" sz="1800" dirty="0" err="1">
                <a:latin typeface="Raleway"/>
                <a:ea typeface="Raleway"/>
                <a:cs typeface="Raleway"/>
                <a:sym typeface="Raleway"/>
              </a:rPr>
              <a:t>Dit</a:t>
            </a:r>
            <a:r>
              <a:rPr lang="en-US" sz="1800" dirty="0">
                <a:latin typeface="Raleway"/>
                <a:ea typeface="Raleway"/>
                <a:cs typeface="Raleway"/>
                <a:sym typeface="Raleway"/>
              </a:rPr>
              <a:t> </a:t>
            </a:r>
            <a:r>
              <a:rPr lang="en-US" sz="1800" dirty="0" err="1">
                <a:latin typeface="Raleway"/>
                <a:ea typeface="Raleway"/>
                <a:cs typeface="Raleway"/>
                <a:sym typeface="Raleway"/>
              </a:rPr>
              <a:t>heeft</a:t>
            </a:r>
            <a:r>
              <a:rPr lang="en-US" sz="1800" dirty="0">
                <a:latin typeface="Raleway"/>
                <a:ea typeface="Raleway"/>
                <a:cs typeface="Raleway"/>
                <a:sym typeface="Raleway"/>
              </a:rPr>
              <a:t> het </a:t>
            </a:r>
            <a:r>
              <a:rPr lang="en-US" sz="1800" dirty="0" err="1">
                <a:latin typeface="Raleway"/>
                <a:ea typeface="Raleway"/>
                <a:cs typeface="Raleway"/>
                <a:sym typeface="Raleway"/>
              </a:rPr>
              <a:t>consumenten</a:t>
            </a:r>
            <a:r>
              <a:rPr lang="en-US" sz="1800" dirty="0">
                <a:latin typeface="Raleway"/>
                <a:ea typeface="Raleway"/>
                <a:cs typeface="Raleway"/>
                <a:sym typeface="Raleway"/>
              </a:rPr>
              <a:t>- </a:t>
            </a:r>
            <a:r>
              <a:rPr lang="en-US" sz="1800" dirty="0" err="1">
                <a:latin typeface="Raleway"/>
                <a:ea typeface="Raleway"/>
                <a:cs typeface="Raleway"/>
                <a:sym typeface="Raleway"/>
              </a:rPr>
              <a:t>en</a:t>
            </a:r>
            <a:r>
              <a:rPr lang="en-US" sz="1800" dirty="0">
                <a:latin typeface="Raleway"/>
                <a:ea typeface="Raleway"/>
                <a:cs typeface="Raleway"/>
                <a:sym typeface="Raleway"/>
              </a:rPr>
              <a:t> </a:t>
            </a:r>
            <a:r>
              <a:rPr lang="en-US" sz="1800" dirty="0" err="1">
                <a:latin typeface="Raleway"/>
                <a:ea typeface="Raleway"/>
                <a:cs typeface="Raleway"/>
                <a:sym typeface="Raleway"/>
              </a:rPr>
              <a:t>eetgedrag</a:t>
            </a:r>
            <a:r>
              <a:rPr lang="en-US" sz="1800" dirty="0">
                <a:latin typeface="Raleway"/>
                <a:ea typeface="Raleway"/>
                <a:cs typeface="Raleway"/>
                <a:sym typeface="Raleway"/>
              </a:rPr>
              <a:t> </a:t>
            </a:r>
            <a:r>
              <a:rPr lang="en-US" sz="1800" dirty="0" err="1">
                <a:latin typeface="Raleway"/>
                <a:ea typeface="Raleway"/>
                <a:cs typeface="Raleway"/>
                <a:sym typeface="Raleway"/>
              </a:rPr>
              <a:t>evenzeer</a:t>
            </a:r>
            <a:r>
              <a:rPr lang="en-US" sz="1800" dirty="0">
                <a:latin typeface="Raleway"/>
                <a:ea typeface="Raleway"/>
                <a:cs typeface="Raleway"/>
                <a:sym typeface="Raleway"/>
              </a:rPr>
              <a:t> </a:t>
            </a:r>
            <a:r>
              <a:rPr lang="en-US" sz="1800" dirty="0" err="1">
                <a:latin typeface="Raleway"/>
                <a:ea typeface="Raleway"/>
                <a:cs typeface="Raleway"/>
                <a:sym typeface="Raleway"/>
              </a:rPr>
              <a:t>veranderd</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het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begrip</a:t>
            </a:r>
            <a:r>
              <a:rPr lang="en-US" sz="1800" dirty="0">
                <a:latin typeface="Raleway"/>
                <a:ea typeface="Raleway"/>
                <a:cs typeface="Raleway"/>
                <a:sym typeface="Raleway"/>
              </a:rPr>
              <a:t> van </a:t>
            </a:r>
            <a:r>
              <a:rPr lang="en-US" sz="1800" dirty="0" err="1">
                <a:latin typeface="Raleway"/>
                <a:ea typeface="Raleway"/>
                <a:cs typeface="Raleway"/>
                <a:sym typeface="Raleway"/>
              </a:rPr>
              <a:t>gezonde</a:t>
            </a:r>
            <a:r>
              <a:rPr lang="en-US" sz="1800" dirty="0">
                <a:latin typeface="Raleway"/>
                <a:ea typeface="Raleway"/>
                <a:cs typeface="Raleway"/>
                <a:sym typeface="Raleway"/>
              </a:rPr>
              <a:t> </a:t>
            </a:r>
            <a:r>
              <a:rPr lang="en-US" sz="1800" dirty="0" err="1">
                <a:latin typeface="Raleway"/>
                <a:ea typeface="Raleway"/>
                <a:cs typeface="Raleway"/>
                <a:sym typeface="Raleway"/>
              </a:rPr>
              <a:t>voeding</a:t>
            </a:r>
            <a:r>
              <a:rPr lang="en-US" sz="1800" dirty="0">
                <a:latin typeface="Raleway"/>
                <a:ea typeface="Raleway"/>
                <a:cs typeface="Raleway"/>
                <a:sym typeface="Raleway"/>
              </a:rPr>
              <a:t> ... "</a:t>
            </a:r>
            <a:r>
              <a:rPr lang="en-US" sz="1800" dirty="0" err="1">
                <a:latin typeface="Raleway"/>
                <a:ea typeface="Raleway"/>
                <a:cs typeface="Raleway"/>
                <a:sym typeface="Raleway"/>
              </a:rPr>
              <a:t>goed</a:t>
            </a:r>
            <a:r>
              <a:rPr lang="en-US" sz="1800" dirty="0">
                <a:latin typeface="Raleway"/>
                <a:ea typeface="Raleway"/>
                <a:cs typeface="Raleway"/>
                <a:sym typeface="Raleway"/>
              </a:rPr>
              <a:t> </a:t>
            </a:r>
            <a:r>
              <a:rPr lang="en-US" sz="1800" dirty="0" err="1">
                <a:latin typeface="Raleway"/>
                <a:ea typeface="Raleway"/>
                <a:cs typeface="Raleway"/>
                <a:sym typeface="Raleway"/>
              </a:rPr>
              <a:t>eten</a:t>
            </a:r>
            <a:r>
              <a:rPr lang="en-US" sz="1800" dirty="0">
                <a:latin typeface="Raleway"/>
                <a:ea typeface="Raleway"/>
                <a:cs typeface="Raleway"/>
                <a:sym typeface="Raleway"/>
              </a:rPr>
              <a:t>, </a:t>
            </a:r>
            <a:r>
              <a:rPr lang="en-US" sz="1800" dirty="0" err="1">
                <a:latin typeface="Raleway"/>
                <a:ea typeface="Raleway"/>
                <a:cs typeface="Raleway"/>
                <a:sym typeface="Raleway"/>
              </a:rPr>
              <a:t>goed</a:t>
            </a:r>
            <a:r>
              <a:rPr lang="en-US" sz="1800" dirty="0">
                <a:latin typeface="Raleway"/>
                <a:ea typeface="Raleway"/>
                <a:cs typeface="Raleway"/>
                <a:sym typeface="Raleway"/>
              </a:rPr>
              <a:t> </a:t>
            </a:r>
            <a:r>
              <a:rPr lang="en-US" sz="1800" dirty="0" err="1">
                <a:latin typeface="Raleway"/>
                <a:ea typeface="Raleway"/>
                <a:cs typeface="Raleway"/>
                <a:sym typeface="Raleway"/>
              </a:rPr>
              <a:t>humeur</a:t>
            </a:r>
            <a:r>
              <a:rPr lang="en-US" sz="1800" dirty="0">
                <a:latin typeface="Raleway"/>
                <a:ea typeface="Raleway"/>
                <a:cs typeface="Raleway"/>
                <a:sym typeface="Raleway"/>
              </a:rPr>
              <a:t>." Met </a:t>
            </a:r>
            <a:r>
              <a:rPr lang="en-US" sz="1800" dirty="0" err="1">
                <a:latin typeface="Raleway"/>
                <a:ea typeface="Raleway"/>
                <a:cs typeface="Raleway"/>
                <a:sym typeface="Raleway"/>
              </a:rPr>
              <a:t>andere</a:t>
            </a:r>
            <a:r>
              <a:rPr lang="en-US" sz="1800" dirty="0">
                <a:latin typeface="Raleway"/>
                <a:ea typeface="Raleway"/>
                <a:cs typeface="Raleway"/>
                <a:sym typeface="Raleway"/>
              </a:rPr>
              <a:t> </a:t>
            </a:r>
            <a:r>
              <a:rPr lang="en-US" sz="1800" dirty="0" err="1">
                <a:latin typeface="Raleway"/>
                <a:ea typeface="Raleway"/>
                <a:cs typeface="Raleway"/>
                <a:sym typeface="Raleway"/>
              </a:rPr>
              <a:t>woorden</a:t>
            </a:r>
            <a:r>
              <a:rPr lang="en-US" sz="1800" dirty="0">
                <a:latin typeface="Raleway"/>
                <a:ea typeface="Raleway"/>
                <a:cs typeface="Raleway"/>
                <a:sym typeface="Raleway"/>
              </a:rPr>
              <a:t>, </a:t>
            </a:r>
            <a:r>
              <a:rPr lang="en-US" sz="1800" dirty="0" err="1">
                <a:latin typeface="Raleway"/>
                <a:ea typeface="Raleway"/>
                <a:cs typeface="Raleway"/>
                <a:sym typeface="Raleway"/>
              </a:rPr>
              <a:t>een</a:t>
            </a:r>
            <a:r>
              <a:rPr lang="en-US" sz="1800" dirty="0">
                <a:latin typeface="Raleway"/>
                <a:ea typeface="Raleway"/>
                <a:cs typeface="Raleway"/>
                <a:sym typeface="Raleway"/>
              </a:rPr>
              <a:t> </a:t>
            </a:r>
            <a:r>
              <a:rPr lang="en-US" sz="1800" dirty="0" err="1">
                <a:latin typeface="Raleway"/>
                <a:ea typeface="Raleway"/>
                <a:cs typeface="Raleway"/>
                <a:sym typeface="Raleway"/>
              </a:rPr>
              <a:t>gezonde</a:t>
            </a:r>
            <a:r>
              <a:rPr lang="en-US" sz="1800" dirty="0">
                <a:latin typeface="Raleway"/>
                <a:ea typeface="Raleway"/>
                <a:cs typeface="Raleway"/>
                <a:sym typeface="Raleway"/>
              </a:rPr>
              <a:t> </a:t>
            </a:r>
            <a:r>
              <a:rPr lang="en-US" sz="1800" dirty="0" err="1">
                <a:latin typeface="Raleway"/>
                <a:ea typeface="Raleway"/>
                <a:cs typeface="Raleway"/>
                <a:sym typeface="Raleway"/>
              </a:rPr>
              <a:t>voeding</a:t>
            </a:r>
            <a:r>
              <a:rPr lang="en-US" sz="1800" dirty="0">
                <a:latin typeface="Raleway"/>
                <a:ea typeface="Raleway"/>
                <a:cs typeface="Raleway"/>
                <a:sym typeface="Raleway"/>
              </a:rPr>
              <a:t> </a:t>
            </a:r>
            <a:r>
              <a:rPr lang="en-US" sz="1800" dirty="0" err="1">
                <a:latin typeface="Raleway"/>
                <a:ea typeface="Raleway"/>
                <a:cs typeface="Raleway"/>
                <a:sym typeface="Raleway"/>
              </a:rPr>
              <a:t>moet</a:t>
            </a:r>
            <a:r>
              <a:rPr lang="en-US" sz="1800" dirty="0">
                <a:latin typeface="Raleway"/>
                <a:ea typeface="Raleway"/>
                <a:cs typeface="Raleway"/>
                <a:sym typeface="Raleway"/>
              </a:rPr>
              <a:t> </a:t>
            </a:r>
            <a:r>
              <a:rPr lang="en-US" sz="1800" dirty="0" err="1">
                <a:latin typeface="Raleway"/>
                <a:ea typeface="Raleway"/>
                <a:cs typeface="Raleway"/>
                <a:sym typeface="Raleway"/>
              </a:rPr>
              <a:t>altijd</a:t>
            </a:r>
            <a:r>
              <a:rPr lang="en-US" sz="1800" dirty="0">
                <a:latin typeface="Raleway"/>
                <a:ea typeface="Raleway"/>
                <a:cs typeface="Raleway"/>
                <a:sym typeface="Raleway"/>
              </a:rPr>
              <a:t> </a:t>
            </a:r>
            <a:r>
              <a:rPr lang="en-US" sz="1800" dirty="0" err="1">
                <a:latin typeface="Raleway"/>
                <a:ea typeface="Raleway"/>
                <a:cs typeface="Raleway"/>
                <a:sym typeface="Raleway"/>
              </a:rPr>
              <a:t>ook</a:t>
            </a:r>
            <a:r>
              <a:rPr lang="en-US" sz="1800" dirty="0">
                <a:latin typeface="Raleway"/>
                <a:ea typeface="Raleway"/>
                <a:cs typeface="Raleway"/>
                <a:sym typeface="Raleway"/>
              </a:rPr>
              <a:t> </a:t>
            </a:r>
            <a:r>
              <a:rPr lang="en-US" sz="1800" dirty="0" err="1">
                <a:latin typeface="Raleway"/>
                <a:ea typeface="Raleway"/>
                <a:cs typeface="Raleway"/>
                <a:sym typeface="Raleway"/>
              </a:rPr>
              <a:t>gezond</a:t>
            </a:r>
            <a:r>
              <a:rPr lang="en-US" sz="1800" dirty="0">
                <a:latin typeface="Raleway"/>
                <a:ea typeface="Raleway"/>
                <a:cs typeface="Raleway"/>
                <a:sym typeface="Raleway"/>
              </a:rPr>
              <a:t> </a:t>
            </a:r>
            <a:r>
              <a:rPr lang="en-US" sz="1800" dirty="0" err="1">
                <a:latin typeface="Raleway"/>
                <a:ea typeface="Raleway"/>
                <a:cs typeface="Raleway"/>
                <a:sym typeface="Raleway"/>
              </a:rPr>
              <a:t>zijn</a:t>
            </a:r>
            <a:r>
              <a:rPr lang="en-US" sz="1800" dirty="0">
                <a:latin typeface="Raleway"/>
                <a:ea typeface="Raleway"/>
                <a:cs typeface="Raleway"/>
                <a:sym typeface="Raleway"/>
              </a:rPr>
              <a:t> </a:t>
            </a:r>
            <a:r>
              <a:rPr lang="en-US" sz="1800" dirty="0" err="1">
                <a:latin typeface="Raleway"/>
                <a:ea typeface="Raleway"/>
                <a:cs typeface="Raleway"/>
                <a:sym typeface="Raleway"/>
              </a:rPr>
              <a:t>voor</a:t>
            </a:r>
            <a:r>
              <a:rPr lang="en-US" sz="1800" dirty="0">
                <a:latin typeface="Raleway"/>
                <a:ea typeface="Raleway"/>
                <a:cs typeface="Raleway"/>
                <a:sym typeface="Raleway"/>
              </a:rPr>
              <a:t> het milieu. </a:t>
            </a:r>
            <a:r>
              <a:rPr lang="en-US" sz="1800" dirty="0" err="1">
                <a:latin typeface="Raleway"/>
                <a:ea typeface="Raleway"/>
                <a:cs typeface="Raleway"/>
                <a:sym typeface="Raleway"/>
              </a:rPr>
              <a:t>Volgens</a:t>
            </a:r>
            <a:r>
              <a:rPr lang="en-US" sz="1800" dirty="0">
                <a:latin typeface="Raleway"/>
                <a:ea typeface="Raleway"/>
                <a:cs typeface="Raleway"/>
                <a:sym typeface="Raleway"/>
              </a:rPr>
              <a:t> </a:t>
            </a:r>
            <a:r>
              <a:rPr lang="en-US" sz="1800" dirty="0" err="1">
                <a:latin typeface="Raleway"/>
                <a:ea typeface="Raleway"/>
                <a:cs typeface="Raleway"/>
                <a:sym typeface="Raleway"/>
              </a:rPr>
              <a:t>Rützler</a:t>
            </a:r>
            <a:r>
              <a:rPr lang="en-US" sz="1800" dirty="0">
                <a:latin typeface="Raleway"/>
                <a:ea typeface="Raleway"/>
                <a:cs typeface="Raleway"/>
                <a:sym typeface="Raleway"/>
              </a:rPr>
              <a:t> </a:t>
            </a:r>
            <a:r>
              <a:rPr lang="en-US" sz="1800" dirty="0" err="1">
                <a:latin typeface="Raleway"/>
                <a:ea typeface="Raleway"/>
                <a:cs typeface="Raleway"/>
                <a:sym typeface="Raleway"/>
              </a:rPr>
              <a:t>zijn</a:t>
            </a:r>
            <a:r>
              <a:rPr lang="en-US" sz="1800" dirty="0">
                <a:latin typeface="Raleway"/>
                <a:ea typeface="Raleway"/>
                <a:cs typeface="Raleway"/>
                <a:sym typeface="Raleway"/>
              </a:rPr>
              <a:t> </a:t>
            </a:r>
            <a:r>
              <a:rPr lang="en-US" sz="1800" dirty="0" err="1">
                <a:latin typeface="Raleway"/>
                <a:ea typeface="Raleway"/>
                <a:cs typeface="Raleway"/>
                <a:sym typeface="Raleway"/>
              </a:rPr>
              <a:t>als</a:t>
            </a:r>
            <a:r>
              <a:rPr lang="en-US" sz="1800" dirty="0">
                <a:latin typeface="Raleway"/>
                <a:ea typeface="Raleway"/>
                <a:cs typeface="Raleway"/>
                <a:sym typeface="Raleway"/>
              </a:rPr>
              <a:t> </a:t>
            </a:r>
            <a:r>
              <a:rPr lang="en-US" sz="1800" dirty="0" err="1">
                <a:latin typeface="Raleway"/>
                <a:ea typeface="Raleway"/>
                <a:cs typeface="Raleway"/>
                <a:sym typeface="Raleway"/>
              </a:rPr>
              <a:t>gevolg</a:t>
            </a:r>
            <a:r>
              <a:rPr lang="en-US" sz="1800" dirty="0">
                <a:latin typeface="Raleway"/>
                <a:ea typeface="Raleway"/>
                <a:cs typeface="Raleway"/>
                <a:sym typeface="Raleway"/>
              </a:rPr>
              <a:t> van </a:t>
            </a:r>
            <a:r>
              <a:rPr lang="en-US" sz="1800" dirty="0" err="1">
                <a:latin typeface="Raleway"/>
                <a:ea typeface="Raleway"/>
                <a:cs typeface="Raleway"/>
                <a:sym typeface="Raleway"/>
              </a:rPr>
              <a:t>dit</a:t>
            </a:r>
            <a:r>
              <a:rPr lang="en-US" sz="1800" dirty="0">
                <a:latin typeface="Raleway"/>
                <a:ea typeface="Raleway"/>
                <a:cs typeface="Raleway"/>
                <a:sym typeface="Raleway"/>
              </a:rPr>
              <a:t> </a:t>
            </a:r>
            <a:r>
              <a:rPr lang="en-US" sz="1800" dirty="0" err="1">
                <a:latin typeface="Raleway"/>
                <a:ea typeface="Raleway"/>
                <a:cs typeface="Raleway"/>
                <a:sym typeface="Raleway"/>
              </a:rPr>
              <a:t>nieuwe</a:t>
            </a:r>
            <a:r>
              <a:rPr lang="en-US" sz="1800" dirty="0">
                <a:latin typeface="Raleway"/>
                <a:ea typeface="Raleway"/>
                <a:cs typeface="Raleway"/>
                <a:sym typeface="Raleway"/>
              </a:rPr>
              <a:t> </a:t>
            </a:r>
            <a:r>
              <a:rPr lang="en-US" sz="1800" dirty="0" err="1">
                <a:latin typeface="Raleway"/>
                <a:ea typeface="Raleway"/>
                <a:cs typeface="Raleway"/>
                <a:sym typeface="Raleway"/>
              </a:rPr>
              <a:t>normaal</a:t>
            </a:r>
            <a:r>
              <a:rPr lang="en-US" sz="1800" dirty="0">
                <a:latin typeface="Raleway"/>
                <a:ea typeface="Raleway"/>
                <a:cs typeface="Raleway"/>
                <a:sym typeface="Raleway"/>
              </a:rPr>
              <a:t> </a:t>
            </a:r>
            <a:r>
              <a:rPr lang="en-US" sz="1800" dirty="0" err="1">
                <a:latin typeface="Raleway"/>
                <a:ea typeface="Raleway"/>
                <a:cs typeface="Raleway"/>
                <a:sym typeface="Raleway"/>
              </a:rPr>
              <a:t>drie</a:t>
            </a:r>
            <a:r>
              <a:rPr lang="en-US" sz="1800" dirty="0">
                <a:latin typeface="Raleway"/>
                <a:ea typeface="Raleway"/>
                <a:cs typeface="Raleway"/>
                <a:sym typeface="Raleway"/>
              </a:rPr>
              <a:t> </a:t>
            </a:r>
            <a:r>
              <a:rPr lang="en-US" sz="1800" dirty="0" err="1">
                <a:latin typeface="Raleway"/>
                <a:ea typeface="Raleway"/>
                <a:cs typeface="Raleway"/>
                <a:sym typeface="Raleway"/>
              </a:rPr>
              <a:t>centrale</a:t>
            </a:r>
            <a:r>
              <a:rPr lang="en-US" sz="1800" dirty="0">
                <a:latin typeface="Raleway"/>
                <a:ea typeface="Raleway"/>
                <a:cs typeface="Raleway"/>
                <a:sym typeface="Raleway"/>
              </a:rPr>
              <a:t> trends </a:t>
            </a:r>
            <a:r>
              <a:rPr lang="en-US" sz="1800" dirty="0" err="1">
                <a:latin typeface="Raleway"/>
                <a:ea typeface="Raleway"/>
                <a:cs typeface="Raleway"/>
                <a:sym typeface="Raleway"/>
              </a:rPr>
              <a:t>ontstaan</a:t>
            </a:r>
            <a:r>
              <a:rPr lang="en-US" sz="1800" dirty="0">
                <a:latin typeface="Raleway"/>
                <a:ea typeface="Raleway"/>
                <a:cs typeface="Raleway"/>
                <a:sym typeface="Raleway"/>
              </a:rPr>
              <a:t>:</a:t>
            </a:r>
            <a:endParaRPr lang="en-US" sz="2000" dirty="0"/>
          </a:p>
          <a:p>
            <a:pPr marL="0" lvl="0" indent="0" algn="l" rtl="0">
              <a:lnSpc>
                <a:spcPct val="120000"/>
              </a:lnSpc>
              <a:spcBef>
                <a:spcPts val="0"/>
              </a:spcBef>
              <a:spcAft>
                <a:spcPts val="0"/>
              </a:spcAft>
              <a:buClr>
                <a:srgbClr val="033637"/>
              </a:buClr>
              <a:buSzPts val="2200"/>
              <a:buNone/>
            </a:pPr>
            <a:endParaRPr lang="en-US" sz="2000" dirty="0"/>
          </a:p>
          <a:p>
            <a:pPr marL="0" lvl="0" indent="0" algn="l" rtl="0">
              <a:lnSpc>
                <a:spcPct val="120000"/>
              </a:lnSpc>
              <a:spcBef>
                <a:spcPts val="1000"/>
              </a:spcBef>
              <a:spcAft>
                <a:spcPts val="0"/>
              </a:spcAft>
              <a:buClr>
                <a:srgbClr val="033637"/>
              </a:buClr>
              <a:buSzPts val="2400"/>
              <a:buNone/>
            </a:pPr>
            <a:r>
              <a:rPr lang="en-US" sz="2000" dirty="0">
                <a:latin typeface="Raleway"/>
                <a:ea typeface="Raleway"/>
                <a:cs typeface="Raleway"/>
                <a:sym typeface="Raleway"/>
              </a:rPr>
              <a:t>           Zero waste                        </a:t>
            </a:r>
            <a:r>
              <a:rPr lang="en-US" sz="2000" dirty="0" err="1">
                <a:latin typeface="Raleway"/>
                <a:ea typeface="Raleway"/>
                <a:cs typeface="Raleway"/>
                <a:sym typeface="Raleway"/>
              </a:rPr>
              <a:t>Lokale</a:t>
            </a:r>
            <a:r>
              <a:rPr lang="en-US" sz="2000" dirty="0">
                <a:latin typeface="Raleway"/>
                <a:ea typeface="Raleway"/>
                <a:cs typeface="Raleway"/>
                <a:sym typeface="Raleway"/>
              </a:rPr>
              <a:t> </a:t>
            </a:r>
            <a:r>
              <a:rPr lang="en-US" sz="2000" dirty="0" err="1">
                <a:latin typeface="Raleway"/>
                <a:ea typeface="Raleway"/>
                <a:cs typeface="Raleway"/>
                <a:sym typeface="Raleway"/>
              </a:rPr>
              <a:t>exoten</a:t>
            </a:r>
            <a:r>
              <a:rPr lang="en-US" sz="2000" dirty="0">
                <a:latin typeface="Raleway"/>
                <a:ea typeface="Raleway"/>
                <a:cs typeface="Raleway"/>
                <a:sym typeface="Raleway"/>
              </a:rPr>
              <a:t>                   De </a:t>
            </a:r>
            <a:r>
              <a:rPr lang="en-US" sz="2000" dirty="0" err="1">
                <a:latin typeface="Raleway"/>
                <a:ea typeface="Raleway"/>
                <a:cs typeface="Raleway"/>
                <a:sym typeface="Raleway"/>
              </a:rPr>
              <a:t>echte</a:t>
            </a:r>
            <a:r>
              <a:rPr lang="en-US" sz="2000" dirty="0">
                <a:latin typeface="Raleway"/>
                <a:ea typeface="Raleway"/>
                <a:cs typeface="Raleway"/>
                <a:sym typeface="Raleway"/>
              </a:rPr>
              <a:t> </a:t>
            </a:r>
            <a:r>
              <a:rPr lang="en-US" sz="2000" dirty="0" err="1">
                <a:latin typeface="Raleway"/>
                <a:ea typeface="Raleway"/>
                <a:cs typeface="Raleway"/>
                <a:sym typeface="Raleway"/>
              </a:rPr>
              <a:t>omnivoor</a:t>
            </a:r>
            <a:endParaRPr sz="2000" dirty="0">
              <a:latin typeface="Raleway"/>
              <a:ea typeface="Raleway"/>
              <a:cs typeface="Raleway"/>
              <a:sym typeface="Raleway"/>
            </a:endParaRPr>
          </a:p>
        </p:txBody>
      </p:sp>
      <p:sp>
        <p:nvSpPr>
          <p:cNvPr id="662" name="Google Shape;662;p13"/>
          <p:cNvSpPr txBox="1">
            <a:spLocks noGrp="1"/>
          </p:cNvSpPr>
          <p:nvPr>
            <p:ph type="body" idx="2"/>
          </p:nvPr>
        </p:nvSpPr>
        <p:spPr>
          <a:xfrm>
            <a:off x="332509" y="535105"/>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Need - Rebooting for the Future</a:t>
            </a:r>
            <a:endParaRPr sz="3200"/>
          </a:p>
        </p:txBody>
      </p:sp>
      <p:pic>
        <p:nvPicPr>
          <p:cNvPr id="663" name="Google Shape;663;p13" descr="Badge 1 outline"/>
          <p:cNvPicPr preferRelativeResize="0"/>
          <p:nvPr/>
        </p:nvPicPr>
        <p:blipFill rotWithShape="1">
          <a:blip r:embed="rId4">
            <a:alphaModFix/>
          </a:blip>
          <a:srcRect/>
          <a:stretch/>
        </p:blipFill>
        <p:spPr>
          <a:xfrm>
            <a:off x="598079" y="5944123"/>
            <a:ext cx="545869" cy="545869"/>
          </a:xfrm>
          <a:prstGeom prst="rect">
            <a:avLst/>
          </a:prstGeom>
          <a:noFill/>
          <a:ln>
            <a:noFill/>
          </a:ln>
        </p:spPr>
      </p:pic>
      <p:pic>
        <p:nvPicPr>
          <p:cNvPr id="664" name="Google Shape;664;p13" descr="Badge outline"/>
          <p:cNvPicPr preferRelativeResize="0"/>
          <p:nvPr/>
        </p:nvPicPr>
        <p:blipFill rotWithShape="1">
          <a:blip r:embed="rId5">
            <a:alphaModFix/>
          </a:blip>
          <a:srcRect/>
          <a:stretch/>
        </p:blipFill>
        <p:spPr>
          <a:xfrm>
            <a:off x="3427985" y="5979386"/>
            <a:ext cx="545869" cy="495782"/>
          </a:xfrm>
          <a:prstGeom prst="rect">
            <a:avLst/>
          </a:prstGeom>
          <a:noFill/>
          <a:ln>
            <a:noFill/>
          </a:ln>
        </p:spPr>
      </p:pic>
      <p:pic>
        <p:nvPicPr>
          <p:cNvPr id="665" name="Google Shape;665;p13" descr="Badge 3 outline"/>
          <p:cNvPicPr preferRelativeResize="0"/>
          <p:nvPr/>
        </p:nvPicPr>
        <p:blipFill rotWithShape="1">
          <a:blip r:embed="rId6">
            <a:alphaModFix/>
          </a:blip>
          <a:srcRect/>
          <a:stretch/>
        </p:blipFill>
        <p:spPr>
          <a:xfrm>
            <a:off x="6406921" y="5979386"/>
            <a:ext cx="545869" cy="49926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4"/>
          <p:cNvSpPr txBox="1">
            <a:spLocks noGrp="1"/>
          </p:cNvSpPr>
          <p:nvPr>
            <p:ph type="body" idx="2"/>
          </p:nvPr>
        </p:nvSpPr>
        <p:spPr>
          <a:xfrm>
            <a:off x="657282" y="351861"/>
            <a:ext cx="10594345"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a:t>Laat je inspireren...Lees dit artikel.</a:t>
            </a:r>
            <a:endParaRPr sz="3200"/>
          </a:p>
        </p:txBody>
      </p:sp>
      <p:pic>
        <p:nvPicPr>
          <p:cNvPr id="671" name="Google Shape;671;p14">
            <a:hlinkClick r:id="rId3"/>
          </p:cNvPr>
          <p:cNvPicPr preferRelativeResize="0"/>
          <p:nvPr/>
        </p:nvPicPr>
        <p:blipFill rotWithShape="1">
          <a:blip r:embed="rId4">
            <a:alphaModFix/>
          </a:blip>
          <a:srcRect/>
          <a:stretch/>
        </p:blipFill>
        <p:spPr>
          <a:xfrm>
            <a:off x="657282" y="1323179"/>
            <a:ext cx="10459088" cy="5053404"/>
          </a:xfrm>
          <a:prstGeom prst="rect">
            <a:avLst/>
          </a:prstGeom>
          <a:noFill/>
          <a:ln>
            <a:noFill/>
          </a:ln>
        </p:spPr>
      </p:pic>
      <p:sp>
        <p:nvSpPr>
          <p:cNvPr id="672" name="Google Shape;672;p14"/>
          <p:cNvSpPr/>
          <p:nvPr/>
        </p:nvSpPr>
        <p:spPr>
          <a:xfrm>
            <a:off x="9557673" y="589453"/>
            <a:ext cx="1693954" cy="1467451"/>
          </a:xfrm>
          <a:prstGeom prst="star5">
            <a:avLst>
              <a:gd name="adj" fmla="val 19098"/>
              <a:gd name="hf" fmla="val 105146"/>
              <a:gd name="vf" fmla="val 110557"/>
            </a:avLst>
          </a:prstGeom>
          <a:solidFill>
            <a:srgbClr val="F0985E"/>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lt1"/>
                </a:solidFill>
                <a:latin typeface="Calibri"/>
                <a:ea typeface="Calibri"/>
                <a:cs typeface="Calibri"/>
                <a:sym typeface="Calibri"/>
              </a:rPr>
              <a:t>KLIK OP IMAGE</a:t>
            </a:r>
            <a:endParaRPr/>
          </a:p>
        </p:txBody>
      </p:sp>
      <p:sp>
        <p:nvSpPr>
          <p:cNvPr id="673" name="Google Shape;673;p14"/>
          <p:cNvSpPr txBox="1"/>
          <p:nvPr/>
        </p:nvSpPr>
        <p:spPr>
          <a:xfrm>
            <a:off x="581891" y="6376583"/>
            <a:ext cx="686631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Bron: https://www.ktchnrebel.com/sustainable-regionality-gastronomy/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678" name="Google Shape;678;p15" descr="aerial view of pumpkins, cookies, spices, autumn leaves"/>
          <p:cNvPicPr preferRelativeResize="0">
            <a:picLocks noGrp="1"/>
          </p:cNvPicPr>
          <p:nvPr>
            <p:ph type="pic" idx="2"/>
          </p:nvPr>
        </p:nvPicPr>
        <p:blipFill rotWithShape="1">
          <a:blip r:embed="rId3">
            <a:alphaModFix/>
          </a:blip>
          <a:srcRect/>
          <a:stretch/>
        </p:blipFill>
        <p:spPr>
          <a:xfrm>
            <a:off x="2" y="2138363"/>
            <a:ext cx="12191999" cy="3387725"/>
          </a:xfrm>
          <a:prstGeom prst="rect">
            <a:avLst/>
          </a:prstGeom>
          <a:noFill/>
          <a:ln>
            <a:noFill/>
          </a:ln>
        </p:spPr>
      </p:pic>
      <p:sp>
        <p:nvSpPr>
          <p:cNvPr id="679" name="Google Shape;679;p15"/>
          <p:cNvSpPr txBox="1">
            <a:spLocks noGrp="1"/>
          </p:cNvSpPr>
          <p:nvPr>
            <p:ph type="body" idx="3"/>
          </p:nvPr>
        </p:nvSpPr>
        <p:spPr>
          <a:xfrm>
            <a:off x="0" y="4192588"/>
            <a:ext cx="12192000" cy="774700"/>
          </a:xfrm>
          <a:prstGeom prst="rect">
            <a:avLst/>
          </a:prstGeom>
          <a:solidFill>
            <a:srgbClr val="568754"/>
          </a:solid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3200"/>
              <a:buNone/>
            </a:pPr>
            <a:r>
              <a:rPr lang="en-US" sz="3200" b="1"/>
              <a:t>2. Het creëren van een business plan rond Culinair Erfgoed</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16" descr="Hand holding a seedling"/>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685" name="Google Shape;685;p16"/>
          <p:cNvSpPr txBox="1">
            <a:spLocks noGrp="1"/>
          </p:cNvSpPr>
          <p:nvPr>
            <p:ph type="body" idx="1"/>
          </p:nvPr>
        </p:nvSpPr>
        <p:spPr>
          <a:xfrm>
            <a:off x="804554" y="1634045"/>
            <a:ext cx="5890161" cy="5704208"/>
          </a:xfrm>
          <a:prstGeom prst="rect">
            <a:avLst/>
          </a:prstGeom>
          <a:noFill/>
          <a:ln>
            <a:noFill/>
          </a:ln>
        </p:spPr>
        <p:txBody>
          <a:bodyPr spcFirstLastPara="1" wrap="square" lIns="91425" tIns="45700" rIns="91425" bIns="45700" anchor="t" anchorCtr="0">
            <a:normAutofit/>
          </a:bodyPr>
          <a:lstStyle/>
          <a:p>
            <a:pPr marL="228600" lvl="0" indent="0" algn="l" rtl="0">
              <a:lnSpc>
                <a:spcPct val="100000"/>
              </a:lnSpc>
              <a:spcBef>
                <a:spcPts val="0"/>
              </a:spcBef>
              <a:spcAft>
                <a:spcPts val="0"/>
              </a:spcAft>
              <a:buClr>
                <a:schemeClr val="lt1"/>
              </a:buClr>
              <a:buSzPts val="2400"/>
              <a:buNone/>
            </a:pPr>
            <a:r>
              <a:rPr lang="en-US"/>
              <a:t>Wist u dat ons culinaire erfgoed kan worden gebruikt voor bedrijfsontwikkeling en waardecreatie? </a:t>
            </a:r>
            <a:endParaRPr/>
          </a:p>
          <a:p>
            <a:pPr marL="228600" lvl="0" indent="0" algn="l" rtl="0">
              <a:lnSpc>
                <a:spcPct val="100000"/>
              </a:lnSpc>
              <a:spcBef>
                <a:spcPts val="1000"/>
              </a:spcBef>
              <a:spcAft>
                <a:spcPts val="0"/>
              </a:spcAft>
              <a:buClr>
                <a:schemeClr val="lt1"/>
              </a:buClr>
              <a:buSzPts val="2400"/>
              <a:buNone/>
            </a:pPr>
            <a:r>
              <a:rPr lang="en-US" b="1"/>
              <a:t>Culinair erfgoed heeft een aantrekkelijk potentieel voor de ontwikkeling van culinaire producten en diensten. </a:t>
            </a:r>
            <a:r>
              <a:rPr lang="en-US"/>
              <a:t>Het kan een hulpmiddel zijn bij het creëren van een identiteit, het opbouwen van een merk en marketing. </a:t>
            </a:r>
            <a:endParaRPr/>
          </a:p>
          <a:p>
            <a:pPr marL="228600" lvl="0" indent="0" algn="l" rtl="0">
              <a:lnSpc>
                <a:spcPct val="100000"/>
              </a:lnSpc>
              <a:spcBef>
                <a:spcPts val="1000"/>
              </a:spcBef>
              <a:spcAft>
                <a:spcPts val="0"/>
              </a:spcAft>
              <a:buClr>
                <a:schemeClr val="lt1"/>
              </a:buClr>
              <a:buSzPts val="2400"/>
              <a:buNone/>
            </a:pPr>
            <a:endParaRPr/>
          </a:p>
        </p:txBody>
      </p:sp>
      <p:sp>
        <p:nvSpPr>
          <p:cNvPr id="686" name="Google Shape;686;p16"/>
          <p:cNvSpPr txBox="1">
            <a:spLocks noGrp="1"/>
          </p:cNvSpPr>
          <p:nvPr>
            <p:ph type="body" idx="3"/>
          </p:nvPr>
        </p:nvSpPr>
        <p:spPr>
          <a:xfrm>
            <a:off x="961903" y="228601"/>
            <a:ext cx="5890160" cy="984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Het verleden als basis voor de toekomst</a:t>
            </a:r>
            <a:endParaRPr sz="3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17"/>
          <p:cNvSpPr txBox="1">
            <a:spLocks noGrp="1"/>
          </p:cNvSpPr>
          <p:nvPr>
            <p:ph type="body" idx="1"/>
          </p:nvPr>
        </p:nvSpPr>
        <p:spPr>
          <a:xfrm>
            <a:off x="640080" y="1454726"/>
            <a:ext cx="6211982" cy="5311833"/>
          </a:xfrm>
          <a:prstGeom prst="rect">
            <a:avLst/>
          </a:prstGeom>
          <a:noFill/>
          <a:ln>
            <a:noFill/>
          </a:ln>
        </p:spPr>
        <p:txBody>
          <a:bodyPr spcFirstLastPara="1" wrap="square" lIns="91425" tIns="45700" rIns="91425" bIns="45700" anchor="t" anchorCtr="0">
            <a:normAutofit/>
          </a:bodyPr>
          <a:lstStyle/>
          <a:p>
            <a:pPr marL="228600" lvl="0" indent="0" algn="l" rtl="0">
              <a:lnSpc>
                <a:spcPct val="110000"/>
              </a:lnSpc>
              <a:spcBef>
                <a:spcPts val="0"/>
              </a:spcBef>
              <a:spcAft>
                <a:spcPts val="0"/>
              </a:spcAft>
              <a:buClr>
                <a:schemeClr val="lt1"/>
              </a:buClr>
              <a:buSzPts val="2200"/>
              <a:buNone/>
            </a:pPr>
            <a:r>
              <a:rPr lang="en-US" sz="2200" dirty="0" err="1"/>
              <a:t>Hoewel</a:t>
            </a:r>
            <a:r>
              <a:rPr lang="en-US" sz="2200" dirty="0"/>
              <a:t> u </a:t>
            </a:r>
            <a:r>
              <a:rPr lang="en-US" sz="2200" dirty="0" err="1"/>
              <a:t>misschien</a:t>
            </a:r>
            <a:r>
              <a:rPr lang="en-US" sz="2200" dirty="0"/>
              <a:t> </a:t>
            </a:r>
            <a:r>
              <a:rPr lang="en-US" sz="2200" dirty="0" err="1"/>
              <a:t>een</a:t>
            </a:r>
            <a:r>
              <a:rPr lang="en-US" sz="2200" dirty="0"/>
              <a:t> </a:t>
            </a:r>
            <a:r>
              <a:rPr lang="en-US" sz="2200" dirty="0" err="1"/>
              <a:t>ondernemingsplan</a:t>
            </a:r>
            <a:r>
              <a:rPr lang="en-US" sz="2200" dirty="0"/>
              <a:t> </a:t>
            </a:r>
            <a:r>
              <a:rPr lang="en-US" sz="2200" dirty="0" err="1"/>
              <a:t>hebt</a:t>
            </a:r>
            <a:r>
              <a:rPr lang="en-US" sz="2200" dirty="0"/>
              <a:t> </a:t>
            </a:r>
            <a:r>
              <a:rPr lang="en-US" sz="2200" dirty="0" err="1"/>
              <a:t>opgesteld</a:t>
            </a:r>
            <a:r>
              <a:rPr lang="en-US" sz="2200" dirty="0"/>
              <a:t> </a:t>
            </a:r>
            <a:r>
              <a:rPr lang="en-US" sz="2200" dirty="0" err="1"/>
              <a:t>toen</a:t>
            </a:r>
            <a:r>
              <a:rPr lang="en-US" sz="2200" dirty="0"/>
              <a:t> u </a:t>
            </a:r>
            <a:r>
              <a:rPr lang="en-US" sz="2200" dirty="0" err="1"/>
              <a:t>uw</a:t>
            </a:r>
            <a:r>
              <a:rPr lang="en-US" sz="2200" dirty="0"/>
              <a:t> </a:t>
            </a:r>
            <a:r>
              <a:rPr lang="en-US" sz="2200" dirty="0" err="1"/>
              <a:t>bedrijf</a:t>
            </a:r>
            <a:r>
              <a:rPr lang="en-US" sz="2200" dirty="0"/>
              <a:t> </a:t>
            </a:r>
            <a:r>
              <a:rPr lang="en-US" sz="2200" dirty="0" err="1"/>
              <a:t>begon</a:t>
            </a:r>
            <a:r>
              <a:rPr lang="en-US" sz="2200" dirty="0"/>
              <a:t>, </a:t>
            </a:r>
            <a:r>
              <a:rPr lang="en-US" sz="2200" dirty="0" err="1"/>
              <a:t>vernieuwen</a:t>
            </a:r>
            <a:r>
              <a:rPr lang="en-US" sz="2200" dirty="0"/>
              <a:t> maar </a:t>
            </a:r>
            <a:r>
              <a:rPr lang="en-US" sz="2200" dirty="0" err="1"/>
              <a:t>weinig</a:t>
            </a:r>
            <a:r>
              <a:rPr lang="en-US" sz="2200" dirty="0"/>
              <a:t> </a:t>
            </a:r>
            <a:r>
              <a:rPr lang="en-US" sz="2200" dirty="0" err="1"/>
              <a:t>bedrijven</a:t>
            </a:r>
            <a:r>
              <a:rPr lang="en-US" sz="2200" dirty="0"/>
              <a:t> </a:t>
            </a:r>
            <a:r>
              <a:rPr lang="en-US" sz="2200" dirty="0" err="1"/>
              <a:t>dat</a:t>
            </a:r>
            <a:r>
              <a:rPr lang="en-US" sz="2200" dirty="0"/>
              <a:t> plan </a:t>
            </a:r>
            <a:r>
              <a:rPr lang="en-US" sz="2200" dirty="0" err="1"/>
              <a:t>wanneer</a:t>
            </a:r>
            <a:r>
              <a:rPr lang="en-US" sz="2200" dirty="0"/>
              <a:t> </a:t>
            </a:r>
            <a:r>
              <a:rPr lang="en-US" sz="2200" dirty="0" err="1"/>
              <a:t>zij</a:t>
            </a:r>
            <a:r>
              <a:rPr lang="en-US" sz="2200" dirty="0"/>
              <a:t> </a:t>
            </a:r>
            <a:r>
              <a:rPr lang="en-US" sz="2200" dirty="0" err="1"/>
              <a:t>diversifiëren</a:t>
            </a:r>
            <a:r>
              <a:rPr lang="en-US" sz="2200" dirty="0"/>
              <a:t>.</a:t>
            </a:r>
            <a:endParaRPr dirty="0"/>
          </a:p>
          <a:p>
            <a:pPr marL="228600" lvl="0" indent="0" algn="l" rtl="0">
              <a:lnSpc>
                <a:spcPct val="110000"/>
              </a:lnSpc>
              <a:spcBef>
                <a:spcPts val="1000"/>
              </a:spcBef>
              <a:spcAft>
                <a:spcPts val="0"/>
              </a:spcAft>
              <a:buClr>
                <a:schemeClr val="lt1"/>
              </a:buClr>
              <a:buSzPts val="2200"/>
              <a:buNone/>
            </a:pPr>
            <a:r>
              <a:rPr lang="en-US" sz="2200" dirty="0" err="1"/>
              <a:t>Dus</a:t>
            </a:r>
            <a:r>
              <a:rPr lang="en-US" sz="2200" dirty="0"/>
              <a:t> </a:t>
            </a:r>
            <a:r>
              <a:rPr lang="en-US" sz="2200" dirty="0" err="1"/>
              <a:t>misschien</a:t>
            </a:r>
            <a:r>
              <a:rPr lang="en-US" sz="2200" dirty="0"/>
              <a:t> </a:t>
            </a:r>
            <a:r>
              <a:rPr lang="en-US" sz="2200" dirty="0" err="1"/>
              <a:t>hebt</a:t>
            </a:r>
            <a:r>
              <a:rPr lang="en-US" sz="2200" dirty="0"/>
              <a:t> u </a:t>
            </a:r>
            <a:r>
              <a:rPr lang="en-US" sz="2200" dirty="0" err="1"/>
              <a:t>een</a:t>
            </a:r>
            <a:r>
              <a:rPr lang="en-US" sz="2200" dirty="0"/>
              <a:t> </a:t>
            </a:r>
            <a:r>
              <a:rPr lang="en-US" sz="2200" dirty="0" err="1"/>
              <a:t>traditioneel</a:t>
            </a:r>
            <a:r>
              <a:rPr lang="en-US" sz="2200" dirty="0"/>
              <a:t> </a:t>
            </a:r>
            <a:r>
              <a:rPr lang="en-US" sz="2200" dirty="0" err="1"/>
              <a:t>recept</a:t>
            </a:r>
            <a:r>
              <a:rPr lang="en-US" sz="2200" dirty="0"/>
              <a:t> in </a:t>
            </a:r>
            <a:r>
              <a:rPr lang="en-US" sz="2200" dirty="0" err="1"/>
              <a:t>uw</a:t>
            </a:r>
            <a:r>
              <a:rPr lang="en-US" sz="2200" dirty="0"/>
              <a:t> restaurant in </a:t>
            </a:r>
            <a:r>
              <a:rPr lang="en-US" sz="2200" dirty="0" err="1"/>
              <a:t>een</a:t>
            </a:r>
            <a:r>
              <a:rPr lang="en-US" sz="2200" dirty="0"/>
              <a:t> </a:t>
            </a:r>
            <a:r>
              <a:rPr lang="en-US" sz="2200" dirty="0" err="1"/>
              <a:t>nieuw</a:t>
            </a:r>
            <a:r>
              <a:rPr lang="en-US" sz="2200" dirty="0"/>
              <a:t> </a:t>
            </a:r>
            <a:r>
              <a:rPr lang="en-US" sz="2200" dirty="0" err="1"/>
              <a:t>jasje</a:t>
            </a:r>
            <a:r>
              <a:rPr lang="en-US" sz="2200" dirty="0"/>
              <a:t> </a:t>
            </a:r>
            <a:r>
              <a:rPr lang="en-US" sz="2200" dirty="0" err="1"/>
              <a:t>gestoken</a:t>
            </a:r>
            <a:r>
              <a:rPr lang="en-US" sz="2200" dirty="0"/>
              <a:t>, is het </a:t>
            </a:r>
            <a:r>
              <a:rPr lang="en-US" sz="2200" dirty="0" err="1"/>
              <a:t>enorm</a:t>
            </a:r>
            <a:r>
              <a:rPr lang="en-US" sz="2200" dirty="0"/>
              <a:t> </a:t>
            </a:r>
            <a:r>
              <a:rPr lang="en-US" sz="2200" dirty="0" err="1"/>
              <a:t>populair</a:t>
            </a:r>
            <a:r>
              <a:rPr lang="en-US" sz="2200" dirty="0"/>
              <a:t>, </a:t>
            </a:r>
            <a:r>
              <a:rPr lang="en-US" sz="2200" dirty="0" err="1"/>
              <a:t>en</a:t>
            </a:r>
            <a:r>
              <a:rPr lang="en-US" sz="2200" dirty="0"/>
              <a:t> </a:t>
            </a:r>
            <a:r>
              <a:rPr lang="en-US" sz="2200" dirty="0" err="1"/>
              <a:t>denkt</a:t>
            </a:r>
            <a:r>
              <a:rPr lang="en-US" sz="2200" dirty="0"/>
              <a:t> u </a:t>
            </a:r>
            <a:r>
              <a:rPr lang="en-US" sz="2200" dirty="0" err="1"/>
              <a:t>dat</a:t>
            </a:r>
            <a:r>
              <a:rPr lang="en-US" sz="2200" dirty="0"/>
              <a:t> het </a:t>
            </a:r>
            <a:r>
              <a:rPr lang="en-US" sz="2200" dirty="0" err="1"/>
              <a:t>het</a:t>
            </a:r>
            <a:r>
              <a:rPr lang="en-US" sz="2200" dirty="0"/>
              <a:t> </a:t>
            </a:r>
            <a:r>
              <a:rPr lang="en-US" sz="2200" dirty="0" err="1"/>
              <a:t>potentieel</a:t>
            </a:r>
            <a:r>
              <a:rPr lang="en-US" sz="2200" dirty="0"/>
              <a:t> </a:t>
            </a:r>
            <a:r>
              <a:rPr lang="en-US" sz="2200" dirty="0" err="1"/>
              <a:t>heeft</a:t>
            </a:r>
            <a:r>
              <a:rPr lang="en-US" sz="2200" dirty="0"/>
              <a:t> om </a:t>
            </a:r>
            <a:r>
              <a:rPr lang="en-US" sz="2200" dirty="0" err="1"/>
              <a:t>als</a:t>
            </a:r>
            <a:r>
              <a:rPr lang="en-US" sz="2200" dirty="0"/>
              <a:t> </a:t>
            </a:r>
            <a:r>
              <a:rPr lang="en-US" sz="2200" dirty="0" err="1"/>
              <a:t>voedingsproduct</a:t>
            </a:r>
            <a:r>
              <a:rPr lang="en-US" sz="2200" dirty="0"/>
              <a:t> </a:t>
            </a:r>
            <a:r>
              <a:rPr lang="en-US" sz="2200" dirty="0" err="1"/>
              <a:t>te</a:t>
            </a:r>
            <a:r>
              <a:rPr lang="en-US" sz="2200" dirty="0"/>
              <a:t> </a:t>
            </a:r>
            <a:r>
              <a:rPr lang="en-US" sz="2200" dirty="0" err="1"/>
              <a:t>worden</a:t>
            </a:r>
            <a:r>
              <a:rPr lang="en-US" sz="2200" dirty="0"/>
              <a:t> </a:t>
            </a:r>
            <a:r>
              <a:rPr lang="en-US" sz="2200" dirty="0" err="1"/>
              <a:t>gezien</a:t>
            </a:r>
            <a:r>
              <a:rPr lang="en-US" sz="2200" dirty="0"/>
              <a:t>.   </a:t>
            </a:r>
            <a:r>
              <a:rPr lang="en-US" sz="2200" dirty="0" err="1"/>
              <a:t>Uw</a:t>
            </a:r>
            <a:r>
              <a:rPr lang="en-US" sz="2200" dirty="0"/>
              <a:t> </a:t>
            </a:r>
            <a:r>
              <a:rPr lang="en-US" sz="2200" dirty="0" err="1"/>
              <a:t>bedrijfsplan</a:t>
            </a:r>
            <a:r>
              <a:rPr lang="en-US" sz="2200" dirty="0"/>
              <a:t> </a:t>
            </a:r>
            <a:r>
              <a:rPr lang="en-US" sz="2200" dirty="0" err="1"/>
              <a:t>kan</a:t>
            </a:r>
            <a:r>
              <a:rPr lang="en-US" sz="2200" dirty="0"/>
              <a:t> </a:t>
            </a:r>
            <a:r>
              <a:rPr lang="en-US" sz="2200" dirty="0" err="1"/>
              <a:t>erop</a:t>
            </a:r>
            <a:r>
              <a:rPr lang="en-US" sz="2200" dirty="0"/>
              <a:t> </a:t>
            </a:r>
            <a:r>
              <a:rPr lang="en-US" sz="2200" dirty="0" err="1"/>
              <a:t>gericht</a:t>
            </a:r>
            <a:r>
              <a:rPr lang="en-US" sz="2200" dirty="0"/>
              <a:t> </a:t>
            </a:r>
            <a:r>
              <a:rPr lang="en-US" sz="2200" dirty="0" err="1"/>
              <a:t>zijn</a:t>
            </a:r>
            <a:r>
              <a:rPr lang="en-US" sz="2200" dirty="0"/>
              <a:t> </a:t>
            </a:r>
            <a:r>
              <a:rPr lang="en-US" sz="2200" dirty="0" err="1"/>
              <a:t>dat</a:t>
            </a:r>
            <a:r>
              <a:rPr lang="en-US" sz="2200" dirty="0"/>
              <a:t> product op </a:t>
            </a:r>
            <a:r>
              <a:rPr lang="en-US" sz="2200" dirty="0" err="1"/>
              <a:t>een</a:t>
            </a:r>
            <a:r>
              <a:rPr lang="en-US" sz="2200" dirty="0"/>
              <a:t> </a:t>
            </a:r>
            <a:r>
              <a:rPr lang="en-US" sz="2200" dirty="0" err="1"/>
              <a:t>nieuwe</a:t>
            </a:r>
            <a:r>
              <a:rPr lang="en-US" sz="2200" dirty="0"/>
              <a:t> </a:t>
            </a:r>
            <a:r>
              <a:rPr lang="en-US" sz="2200" dirty="0" err="1"/>
              <a:t>manier</a:t>
            </a:r>
            <a:r>
              <a:rPr lang="en-US" sz="2200" dirty="0"/>
              <a:t> </a:t>
            </a:r>
            <a:r>
              <a:rPr lang="en-US" sz="2200" dirty="0" err="1"/>
              <a:t>bij</a:t>
            </a:r>
            <a:r>
              <a:rPr lang="en-US" sz="2200" dirty="0"/>
              <a:t> de </a:t>
            </a:r>
            <a:r>
              <a:rPr lang="en-US" sz="2200" dirty="0" err="1"/>
              <a:t>consument</a:t>
            </a:r>
            <a:r>
              <a:rPr lang="en-US" sz="2200" dirty="0"/>
              <a:t> </a:t>
            </a:r>
            <a:r>
              <a:rPr lang="en-US" sz="2200" dirty="0" err="1"/>
              <a:t>te</a:t>
            </a:r>
            <a:r>
              <a:rPr lang="en-US" sz="2200" dirty="0"/>
              <a:t> </a:t>
            </a:r>
            <a:r>
              <a:rPr lang="en-US" sz="2200" dirty="0" err="1"/>
              <a:t>brengen</a:t>
            </a:r>
            <a:r>
              <a:rPr lang="en-US" sz="2200" dirty="0"/>
              <a:t>, </a:t>
            </a:r>
            <a:r>
              <a:rPr lang="en-US" sz="2200" dirty="0" err="1"/>
              <a:t>bijvoorbeeld</a:t>
            </a:r>
            <a:r>
              <a:rPr lang="en-US" sz="2200" dirty="0"/>
              <a:t> door </a:t>
            </a:r>
            <a:r>
              <a:rPr lang="en-US" sz="2200" dirty="0" err="1"/>
              <a:t>een</a:t>
            </a:r>
            <a:r>
              <a:rPr lang="en-US" sz="2200" dirty="0"/>
              <a:t> </a:t>
            </a:r>
            <a:r>
              <a:rPr lang="en-US" sz="2200" dirty="0" err="1"/>
              <a:t>voedingsmerk</a:t>
            </a:r>
            <a:r>
              <a:rPr lang="en-US" sz="2200" dirty="0"/>
              <a:t> </a:t>
            </a:r>
            <a:r>
              <a:rPr lang="en-US" sz="2200" dirty="0" err="1"/>
              <a:t>te</a:t>
            </a:r>
            <a:r>
              <a:rPr lang="en-US" sz="2200" dirty="0"/>
              <a:t> </a:t>
            </a:r>
            <a:r>
              <a:rPr lang="en-US" sz="2200" dirty="0" err="1"/>
              <a:t>creëren</a:t>
            </a:r>
            <a:r>
              <a:rPr lang="en-US" sz="2200" dirty="0"/>
              <a:t>.</a:t>
            </a:r>
            <a:endParaRPr dirty="0"/>
          </a:p>
          <a:p>
            <a:pPr marL="228600" lvl="0" indent="0" algn="l" rtl="0">
              <a:lnSpc>
                <a:spcPct val="110000"/>
              </a:lnSpc>
              <a:spcBef>
                <a:spcPts val="1000"/>
              </a:spcBef>
              <a:spcAft>
                <a:spcPts val="0"/>
              </a:spcAft>
              <a:buClr>
                <a:schemeClr val="lt1"/>
              </a:buClr>
              <a:buSzPts val="2400"/>
              <a:buNone/>
            </a:pPr>
            <a:endParaRPr dirty="0"/>
          </a:p>
        </p:txBody>
      </p:sp>
      <p:sp>
        <p:nvSpPr>
          <p:cNvPr id="692" name="Google Shape;692;p17"/>
          <p:cNvSpPr txBox="1">
            <a:spLocks noGrp="1"/>
          </p:cNvSpPr>
          <p:nvPr>
            <p:ph type="body" idx="3"/>
          </p:nvPr>
        </p:nvSpPr>
        <p:spPr>
          <a:xfrm>
            <a:off x="911000" y="470476"/>
            <a:ext cx="5249863" cy="98425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Een ondernemingsplan opstellen </a:t>
            </a:r>
            <a:endParaRPr sz="3200"/>
          </a:p>
        </p:txBody>
      </p:sp>
      <p:pic>
        <p:nvPicPr>
          <p:cNvPr id="693" name="Google Shape;693;p17" descr="Colored window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18" descr="A picture containing text, food, bread&#10;&#10;Description automatically generated"/>
          <p:cNvPicPr preferRelativeResize="0">
            <a:picLocks noGrp="1"/>
          </p:cNvPicPr>
          <p:nvPr>
            <p:ph type="pic" idx="2"/>
          </p:nvPr>
        </p:nvPicPr>
        <p:blipFill rotWithShape="1">
          <a:blip r:embed="rId3">
            <a:alphaModFix/>
          </a:blip>
          <a:srcRect l="-23"/>
          <a:stretch/>
        </p:blipFill>
        <p:spPr>
          <a:xfrm>
            <a:off x="247650" y="1469050"/>
            <a:ext cx="11696699" cy="4699000"/>
          </a:xfrm>
          <a:prstGeom prst="rect">
            <a:avLst/>
          </a:prstGeom>
          <a:solidFill>
            <a:schemeClr val="lt1"/>
          </a:solidFill>
          <a:ln>
            <a:noFill/>
          </a:ln>
        </p:spPr>
      </p:pic>
      <p:sp>
        <p:nvSpPr>
          <p:cNvPr id="699" name="Google Shape;699;p18"/>
          <p:cNvSpPr txBox="1">
            <a:spLocks noGrp="1"/>
          </p:cNvSpPr>
          <p:nvPr>
            <p:ph type="body" idx="1"/>
          </p:nvPr>
        </p:nvSpPr>
        <p:spPr>
          <a:xfrm>
            <a:off x="6279420" y="2476164"/>
            <a:ext cx="5912580" cy="1964416"/>
          </a:xfrm>
          <a:prstGeom prst="rect">
            <a:avLst/>
          </a:prstGeom>
          <a:solidFill>
            <a:srgbClr val="568754"/>
          </a:solidFill>
          <a:ln>
            <a:noFill/>
          </a:ln>
        </p:spPr>
        <p:txBody>
          <a:bodyPr spcFirstLastPara="1" wrap="square" lIns="91425" tIns="45700" rIns="91425" bIns="45700" anchor="ctr" anchorCtr="0">
            <a:normAutofit fontScale="92500" lnSpcReduction="10000"/>
          </a:bodyPr>
          <a:lstStyle/>
          <a:p>
            <a:pPr marL="228600" lvl="0" indent="-228600" algn="ctr" rtl="0">
              <a:lnSpc>
                <a:spcPct val="90000"/>
              </a:lnSpc>
              <a:spcBef>
                <a:spcPts val="0"/>
              </a:spcBef>
              <a:spcAft>
                <a:spcPts val="0"/>
              </a:spcAft>
              <a:buClr>
                <a:schemeClr val="lt1"/>
              </a:buClr>
              <a:buSzPct val="100000"/>
              <a:buNone/>
            </a:pPr>
            <a:endParaRPr/>
          </a:p>
          <a:p>
            <a:pPr marL="228600" lvl="0" indent="-228600" algn="ctr" rtl="0">
              <a:lnSpc>
                <a:spcPct val="90000"/>
              </a:lnSpc>
              <a:spcBef>
                <a:spcPts val="1000"/>
              </a:spcBef>
              <a:spcAft>
                <a:spcPts val="0"/>
              </a:spcAft>
              <a:buClr>
                <a:schemeClr val="lt1"/>
              </a:buClr>
              <a:buSzPct val="100000"/>
              <a:buNone/>
            </a:pPr>
            <a:r>
              <a:rPr lang="en-US"/>
              <a:t>Jinny's Bakery (Ierland) gebruikt hun traditionele recept op een zeer sterke manier, zoals hier te zien is op hun verpakking - "RESTAURANT STYLE BREAD YOU CAN MAKE AT HOME".</a:t>
            </a:r>
            <a:endParaRPr/>
          </a:p>
          <a:p>
            <a:pPr marL="228600" lvl="0" indent="-228600" algn="ctr" rtl="0">
              <a:lnSpc>
                <a:spcPct val="90000"/>
              </a:lnSpc>
              <a:spcBef>
                <a:spcPts val="1000"/>
              </a:spcBef>
              <a:spcAft>
                <a:spcPts val="0"/>
              </a:spcAft>
              <a:buClr>
                <a:schemeClr val="lt1"/>
              </a:buClr>
              <a:buSzPct val="100000"/>
              <a:buNone/>
            </a:pPr>
            <a:endParaRPr/>
          </a:p>
        </p:txBody>
      </p:sp>
      <p:sp>
        <p:nvSpPr>
          <p:cNvPr id="700" name="Google Shape;700;p18"/>
          <p:cNvSpPr txBox="1">
            <a:spLocks noGrp="1"/>
          </p:cNvSpPr>
          <p:nvPr>
            <p:ph type="body" idx="3"/>
          </p:nvPr>
        </p:nvSpPr>
        <p:spPr>
          <a:xfrm>
            <a:off x="464195" y="444299"/>
            <a:ext cx="5113283"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rgbClr val="568754"/>
              </a:buClr>
              <a:buSzPts val="3600"/>
              <a:buNone/>
            </a:pPr>
            <a:r>
              <a:rPr lang="en-US" b="1"/>
              <a:t>Voorbeeld van branding:</a:t>
            </a:r>
            <a:endParaRPr b="1"/>
          </a:p>
        </p:txBody>
      </p:sp>
      <p:pic>
        <p:nvPicPr>
          <p:cNvPr id="701" name="Google Shape;701;p18" descr="drapeau-de-lirlande"/>
          <p:cNvPicPr preferRelativeResize="0"/>
          <p:nvPr/>
        </p:nvPicPr>
        <p:blipFill rotWithShape="1">
          <a:blip r:embed="rId4">
            <a:alphaModFix/>
          </a:blip>
          <a:srcRect/>
          <a:stretch/>
        </p:blipFill>
        <p:spPr>
          <a:xfrm>
            <a:off x="10952226" y="1385442"/>
            <a:ext cx="1238250" cy="76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Google Shape;706;p19"/>
          <p:cNvPicPr preferRelativeResize="0">
            <a:picLocks noGrp="1"/>
          </p:cNvPicPr>
          <p:nvPr>
            <p:ph type="pic" idx="2"/>
          </p:nvPr>
        </p:nvPicPr>
        <p:blipFill rotWithShape="1">
          <a:blip r:embed="rId3">
            <a:alphaModFix/>
          </a:blip>
          <a:srcRect/>
          <a:stretch/>
        </p:blipFill>
        <p:spPr>
          <a:xfrm>
            <a:off x="5729162" y="104386"/>
            <a:ext cx="6376524" cy="4699000"/>
          </a:xfrm>
          <a:prstGeom prst="rect">
            <a:avLst/>
          </a:prstGeom>
          <a:solidFill>
            <a:schemeClr val="lt1"/>
          </a:solidFill>
          <a:ln>
            <a:noFill/>
          </a:ln>
        </p:spPr>
      </p:pic>
      <p:sp>
        <p:nvSpPr>
          <p:cNvPr id="707" name="Google Shape;707;p19"/>
          <p:cNvSpPr txBox="1">
            <a:spLocks noGrp="1"/>
          </p:cNvSpPr>
          <p:nvPr>
            <p:ph type="body" idx="1"/>
          </p:nvPr>
        </p:nvSpPr>
        <p:spPr>
          <a:xfrm>
            <a:off x="6279419" y="3576680"/>
            <a:ext cx="5912581" cy="2023009"/>
          </a:xfrm>
          <a:prstGeom prst="rect">
            <a:avLst/>
          </a:prstGeom>
          <a:solidFill>
            <a:srgbClr val="568754"/>
          </a:solidFill>
          <a:ln>
            <a:noFill/>
          </a:ln>
        </p:spPr>
        <p:txBody>
          <a:bodyPr spcFirstLastPara="1" wrap="square" lIns="91425" tIns="45700" rIns="91425" bIns="45700" anchor="ctr" anchorCtr="0">
            <a:normAutofit/>
          </a:bodyPr>
          <a:lstStyle/>
          <a:p>
            <a:pPr marL="228600" lvl="0" indent="-228600" algn="ctr" rtl="0">
              <a:lnSpc>
                <a:spcPct val="90000"/>
              </a:lnSpc>
              <a:spcBef>
                <a:spcPts val="0"/>
              </a:spcBef>
              <a:spcAft>
                <a:spcPts val="0"/>
              </a:spcAft>
              <a:buClr>
                <a:schemeClr val="lt1"/>
              </a:buClr>
              <a:buSzPts val="2400"/>
              <a:buNone/>
            </a:pPr>
            <a:r>
              <a:rPr lang="en-US" dirty="0" err="1"/>
              <a:t>Nieuwe</a:t>
            </a:r>
            <a:r>
              <a:rPr lang="en-US" dirty="0"/>
              <a:t> </a:t>
            </a:r>
            <a:r>
              <a:rPr lang="en-US" dirty="0" err="1"/>
              <a:t>en</a:t>
            </a:r>
            <a:r>
              <a:rPr lang="en-US" dirty="0"/>
              <a:t> </a:t>
            </a:r>
            <a:r>
              <a:rPr lang="en-US" dirty="0" err="1"/>
              <a:t>innovatieve</a:t>
            </a:r>
            <a:r>
              <a:rPr lang="en-US" dirty="0"/>
              <a:t> </a:t>
            </a:r>
            <a:r>
              <a:rPr lang="en-US" dirty="0" err="1"/>
              <a:t>benaderingen</a:t>
            </a:r>
            <a:r>
              <a:rPr lang="en-US" dirty="0"/>
              <a:t> van </a:t>
            </a:r>
            <a:r>
              <a:rPr lang="en-US" b="1" dirty="0" err="1"/>
              <a:t>culinair</a:t>
            </a:r>
            <a:r>
              <a:rPr lang="en-US" dirty="0"/>
              <a:t> </a:t>
            </a:r>
            <a:r>
              <a:rPr lang="en-US" b="1" dirty="0" err="1"/>
              <a:t>erfgoed</a:t>
            </a:r>
            <a:r>
              <a:rPr lang="en-US" b="1" dirty="0"/>
              <a:t> </a:t>
            </a:r>
            <a:r>
              <a:rPr lang="en-US" dirty="0" err="1"/>
              <a:t>zoals</a:t>
            </a:r>
            <a:r>
              <a:rPr lang="en-US" dirty="0"/>
              <a:t> </a:t>
            </a:r>
            <a:r>
              <a:rPr lang="en-US" dirty="0" err="1"/>
              <a:t>Dromod</a:t>
            </a:r>
            <a:r>
              <a:rPr lang="en-US" dirty="0"/>
              <a:t> Boxty (</a:t>
            </a:r>
            <a:r>
              <a:rPr lang="en-US" dirty="0" err="1"/>
              <a:t>Ierland</a:t>
            </a:r>
            <a:r>
              <a:rPr lang="en-US" dirty="0"/>
              <a:t>) </a:t>
            </a:r>
            <a:r>
              <a:rPr lang="en-US" dirty="0" err="1"/>
              <a:t>zijn</a:t>
            </a:r>
            <a:r>
              <a:rPr lang="en-US" dirty="0"/>
              <a:t> in heel Europa in </a:t>
            </a:r>
            <a:r>
              <a:rPr lang="en-US" dirty="0" err="1"/>
              <a:t>opkomst</a:t>
            </a:r>
            <a:r>
              <a:rPr lang="en-US" dirty="0"/>
              <a:t>.</a:t>
            </a:r>
            <a:endParaRPr dirty="0"/>
          </a:p>
          <a:p>
            <a:pPr marL="228600" lvl="0" indent="-228600" algn="ctr" rtl="0">
              <a:lnSpc>
                <a:spcPct val="90000"/>
              </a:lnSpc>
              <a:spcBef>
                <a:spcPts val="1000"/>
              </a:spcBef>
              <a:spcAft>
                <a:spcPts val="0"/>
              </a:spcAft>
              <a:buClr>
                <a:schemeClr val="lt1"/>
              </a:buClr>
              <a:buSzPts val="2400"/>
              <a:buNone/>
            </a:pPr>
            <a:endParaRPr dirty="0"/>
          </a:p>
        </p:txBody>
      </p:sp>
      <p:sp>
        <p:nvSpPr>
          <p:cNvPr id="708" name="Google Shape;708;p19"/>
          <p:cNvSpPr txBox="1">
            <a:spLocks noGrp="1"/>
          </p:cNvSpPr>
          <p:nvPr>
            <p:ph type="body" idx="3"/>
          </p:nvPr>
        </p:nvSpPr>
        <p:spPr>
          <a:xfrm>
            <a:off x="169933" y="104386"/>
            <a:ext cx="5407545" cy="1133695"/>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120000"/>
              </a:lnSpc>
              <a:spcBef>
                <a:spcPts val="0"/>
              </a:spcBef>
              <a:spcAft>
                <a:spcPts val="0"/>
              </a:spcAft>
              <a:buClr>
                <a:srgbClr val="568754"/>
              </a:buClr>
              <a:buSzPct val="100000"/>
              <a:buNone/>
            </a:pPr>
            <a:r>
              <a:rPr lang="en-US" b="1"/>
              <a:t>VOORBEELD: EEN BEDRIJF BOUWEN OP EEN CULINAIRE TRADITIE</a:t>
            </a:r>
            <a:endParaRPr b="1"/>
          </a:p>
        </p:txBody>
      </p:sp>
      <p:pic>
        <p:nvPicPr>
          <p:cNvPr id="709" name="Google Shape;709;p19"/>
          <p:cNvPicPr preferRelativeResize="0"/>
          <p:nvPr/>
        </p:nvPicPr>
        <p:blipFill rotWithShape="1">
          <a:blip r:embed="rId4">
            <a:alphaModFix/>
          </a:blip>
          <a:srcRect/>
          <a:stretch/>
        </p:blipFill>
        <p:spPr>
          <a:xfrm>
            <a:off x="982085" y="1752367"/>
            <a:ext cx="3871296" cy="3926164"/>
          </a:xfrm>
          <a:prstGeom prst="rect">
            <a:avLst/>
          </a:prstGeom>
          <a:noFill/>
          <a:ln>
            <a:noFill/>
          </a:ln>
        </p:spPr>
      </p:pic>
      <p:pic>
        <p:nvPicPr>
          <p:cNvPr id="710" name="Google Shape;710;p19"/>
          <p:cNvPicPr preferRelativeResize="0"/>
          <p:nvPr/>
        </p:nvPicPr>
        <p:blipFill rotWithShape="1">
          <a:blip r:embed="rId5">
            <a:alphaModFix/>
          </a:blip>
          <a:srcRect/>
          <a:stretch/>
        </p:blipFill>
        <p:spPr>
          <a:xfrm>
            <a:off x="10868091" y="104386"/>
            <a:ext cx="1237595" cy="762066"/>
          </a:xfrm>
          <a:prstGeom prst="rect">
            <a:avLst/>
          </a:prstGeom>
          <a:noFill/>
          <a:ln>
            <a:noFill/>
          </a:ln>
        </p:spPr>
      </p:pic>
      <p:sp>
        <p:nvSpPr>
          <p:cNvPr id="711" name="Google Shape;711;p19"/>
          <p:cNvSpPr txBox="1"/>
          <p:nvPr/>
        </p:nvSpPr>
        <p:spPr>
          <a:xfrm>
            <a:off x="902262" y="6075011"/>
            <a:ext cx="55394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https://tasteleitrim.com/leitrim-home-of-boxty/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2"/>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506" name="Google Shape;506;p2"/>
          <p:cNvSpPr txBox="1">
            <a:spLocks noGrp="1"/>
          </p:cNvSpPr>
          <p:nvPr>
            <p:ph type="body" idx="2"/>
          </p:nvPr>
        </p:nvSpPr>
        <p:spPr>
          <a:xfrm>
            <a:off x="833627" y="1654234"/>
            <a:ext cx="4732299" cy="5029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lt1"/>
              </a:buClr>
              <a:buSzPts val="2000"/>
              <a:buNone/>
            </a:pPr>
            <a:r>
              <a:rPr lang="en-US" sz="2000">
                <a:latin typeface="Raleway"/>
                <a:ea typeface="Raleway"/>
                <a:cs typeface="Raleway"/>
                <a:sym typeface="Raleway"/>
              </a:rPr>
              <a:t>Module 4 bestudeert de behoeften van de werkgever in </a:t>
            </a:r>
            <a:r>
              <a:rPr lang="en-US" sz="2000"/>
              <a:t>de culinaire sector </a:t>
            </a:r>
            <a:r>
              <a:rPr lang="en-US" sz="2000">
                <a:latin typeface="Raleway"/>
                <a:ea typeface="Raleway"/>
                <a:cs typeface="Raleway"/>
                <a:sym typeface="Raleway"/>
              </a:rPr>
              <a:t>en hoe stages van studenten in deze behoeften kunnen worden ingepast. </a:t>
            </a:r>
            <a:endParaRPr/>
          </a:p>
          <a:p>
            <a:pPr marL="228600" lvl="0" indent="-228600" algn="l" rtl="0">
              <a:lnSpc>
                <a:spcPct val="100000"/>
              </a:lnSpc>
              <a:spcBef>
                <a:spcPts val="1000"/>
              </a:spcBef>
              <a:spcAft>
                <a:spcPts val="0"/>
              </a:spcAft>
              <a:buClr>
                <a:schemeClr val="lt1"/>
              </a:buClr>
              <a:buSzPts val="500"/>
              <a:buNone/>
            </a:pPr>
            <a:endParaRPr sz="500">
              <a:latin typeface="Raleway"/>
              <a:ea typeface="Raleway"/>
              <a:cs typeface="Raleway"/>
              <a:sym typeface="Raleway"/>
            </a:endParaRPr>
          </a:p>
          <a:p>
            <a:pPr marL="0" lvl="0" indent="0" algn="l" rtl="0">
              <a:lnSpc>
                <a:spcPct val="100000"/>
              </a:lnSpc>
              <a:spcBef>
                <a:spcPts val="1000"/>
              </a:spcBef>
              <a:spcAft>
                <a:spcPts val="0"/>
              </a:spcAft>
              <a:buClr>
                <a:schemeClr val="lt1"/>
              </a:buClr>
              <a:buSzPts val="2000"/>
              <a:buNone/>
            </a:pPr>
            <a:r>
              <a:rPr lang="en-US" sz="2000"/>
              <a:t>Eerder in deze cursus hebben we onderzocht </a:t>
            </a:r>
            <a:r>
              <a:rPr lang="en-US" sz="2000">
                <a:latin typeface="Raleway"/>
                <a:ea typeface="Raleway"/>
                <a:cs typeface="Raleway"/>
                <a:sym typeface="Raleway"/>
              </a:rPr>
              <a:t>hoe nuttig studenten kunnen zijn bij het innoveren van ons culinaire erfgoed. Nu onderzoeken we de kans of het potentieel van </a:t>
            </a:r>
            <a:r>
              <a:rPr lang="en-US" sz="2000"/>
              <a:t>studentenstages </a:t>
            </a:r>
            <a:r>
              <a:rPr lang="en-US" sz="2000">
                <a:latin typeface="Raleway"/>
                <a:ea typeface="Raleway"/>
                <a:cs typeface="Raleway"/>
                <a:sym typeface="Raleway"/>
              </a:rPr>
              <a:t>vanuit het oogpunt van de werkgevers.</a:t>
            </a:r>
            <a:endParaRPr sz="2000">
              <a:latin typeface="Raleway"/>
              <a:ea typeface="Raleway"/>
              <a:cs typeface="Raleway"/>
              <a:sym typeface="Raleway"/>
            </a:endParaRPr>
          </a:p>
        </p:txBody>
      </p:sp>
      <p:sp>
        <p:nvSpPr>
          <p:cNvPr id="507" name="Google Shape;507;p2"/>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lt1"/>
              </a:buClr>
              <a:buSzPts val="3200"/>
              <a:buNone/>
            </a:pPr>
            <a:r>
              <a:rPr lang="en-US" sz="3200"/>
              <a:t>Inhoud van de module</a:t>
            </a:r>
            <a:endParaRPr sz="3200"/>
          </a:p>
        </p:txBody>
      </p:sp>
      <p:sp>
        <p:nvSpPr>
          <p:cNvPr id="508" name="Google Shape;508;p2"/>
          <p:cNvSpPr txBox="1">
            <a:spLocks noGrp="1"/>
          </p:cNvSpPr>
          <p:nvPr>
            <p:ph type="body" idx="4"/>
          </p:nvPr>
        </p:nvSpPr>
        <p:spPr>
          <a:xfrm>
            <a:off x="7229716" y="1247918"/>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Behoeften van de culinaire werkgever</a:t>
            </a:r>
            <a:endParaRPr b="1"/>
          </a:p>
        </p:txBody>
      </p:sp>
      <p:sp>
        <p:nvSpPr>
          <p:cNvPr id="509" name="Google Shape;509;p2"/>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510" name="Google Shape;510;p2"/>
          <p:cNvSpPr txBox="1">
            <a:spLocks noGrp="1"/>
          </p:cNvSpPr>
          <p:nvPr>
            <p:ph type="body" idx="6"/>
          </p:nvPr>
        </p:nvSpPr>
        <p:spPr>
          <a:xfrm>
            <a:off x="7229716" y="2306893"/>
            <a:ext cx="4795049"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Het maken van een 4-stappen werkplan van de stage rol van de studenten.</a:t>
            </a:r>
            <a:endParaRPr b="1"/>
          </a:p>
        </p:txBody>
      </p:sp>
      <p:sp>
        <p:nvSpPr>
          <p:cNvPr id="511" name="Google Shape;511;p2"/>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512" name="Google Shape;512;p2"/>
          <p:cNvSpPr txBox="1">
            <a:spLocks noGrp="1"/>
          </p:cNvSpPr>
          <p:nvPr>
            <p:ph type="body" idx="8"/>
          </p:nvPr>
        </p:nvSpPr>
        <p:spPr>
          <a:xfrm>
            <a:off x="7229716" y="3381297"/>
            <a:ext cx="4732299"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De rol van de student: verbintenissen en verwachtingen</a:t>
            </a:r>
            <a:endParaRPr b="1"/>
          </a:p>
        </p:txBody>
      </p:sp>
      <p:sp>
        <p:nvSpPr>
          <p:cNvPr id="513" name="Google Shape;513;p2"/>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514" name="Google Shape;514;p2"/>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Focus op opdrachten</a:t>
            </a:r>
            <a:endParaRPr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20"/>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en-US"/>
              <a:t>NIEUWE WEGEN NAAR DE MARKT</a:t>
            </a:r>
            <a:endParaRPr/>
          </a:p>
        </p:txBody>
      </p:sp>
      <p:sp>
        <p:nvSpPr>
          <p:cNvPr id="717" name="Google Shape;717;p20"/>
          <p:cNvSpPr txBox="1"/>
          <p:nvPr/>
        </p:nvSpPr>
        <p:spPr>
          <a:xfrm>
            <a:off x="936171" y="1687303"/>
            <a:ext cx="5811958" cy="43621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200"/>
              <a:buFont typeface="Arial"/>
              <a:buNone/>
            </a:pPr>
            <a:r>
              <a:rPr lang="en-US" sz="2000" b="1" i="0" dirty="0" err="1">
                <a:solidFill>
                  <a:schemeClr val="lt1"/>
                </a:solidFill>
                <a:latin typeface="Raleway"/>
                <a:ea typeface="Raleway"/>
                <a:cs typeface="Raleway"/>
                <a:sym typeface="Raleway"/>
              </a:rPr>
              <a:t>Voedsel</a:t>
            </a:r>
            <a:r>
              <a:rPr lang="en-US" sz="2000" b="1" i="0" dirty="0">
                <a:solidFill>
                  <a:schemeClr val="lt1"/>
                </a:solidFill>
                <a:latin typeface="Raleway"/>
                <a:ea typeface="Raleway"/>
                <a:cs typeface="Raleway"/>
                <a:sym typeface="Raleway"/>
              </a:rPr>
              <a:t>- of </a:t>
            </a:r>
            <a:r>
              <a:rPr lang="en-US" sz="2000" b="1" i="0" dirty="0" err="1">
                <a:solidFill>
                  <a:schemeClr val="lt1"/>
                </a:solidFill>
                <a:latin typeface="Raleway"/>
                <a:ea typeface="Raleway"/>
                <a:cs typeface="Raleway"/>
                <a:sym typeface="Raleway"/>
              </a:rPr>
              <a:t>boerenmarkten</a:t>
            </a:r>
            <a:r>
              <a:rPr lang="en-US" sz="2000" b="1"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zijn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voor</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lokale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culinaire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producenten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geweldige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kans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goedkope</a:t>
            </a:r>
            <a:r>
              <a:rPr lang="en-US" sz="2000" b="0" i="0" dirty="0">
                <a:solidFill>
                  <a:schemeClr val="lt1"/>
                </a:solidFill>
                <a:latin typeface="Raleway"/>
                <a:ea typeface="Raleway"/>
                <a:cs typeface="Raleway"/>
                <a:sym typeface="Raleway"/>
              </a:rPr>
              <a:t> route </a:t>
            </a:r>
            <a:r>
              <a:rPr lang="en-US" sz="2000" b="0" i="0" dirty="0" err="1">
                <a:solidFill>
                  <a:schemeClr val="lt1"/>
                </a:solidFill>
                <a:latin typeface="Raleway"/>
                <a:ea typeface="Raleway"/>
                <a:cs typeface="Raleway"/>
                <a:sym typeface="Raleway"/>
              </a:rPr>
              <a:t>naar</a:t>
            </a:r>
            <a:r>
              <a:rPr lang="en-US" sz="2000" b="0" i="0" dirty="0">
                <a:solidFill>
                  <a:schemeClr val="lt1"/>
                </a:solidFill>
                <a:latin typeface="Raleway"/>
                <a:ea typeface="Raleway"/>
                <a:cs typeface="Raleway"/>
                <a:sym typeface="Raleway"/>
              </a:rPr>
              <a:t> de </a:t>
            </a:r>
            <a:r>
              <a:rPr lang="en-US" sz="2000" b="0" i="0" dirty="0" err="1">
                <a:solidFill>
                  <a:schemeClr val="lt1"/>
                </a:solidFill>
                <a:latin typeface="Raleway"/>
                <a:ea typeface="Raleway"/>
                <a:cs typeface="Raleway"/>
                <a:sym typeface="Raleway"/>
              </a:rPr>
              <a:t>markt</a:t>
            </a:r>
            <a:r>
              <a:rPr lang="en-US" sz="2000" b="0" i="0" dirty="0">
                <a:solidFill>
                  <a:schemeClr val="lt1"/>
                </a:solidFill>
                <a:latin typeface="Raleway"/>
                <a:ea typeface="Raleway"/>
                <a:cs typeface="Raleway"/>
                <a:sym typeface="Raleway"/>
              </a:rPr>
              <a:t> om </a:t>
            </a:r>
            <a:r>
              <a:rPr lang="en-US" sz="2000" b="0" i="0" dirty="0" err="1">
                <a:solidFill>
                  <a:schemeClr val="lt1"/>
                </a:solidFill>
                <a:latin typeface="Raleway"/>
                <a:ea typeface="Raleway"/>
                <a:cs typeface="Raleway"/>
                <a:sym typeface="Raleway"/>
              </a:rPr>
              <a:t>hun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bedrijfsmodel</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uit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breiden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Zij</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zijn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nieuwe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marktroute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geworden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voor</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vele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voedselproducenten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ondernemers</a:t>
            </a:r>
            <a:r>
              <a:rPr lang="en-US" sz="2000" b="0" i="0" dirty="0">
                <a:solidFill>
                  <a:schemeClr val="lt1"/>
                </a:solidFill>
                <a:latin typeface="Raleway"/>
                <a:ea typeface="Raleway"/>
                <a:cs typeface="Raleway"/>
                <a:sym typeface="Raleway"/>
              </a:rPr>
              <a:t> die </a:t>
            </a:r>
            <a:r>
              <a:rPr lang="en-US" sz="2000" b="0" i="0" dirty="0" err="1">
                <a:solidFill>
                  <a:schemeClr val="lt1"/>
                </a:solidFill>
                <a:latin typeface="Raleway"/>
                <a:ea typeface="Raleway"/>
                <a:cs typeface="Raleway"/>
                <a:sym typeface="Raleway"/>
              </a:rPr>
              <a:t>hun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gewone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zaken</a:t>
            </a:r>
            <a:r>
              <a:rPr lang="en-US" sz="2000" b="0" i="0" dirty="0">
                <a:solidFill>
                  <a:schemeClr val="lt1"/>
                </a:solidFill>
                <a:latin typeface="Raleway"/>
                <a:ea typeface="Raleway"/>
                <a:cs typeface="Raleway"/>
                <a:sym typeface="Raleway"/>
              </a:rPr>
              <a:t> (cafés/restaurants) </a:t>
            </a:r>
            <a:r>
              <a:rPr lang="en-US" sz="2000" b="0" i="0" dirty="0" err="1">
                <a:solidFill>
                  <a:schemeClr val="lt1"/>
                </a:solidFill>
                <a:latin typeface="Raleway"/>
                <a:ea typeface="Raleway"/>
                <a:cs typeface="Raleway"/>
                <a:sym typeface="Raleway"/>
              </a:rPr>
              <a:t>hebben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moeten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sluiten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wegens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Covid</a:t>
            </a:r>
            <a:r>
              <a:rPr lang="en-US" sz="2000" b="0" i="0" dirty="0">
                <a:solidFill>
                  <a:schemeClr val="lt1"/>
                </a:solidFill>
                <a:latin typeface="Raleway"/>
                <a:ea typeface="Raleway"/>
                <a:cs typeface="Raleway"/>
                <a:sym typeface="Raleway"/>
              </a:rPr>
              <a:t> 19 </a:t>
            </a:r>
            <a:r>
              <a:rPr lang="en-US" sz="2000" b="0" i="0" dirty="0" err="1">
                <a:solidFill>
                  <a:schemeClr val="lt1"/>
                </a:solidFill>
                <a:latin typeface="Raleway"/>
                <a:ea typeface="Raleway"/>
                <a:cs typeface="Raleway"/>
                <a:sym typeface="Raleway"/>
              </a:rPr>
              <a:t>beperkingen</a:t>
            </a:r>
            <a:r>
              <a:rPr lang="en-US" sz="2000" b="0" i="0" dirty="0">
                <a:solidFill>
                  <a:schemeClr val="lt1"/>
                </a:solidFill>
                <a:latin typeface="Raleway"/>
                <a:ea typeface="Raleway"/>
                <a:cs typeface="Raleway"/>
                <a:sym typeface="Raleway"/>
              </a:rPr>
              <a:t>.</a:t>
            </a:r>
            <a:endParaRPr sz="1200" dirty="0"/>
          </a:p>
          <a:p>
            <a:pPr marL="0" marR="0" lvl="0" indent="0" algn="l" rtl="0">
              <a:lnSpc>
                <a:spcPct val="90000"/>
              </a:lnSpc>
              <a:spcBef>
                <a:spcPts val="1000"/>
              </a:spcBef>
              <a:spcAft>
                <a:spcPts val="0"/>
              </a:spcAft>
              <a:buClr>
                <a:schemeClr val="lt1"/>
              </a:buClr>
              <a:buSzPts val="2200"/>
              <a:buFont typeface="Arial"/>
              <a:buNone/>
            </a:pPr>
            <a:r>
              <a:rPr lang="en-US" sz="2000" b="0" i="0" dirty="0">
                <a:solidFill>
                  <a:schemeClr val="lt1"/>
                </a:solidFill>
                <a:latin typeface="Raleway"/>
                <a:ea typeface="Raleway"/>
                <a:cs typeface="Raleway"/>
                <a:sym typeface="Raleway"/>
              </a:rPr>
              <a:t>U </a:t>
            </a:r>
            <a:r>
              <a:rPr lang="en-US" sz="2000" b="0" i="0" dirty="0" err="1">
                <a:solidFill>
                  <a:schemeClr val="lt1"/>
                </a:solidFill>
                <a:latin typeface="Raleway"/>
                <a:ea typeface="Raleway"/>
                <a:cs typeface="Raleway"/>
                <a:sym typeface="Raleway"/>
              </a:rPr>
              <a:t>krijgt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niet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alleen</a:t>
            </a:r>
            <a:r>
              <a:rPr lang="en-US" sz="2000" b="0" i="0" dirty="0">
                <a:solidFill>
                  <a:schemeClr val="lt1"/>
                </a:solidFill>
                <a:latin typeface="Raleway"/>
                <a:ea typeface="Raleway"/>
                <a:cs typeface="Raleway"/>
                <a:sym typeface="Raleway"/>
              </a:rPr>
              <a:t> de </a:t>
            </a:r>
            <a:r>
              <a:rPr lang="en-US" sz="2000" b="0" i="0" dirty="0" err="1">
                <a:solidFill>
                  <a:schemeClr val="lt1"/>
                </a:solidFill>
                <a:latin typeface="Raleway"/>
                <a:ea typeface="Raleway"/>
                <a:cs typeface="Raleway"/>
                <a:sym typeface="Raleway"/>
              </a:rPr>
              <a:t>kans</a:t>
            </a:r>
            <a:r>
              <a:rPr lang="en-US" sz="2000" b="0" i="0" dirty="0">
                <a:solidFill>
                  <a:schemeClr val="lt1"/>
                </a:solidFill>
                <a:latin typeface="Raleway"/>
                <a:ea typeface="Raleway"/>
                <a:cs typeface="Raleway"/>
                <a:sym typeface="Raleway"/>
              </a:rPr>
              <a:t> om </a:t>
            </a:r>
            <a:r>
              <a:rPr lang="en-US" sz="2000" b="0" i="0" dirty="0" err="1">
                <a:solidFill>
                  <a:schemeClr val="lt1"/>
                </a:solidFill>
                <a:latin typeface="Raleway"/>
                <a:ea typeface="Raleway"/>
                <a:cs typeface="Raleway"/>
                <a:sym typeface="Raleway"/>
              </a:rPr>
              <a:t>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verkopen</a:t>
            </a:r>
            <a:r>
              <a:rPr lang="en-US" sz="2000" b="0" i="0" dirty="0">
                <a:solidFill>
                  <a:schemeClr val="lt1"/>
                </a:solidFill>
                <a:latin typeface="Raleway"/>
                <a:ea typeface="Raleway"/>
                <a:cs typeface="Raleway"/>
                <a:sym typeface="Raleway"/>
              </a:rPr>
              <a:t>, u </a:t>
            </a:r>
            <a:r>
              <a:rPr lang="en-US" sz="2000" b="0" i="0" dirty="0" err="1">
                <a:solidFill>
                  <a:schemeClr val="lt1"/>
                </a:solidFill>
                <a:latin typeface="Raleway"/>
                <a:ea typeface="Raleway"/>
                <a:cs typeface="Raleway"/>
                <a:sym typeface="Raleway"/>
              </a:rPr>
              <a:t>kunt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uw</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culinaire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verhaal</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vertellen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nieuwe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klanten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werven</a:t>
            </a:r>
            <a:r>
              <a:rPr lang="en-US" sz="2000" b="0" i="0" dirty="0">
                <a:solidFill>
                  <a:schemeClr val="lt1"/>
                </a:solidFill>
                <a:latin typeface="Raleway"/>
                <a:ea typeface="Raleway"/>
                <a:cs typeface="Raleway"/>
                <a:sym typeface="Raleway"/>
              </a:rPr>
              <a:t>, maar u </a:t>
            </a:r>
            <a:r>
              <a:rPr lang="en-US" sz="2000" b="0" i="0" dirty="0" err="1">
                <a:solidFill>
                  <a:schemeClr val="lt1"/>
                </a:solidFill>
                <a:latin typeface="Raleway"/>
                <a:ea typeface="Raleway"/>
                <a:cs typeface="Raleway"/>
                <a:sym typeface="Raleway"/>
              </a:rPr>
              <a:t>krijgt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ook</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inzicht</a:t>
            </a:r>
            <a:r>
              <a:rPr lang="en-US" sz="2000" b="0" i="0" dirty="0">
                <a:solidFill>
                  <a:schemeClr val="lt1"/>
                </a:solidFill>
                <a:latin typeface="Raleway"/>
                <a:ea typeface="Raleway"/>
                <a:cs typeface="Raleway"/>
                <a:sym typeface="Raleway"/>
              </a:rPr>
              <a:t> in wat de </a:t>
            </a:r>
            <a:r>
              <a:rPr lang="en-US" sz="2000" b="0" i="0" dirty="0" err="1">
                <a:solidFill>
                  <a:schemeClr val="lt1"/>
                </a:solidFill>
                <a:latin typeface="Raleway"/>
                <a:ea typeface="Raleway"/>
                <a:cs typeface="Raleway"/>
                <a:sym typeface="Raleway"/>
              </a:rPr>
              <a:t>interesse</a:t>
            </a:r>
            <a:r>
              <a:rPr lang="en-US" sz="2000" b="0" i="0" dirty="0">
                <a:solidFill>
                  <a:schemeClr val="lt1"/>
                </a:solidFill>
                <a:latin typeface="Raleway"/>
                <a:ea typeface="Raleway"/>
                <a:cs typeface="Raleway"/>
                <a:sym typeface="Raleway"/>
              </a:rPr>
              <a:t> van de </a:t>
            </a:r>
            <a:r>
              <a:rPr lang="en-US" sz="2000" b="0" i="0" dirty="0" err="1">
                <a:solidFill>
                  <a:schemeClr val="lt1"/>
                </a:solidFill>
                <a:latin typeface="Raleway"/>
                <a:ea typeface="Raleway"/>
                <a:cs typeface="Raleway"/>
                <a:sym typeface="Raleway"/>
              </a:rPr>
              <a:t>consument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wekt</a:t>
            </a:r>
            <a:r>
              <a:rPr lang="en-US" sz="2000" b="0" i="0" dirty="0">
                <a:solidFill>
                  <a:schemeClr val="lt1"/>
                </a:solidFill>
                <a:latin typeface="Raleway"/>
                <a:ea typeface="Raleway"/>
                <a:cs typeface="Raleway"/>
                <a:sym typeface="Raleway"/>
              </a:rPr>
              <a:t> - wat de </a:t>
            </a:r>
            <a:r>
              <a:rPr lang="en-US" sz="2000" b="0" i="0" dirty="0" err="1">
                <a:solidFill>
                  <a:schemeClr val="lt1"/>
                </a:solidFill>
                <a:latin typeface="Raleway"/>
                <a:ea typeface="Raleway"/>
                <a:cs typeface="Raleway"/>
                <a:sym typeface="Raleway"/>
              </a:rPr>
              <a:t>consument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als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authentiek</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uniek</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beschouwt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wat hem </a:t>
            </a:r>
            <a:r>
              <a:rPr lang="en-US" sz="2000" b="0" i="0" dirty="0" err="1">
                <a:solidFill>
                  <a:schemeClr val="lt1"/>
                </a:solidFill>
                <a:latin typeface="Raleway"/>
                <a:ea typeface="Raleway"/>
                <a:cs typeface="Raleway"/>
                <a:sym typeface="Raleway"/>
              </a:rPr>
              <a:t>ertoe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zou</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aanzetten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regelmatig</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kopen</a:t>
            </a:r>
            <a:r>
              <a:rPr lang="en-US" sz="2000" b="0" i="0" dirty="0">
                <a:solidFill>
                  <a:schemeClr val="lt1"/>
                </a:solidFill>
                <a:latin typeface="Raleway"/>
                <a:ea typeface="Raleway"/>
                <a:cs typeface="Raleway"/>
                <a:sym typeface="Raleway"/>
              </a:rPr>
              <a:t>. </a:t>
            </a:r>
            <a:endParaRPr sz="1200" dirty="0"/>
          </a:p>
        </p:txBody>
      </p:sp>
      <p:pic>
        <p:nvPicPr>
          <p:cNvPr id="718" name="Google Shape;718;p20" descr="Borough Market: The King of London’s Food Markets - The ..."/>
          <p:cNvPicPr preferRelativeResize="0"/>
          <p:nvPr/>
        </p:nvPicPr>
        <p:blipFill rotWithShape="1">
          <a:blip r:embed="rId3">
            <a:alphaModFix/>
          </a:blip>
          <a:srcRect/>
          <a:stretch/>
        </p:blipFill>
        <p:spPr>
          <a:xfrm>
            <a:off x="6852061" y="267517"/>
            <a:ext cx="4840929" cy="556732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21" descr="A picture containing text, indoor&#10;&#10;Description automatically generated"/>
          <p:cNvPicPr preferRelativeResize="0"/>
          <p:nvPr/>
        </p:nvPicPr>
        <p:blipFill rotWithShape="1">
          <a:blip r:embed="rId3">
            <a:alphaModFix/>
          </a:blip>
          <a:srcRect/>
          <a:stretch/>
        </p:blipFill>
        <p:spPr>
          <a:xfrm>
            <a:off x="20" y="1282"/>
            <a:ext cx="12191980" cy="6856718"/>
          </a:xfrm>
          <a:prstGeom prst="rect">
            <a:avLst/>
          </a:prstGeom>
          <a:noFill/>
          <a:ln>
            <a:noFill/>
          </a:ln>
        </p:spPr>
      </p:pic>
      <p:sp>
        <p:nvSpPr>
          <p:cNvPr id="724" name="Google Shape;724;p21"/>
          <p:cNvSpPr txBox="1"/>
          <p:nvPr/>
        </p:nvSpPr>
        <p:spPr>
          <a:xfrm>
            <a:off x="20" y="369054"/>
            <a:ext cx="8556699" cy="2215991"/>
          </a:xfrm>
          <a:prstGeom prst="rect">
            <a:avLst/>
          </a:prstGeom>
          <a:solidFill>
            <a:srgbClr val="56875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dirty="0" err="1">
                <a:solidFill>
                  <a:schemeClr val="lt1"/>
                </a:solidFill>
                <a:latin typeface="Raleway"/>
                <a:ea typeface="Raleway"/>
                <a:cs typeface="Raleway"/>
                <a:sym typeface="Raleway"/>
              </a:rPr>
              <a:t>Een</a:t>
            </a:r>
            <a:r>
              <a:rPr lang="en-US" sz="2400" dirty="0">
                <a:solidFill>
                  <a:schemeClr val="lt1"/>
                </a:solidFill>
                <a:latin typeface="Raleway"/>
                <a:ea typeface="Raleway"/>
                <a:cs typeface="Raleway"/>
                <a:sym typeface="Raleway"/>
              </a:rPr>
              <a:t> BOERENMARKT </a:t>
            </a:r>
            <a:r>
              <a:rPr lang="en-US" sz="2400" dirty="0" err="1">
                <a:solidFill>
                  <a:schemeClr val="lt1"/>
                </a:solidFill>
                <a:latin typeface="Raleway"/>
                <a:ea typeface="Raleway"/>
                <a:cs typeface="Raleway"/>
                <a:sym typeface="Raleway"/>
              </a:rPr>
              <a:t>biedt</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een</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nieuwe</a:t>
            </a:r>
            <a:r>
              <a:rPr lang="en-US" sz="2400" dirty="0">
                <a:solidFill>
                  <a:schemeClr val="lt1"/>
                </a:solidFill>
                <a:latin typeface="Raleway"/>
                <a:ea typeface="Raleway"/>
                <a:cs typeface="Raleway"/>
                <a:sym typeface="Raleway"/>
              </a:rPr>
              <a:t> route </a:t>
            </a:r>
            <a:r>
              <a:rPr lang="en-US" sz="2400" dirty="0" err="1">
                <a:solidFill>
                  <a:schemeClr val="lt1"/>
                </a:solidFill>
                <a:latin typeface="Raleway"/>
                <a:ea typeface="Raleway"/>
                <a:cs typeface="Raleway"/>
                <a:sym typeface="Raleway"/>
              </a:rPr>
              <a:t>naar</a:t>
            </a:r>
            <a:r>
              <a:rPr lang="en-US" sz="2400" dirty="0">
                <a:solidFill>
                  <a:schemeClr val="lt1"/>
                </a:solidFill>
                <a:latin typeface="Raleway"/>
                <a:ea typeface="Raleway"/>
                <a:cs typeface="Raleway"/>
                <a:sym typeface="Raleway"/>
              </a:rPr>
              <a:t> de </a:t>
            </a:r>
            <a:r>
              <a:rPr lang="en-US" sz="2400" dirty="0" err="1">
                <a:solidFill>
                  <a:schemeClr val="lt1"/>
                </a:solidFill>
                <a:latin typeface="Raleway"/>
                <a:ea typeface="Raleway"/>
                <a:cs typeface="Raleway"/>
                <a:sym typeface="Raleway"/>
              </a:rPr>
              <a:t>markt</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voor</a:t>
            </a:r>
            <a:r>
              <a:rPr lang="en-US" sz="2400" dirty="0">
                <a:solidFill>
                  <a:schemeClr val="lt1"/>
                </a:solidFill>
                <a:latin typeface="Raleway"/>
                <a:ea typeface="Raleway"/>
                <a:cs typeface="Raleway"/>
                <a:sym typeface="Raleway"/>
              </a:rPr>
              <a:t> </a:t>
            </a:r>
            <a:r>
              <a:rPr lang="en-US" sz="2400" b="1" dirty="0">
                <a:solidFill>
                  <a:schemeClr val="lt1"/>
                </a:solidFill>
                <a:latin typeface="Raleway"/>
                <a:ea typeface="Raleway"/>
                <a:cs typeface="Raleway"/>
                <a:sym typeface="Raleway"/>
              </a:rPr>
              <a:t>An </a:t>
            </a:r>
            <a:r>
              <a:rPr lang="en-US" sz="2400" b="1" dirty="0" err="1">
                <a:solidFill>
                  <a:schemeClr val="lt1"/>
                </a:solidFill>
                <a:latin typeface="Raleway"/>
                <a:ea typeface="Raleway"/>
                <a:cs typeface="Raleway"/>
                <a:sym typeface="Raleway"/>
              </a:rPr>
              <a:t>Caife</a:t>
            </a:r>
            <a:r>
              <a:rPr lang="en-US" sz="2400" b="1" dirty="0">
                <a:solidFill>
                  <a:schemeClr val="lt1"/>
                </a:solidFill>
                <a:latin typeface="Raleway"/>
                <a:ea typeface="Raleway"/>
                <a:cs typeface="Raleway"/>
                <a:sym typeface="Raleway"/>
              </a:rPr>
              <a:t> Bia - Slainte </a:t>
            </a:r>
            <a:r>
              <a:rPr lang="en-US" sz="2400" dirty="0">
                <a:solidFill>
                  <a:schemeClr val="lt1"/>
                </a:solidFill>
                <a:latin typeface="Raleway"/>
                <a:ea typeface="Raleway"/>
                <a:cs typeface="Raleway"/>
                <a:sym typeface="Raleway"/>
              </a:rPr>
              <a:t>(</a:t>
            </a:r>
            <a:r>
              <a:rPr lang="en-US" sz="2400" dirty="0" err="1">
                <a:solidFill>
                  <a:schemeClr val="lt1"/>
                </a:solidFill>
                <a:latin typeface="Raleway"/>
                <a:ea typeface="Raleway"/>
                <a:cs typeface="Raleway"/>
                <a:sym typeface="Raleway"/>
              </a:rPr>
              <a:t>Ierland</a:t>
            </a:r>
            <a:r>
              <a:rPr lang="en-US" sz="2400" dirty="0">
                <a:solidFill>
                  <a:schemeClr val="lt1"/>
                </a:solidFill>
                <a:latin typeface="Raleway"/>
                <a:ea typeface="Raleway"/>
                <a:cs typeface="Raleway"/>
                <a:sym typeface="Raleway"/>
              </a:rPr>
              <a:t>)</a:t>
            </a:r>
            <a:r>
              <a:rPr lang="en-US" sz="2400" b="1" dirty="0">
                <a:solidFill>
                  <a:schemeClr val="lt1"/>
                </a:solidFill>
                <a:latin typeface="Raleway"/>
                <a:ea typeface="Raleway"/>
                <a:cs typeface="Raleway"/>
                <a:sym typeface="Raleway"/>
              </a:rPr>
              <a:t>,</a:t>
            </a:r>
            <a:r>
              <a:rPr lang="en-US" sz="2400" dirty="0">
                <a:solidFill>
                  <a:schemeClr val="lt1"/>
                </a:solidFill>
                <a:latin typeface="Raleway"/>
                <a:ea typeface="Raleway"/>
                <a:cs typeface="Raleway"/>
                <a:sym typeface="Raleway"/>
              </a:rPr>
              <a:t> die </a:t>
            </a:r>
            <a:r>
              <a:rPr lang="en-US" sz="2400" dirty="0" err="1">
                <a:solidFill>
                  <a:schemeClr val="lt1"/>
                </a:solidFill>
                <a:latin typeface="Raleway"/>
                <a:ea typeface="Raleway"/>
                <a:cs typeface="Raleway"/>
                <a:sym typeface="Raleway"/>
              </a:rPr>
              <a:t>vroeger</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een</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bloeiend</a:t>
            </a:r>
            <a:r>
              <a:rPr lang="en-US" sz="2400" dirty="0">
                <a:solidFill>
                  <a:schemeClr val="lt1"/>
                </a:solidFill>
                <a:latin typeface="Raleway"/>
                <a:ea typeface="Raleway"/>
                <a:cs typeface="Raleway"/>
                <a:sym typeface="Raleway"/>
              </a:rPr>
              <a:t> café </a:t>
            </a:r>
            <a:r>
              <a:rPr lang="en-US" sz="2400" dirty="0" err="1">
                <a:solidFill>
                  <a:schemeClr val="lt1"/>
                </a:solidFill>
                <a:latin typeface="Raleway"/>
                <a:ea typeface="Raleway"/>
                <a:cs typeface="Raleway"/>
                <a:sym typeface="Raleway"/>
              </a:rPr>
              <a:t>hadden</a:t>
            </a:r>
            <a:r>
              <a:rPr lang="en-US" sz="2400" dirty="0">
                <a:solidFill>
                  <a:schemeClr val="lt1"/>
                </a:solidFill>
                <a:latin typeface="Raleway"/>
                <a:ea typeface="Raleway"/>
                <a:cs typeface="Raleway"/>
                <a:sym typeface="Raleway"/>
              </a:rPr>
              <a:t> maar nu </a:t>
            </a:r>
            <a:r>
              <a:rPr lang="en-US" sz="2400" dirty="0" err="1">
                <a:solidFill>
                  <a:schemeClr val="lt1"/>
                </a:solidFill>
                <a:latin typeface="Raleway"/>
                <a:ea typeface="Raleway"/>
                <a:cs typeface="Raleway"/>
                <a:sym typeface="Raleway"/>
              </a:rPr>
              <a:t>als</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gevolg</a:t>
            </a:r>
            <a:r>
              <a:rPr lang="en-US" sz="2400" dirty="0">
                <a:solidFill>
                  <a:schemeClr val="lt1"/>
                </a:solidFill>
                <a:latin typeface="Raleway"/>
                <a:ea typeface="Raleway"/>
                <a:cs typeface="Raleway"/>
                <a:sym typeface="Raleway"/>
              </a:rPr>
              <a:t> van COVID-</a:t>
            </a:r>
            <a:r>
              <a:rPr lang="en-US" sz="2400" dirty="0" err="1">
                <a:solidFill>
                  <a:schemeClr val="lt1"/>
                </a:solidFill>
                <a:latin typeface="Raleway"/>
                <a:ea typeface="Raleway"/>
                <a:cs typeface="Raleway"/>
                <a:sym typeface="Raleway"/>
              </a:rPr>
              <a:t>beperkingen</a:t>
            </a:r>
            <a:r>
              <a:rPr lang="en-US" sz="2400" dirty="0">
                <a:solidFill>
                  <a:schemeClr val="lt1"/>
                </a:solidFill>
                <a:latin typeface="Raleway"/>
                <a:ea typeface="Raleway"/>
                <a:cs typeface="Raleway"/>
                <a:sym typeface="Raleway"/>
              </a:rPr>
              <a:t> op </a:t>
            </a:r>
            <a:r>
              <a:rPr lang="en-US" sz="2400" dirty="0" err="1">
                <a:solidFill>
                  <a:schemeClr val="lt1"/>
                </a:solidFill>
                <a:latin typeface="Raleway"/>
                <a:ea typeface="Raleway"/>
                <a:cs typeface="Raleway"/>
                <a:sym typeface="Raleway"/>
              </a:rPr>
              <a:t>hun</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lokale</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boerenmarkten</a:t>
            </a:r>
            <a:r>
              <a:rPr lang="en-US" sz="2400" dirty="0">
                <a:solidFill>
                  <a:schemeClr val="lt1"/>
                </a:solidFill>
                <a:latin typeface="Raleway"/>
                <a:ea typeface="Raleway"/>
                <a:cs typeface="Raleway"/>
                <a:sym typeface="Raleway"/>
              </a:rPr>
              <a:t> </a:t>
            </a:r>
            <a:r>
              <a:rPr lang="en-US" sz="2400" dirty="0" err="1">
                <a:solidFill>
                  <a:schemeClr val="lt1"/>
                </a:solidFill>
                <a:latin typeface="Raleway"/>
                <a:ea typeface="Raleway"/>
                <a:cs typeface="Raleway"/>
                <a:sym typeface="Raleway"/>
              </a:rPr>
              <a:t>verkopen</a:t>
            </a:r>
            <a:r>
              <a:rPr lang="en-US" sz="2400" dirty="0">
                <a:solidFill>
                  <a:schemeClr val="lt1"/>
                </a:solidFill>
                <a:latin typeface="Raleway"/>
                <a:ea typeface="Raleway"/>
                <a:cs typeface="Raleway"/>
                <a:sym typeface="Raleway"/>
              </a:rPr>
              <a:t> www.facebook.com/ancafebiaslainte  </a:t>
            </a:r>
            <a:br>
              <a:rPr lang="en-US"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pic>
        <p:nvPicPr>
          <p:cNvPr id="725" name="Google Shape;725;p21" descr="drapeau-de-lirlande"/>
          <p:cNvPicPr preferRelativeResize="0"/>
          <p:nvPr/>
        </p:nvPicPr>
        <p:blipFill rotWithShape="1">
          <a:blip r:embed="rId4">
            <a:alphaModFix/>
          </a:blip>
          <a:srcRect/>
          <a:stretch/>
        </p:blipFill>
        <p:spPr>
          <a:xfrm>
            <a:off x="10953730" y="-11946"/>
            <a:ext cx="1238250" cy="762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22" descr="May be an image of 1 person and indoor"/>
          <p:cNvPicPr preferRelativeResize="0"/>
          <p:nvPr/>
        </p:nvPicPr>
        <p:blipFill rotWithShape="1">
          <a:blip r:embed="rId3">
            <a:alphaModFix/>
          </a:blip>
          <a:srcRect r="-1"/>
          <a:stretch/>
        </p:blipFill>
        <p:spPr>
          <a:xfrm>
            <a:off x="20" y="-10481"/>
            <a:ext cx="9141724" cy="6863475"/>
          </a:xfrm>
          <a:custGeom>
            <a:avLst/>
            <a:gdLst/>
            <a:ahLst/>
            <a:cxnLst/>
            <a:rect l="l" t="t" r="r" b="b"/>
            <a:pathLst>
              <a:path w="9141744" h="6863485" extrusionOk="0">
                <a:moveTo>
                  <a:pt x="0" y="0"/>
                </a:moveTo>
                <a:lnTo>
                  <a:pt x="5963051" y="0"/>
                </a:lnTo>
                <a:lnTo>
                  <a:pt x="9141744" y="6863485"/>
                </a:lnTo>
                <a:lnTo>
                  <a:pt x="0" y="6863485"/>
                </a:lnTo>
                <a:lnTo>
                  <a:pt x="0" y="0"/>
                </a:lnTo>
                <a:close/>
              </a:path>
            </a:pathLst>
          </a:custGeom>
          <a:noFill/>
          <a:ln>
            <a:noFill/>
          </a:ln>
        </p:spPr>
      </p:pic>
      <p:pic>
        <p:nvPicPr>
          <p:cNvPr id="731" name="Google Shape;731;p22" descr="May be an image of text that says 'C Tombalobos'"/>
          <p:cNvPicPr preferRelativeResize="0"/>
          <p:nvPr/>
        </p:nvPicPr>
        <p:blipFill rotWithShape="1">
          <a:blip r:embed="rId4">
            <a:alphaModFix/>
          </a:blip>
          <a:srcRect/>
          <a:stretch/>
        </p:blipFill>
        <p:spPr>
          <a:xfrm>
            <a:off x="5790353" y="10"/>
            <a:ext cx="6401647" cy="6852984"/>
          </a:xfrm>
          <a:custGeom>
            <a:avLst/>
            <a:gdLst/>
            <a:ahLst/>
            <a:cxnLst/>
            <a:rect l="l" t="t" r="r" b="b"/>
            <a:pathLst>
              <a:path w="6401647" h="6852994" extrusionOk="0">
                <a:moveTo>
                  <a:pt x="354282" y="0"/>
                </a:moveTo>
                <a:lnTo>
                  <a:pt x="6401647" y="0"/>
                </a:lnTo>
                <a:lnTo>
                  <a:pt x="6401647" y="6852994"/>
                </a:lnTo>
                <a:lnTo>
                  <a:pt x="0" y="6852994"/>
                </a:lnTo>
                <a:lnTo>
                  <a:pt x="0" y="6852993"/>
                </a:lnTo>
                <a:lnTo>
                  <a:pt x="3528116" y="6852993"/>
                </a:lnTo>
                <a:close/>
              </a:path>
            </a:pathLst>
          </a:custGeom>
          <a:noFill/>
          <a:ln>
            <a:noFill/>
          </a:ln>
        </p:spPr>
      </p:pic>
      <p:sp>
        <p:nvSpPr>
          <p:cNvPr id="732" name="Google Shape;732;p22"/>
          <p:cNvSpPr txBox="1"/>
          <p:nvPr/>
        </p:nvSpPr>
        <p:spPr>
          <a:xfrm>
            <a:off x="3156672" y="5143549"/>
            <a:ext cx="9035328" cy="1846659"/>
          </a:xfrm>
          <a:prstGeom prst="rect">
            <a:avLst/>
          </a:prstGeom>
          <a:solidFill>
            <a:srgbClr val="56875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Raleway"/>
                <a:ea typeface="Raleway"/>
                <a:cs typeface="Raleway"/>
                <a:sym typeface="Raleway"/>
              </a:rPr>
              <a:t>Ook in Portugal zien we dat veel koks en restaurants zoals </a:t>
            </a:r>
            <a:r>
              <a:rPr lang="en-US" sz="2400" b="1">
                <a:solidFill>
                  <a:schemeClr val="lt1"/>
                </a:solidFill>
                <a:latin typeface="Raleway"/>
                <a:ea typeface="Raleway"/>
                <a:cs typeface="Raleway"/>
                <a:sym typeface="Raleway"/>
              </a:rPr>
              <a:t>Tombalobos Restaurante </a:t>
            </a:r>
            <a:r>
              <a:rPr lang="en-US" sz="2400">
                <a:solidFill>
                  <a:schemeClr val="lt1"/>
                </a:solidFill>
                <a:latin typeface="Raleway"/>
                <a:ea typeface="Raleway"/>
                <a:cs typeface="Raleway"/>
                <a:sym typeface="Raleway"/>
              </a:rPr>
              <a:t>nieuwe projecten opzetten en verkopen op boerenmarkten </a:t>
            </a:r>
            <a:r>
              <a:rPr lang="en-US" sz="2400" u="sng">
                <a:solidFill>
                  <a:schemeClr val="lt2"/>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www.facebook.com/Tombalobos.Restaurante.Alentejano.</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id="733" name="Google Shape;733;p22" descr="portugal drapeau"/>
          <p:cNvPicPr preferRelativeResize="0"/>
          <p:nvPr/>
        </p:nvPicPr>
        <p:blipFill rotWithShape="1">
          <a:blip r:embed="rId6">
            <a:alphaModFix/>
          </a:blip>
          <a:srcRect/>
          <a:stretch/>
        </p:blipFill>
        <p:spPr>
          <a:xfrm>
            <a:off x="10953730" y="-10481"/>
            <a:ext cx="1238250" cy="762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23"/>
          <p:cNvSpPr>
            <a:spLocks noGrp="1"/>
          </p:cNvSpPr>
          <p:nvPr>
            <p:ph type="pic" idx="2"/>
          </p:nvPr>
        </p:nvSpPr>
        <p:spPr>
          <a:xfrm>
            <a:off x="6852062" y="228600"/>
            <a:ext cx="5105121" cy="5704209"/>
          </a:xfrm>
          <a:prstGeom prst="rect">
            <a:avLst/>
          </a:prstGeom>
          <a:solidFill>
            <a:schemeClr val="lt1"/>
          </a:solidFill>
          <a:ln>
            <a:noFill/>
          </a:ln>
        </p:spPr>
      </p:sp>
      <p:sp>
        <p:nvSpPr>
          <p:cNvPr id="739" name="Google Shape;739;p23"/>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en-US"/>
              <a:t>NIEUWE WEGEN NAAR DE MARKT</a:t>
            </a:r>
            <a:endParaRPr/>
          </a:p>
        </p:txBody>
      </p:sp>
      <p:sp>
        <p:nvSpPr>
          <p:cNvPr id="740" name="Google Shape;740;p23"/>
          <p:cNvSpPr txBox="1"/>
          <p:nvPr/>
        </p:nvSpPr>
        <p:spPr>
          <a:xfrm>
            <a:off x="851337" y="1472699"/>
            <a:ext cx="5768625" cy="4362138"/>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000" b="0" i="0" dirty="0">
                <a:solidFill>
                  <a:schemeClr val="lt1"/>
                </a:solidFill>
                <a:latin typeface="Raleway"/>
                <a:ea typeface="Raleway"/>
                <a:cs typeface="Raleway"/>
                <a:sym typeface="Raleway"/>
              </a:rPr>
              <a:t>COVID 19 </a:t>
            </a:r>
            <a:r>
              <a:rPr lang="en-US" sz="2000" b="0" i="0" dirty="0" err="1">
                <a:solidFill>
                  <a:schemeClr val="lt1"/>
                </a:solidFill>
                <a:latin typeface="Raleway"/>
                <a:ea typeface="Raleway"/>
                <a:cs typeface="Raleway"/>
                <a:sym typeface="Raleway"/>
              </a:rPr>
              <a:t>heeft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geleid</a:t>
            </a:r>
            <a:r>
              <a:rPr lang="en-US" sz="2000" b="0" i="0" dirty="0">
                <a:solidFill>
                  <a:schemeClr val="lt1"/>
                </a:solidFill>
                <a:latin typeface="Raleway"/>
                <a:ea typeface="Raleway"/>
                <a:cs typeface="Raleway"/>
                <a:sym typeface="Raleway"/>
              </a:rPr>
              <a:t> tot de </a:t>
            </a:r>
            <a:r>
              <a:rPr lang="en-US" sz="2000" b="0" i="0" dirty="0" err="1">
                <a:solidFill>
                  <a:schemeClr val="lt1"/>
                </a:solidFill>
                <a:latin typeface="Raleway"/>
                <a:ea typeface="Raleway"/>
                <a:cs typeface="Raleway"/>
                <a:sym typeface="Raleway"/>
              </a:rPr>
              <a:t>wedergeboorte</a:t>
            </a:r>
            <a:r>
              <a:rPr lang="en-US" sz="2000" b="0" i="0" dirty="0">
                <a:solidFill>
                  <a:schemeClr val="lt1"/>
                </a:solidFill>
                <a:latin typeface="Raleway"/>
                <a:ea typeface="Raleway"/>
                <a:cs typeface="Raleway"/>
                <a:sym typeface="Raleway"/>
              </a:rPr>
              <a:t> van de </a:t>
            </a:r>
            <a:r>
              <a:rPr lang="en-US" sz="2000" b="1" i="0" u="sng" dirty="0" err="1">
                <a:solidFill>
                  <a:schemeClr val="lt1"/>
                </a:solidFill>
                <a:latin typeface="Raleway"/>
                <a:ea typeface="Raleway"/>
                <a:cs typeface="Raleway"/>
                <a:sym typeface="Raleway"/>
              </a:rPr>
              <a:t>abonnementsboxen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mensen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zijn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er</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dol</a:t>
            </a:r>
            <a:r>
              <a:rPr lang="en-US" sz="2000" b="0" i="0" dirty="0">
                <a:solidFill>
                  <a:schemeClr val="lt1"/>
                </a:solidFill>
                <a:latin typeface="Raleway"/>
                <a:ea typeface="Raleway"/>
                <a:cs typeface="Raleway"/>
                <a:sym typeface="Raleway"/>
              </a:rPr>
              <a:t> op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de </a:t>
            </a:r>
            <a:r>
              <a:rPr lang="en-US" sz="2000" b="0" i="0" dirty="0" err="1">
                <a:solidFill>
                  <a:schemeClr val="lt1"/>
                </a:solidFill>
                <a:latin typeface="Raleway"/>
                <a:ea typeface="Raleway"/>
                <a:cs typeface="Raleway"/>
                <a:sym typeface="Raleway"/>
              </a:rPr>
              <a:t>verkoop</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ervan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schiet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omhoog</a:t>
            </a:r>
            <a:r>
              <a:rPr lang="en-US" sz="2000" b="0" i="0" dirty="0">
                <a:solidFill>
                  <a:schemeClr val="lt1"/>
                </a:solidFill>
                <a:latin typeface="Raleway"/>
                <a:ea typeface="Raleway"/>
                <a:cs typeface="Raleway"/>
                <a:sym typeface="Raleway"/>
              </a:rPr>
              <a:t>!</a:t>
            </a:r>
            <a:endParaRPr sz="2000" b="0" i="0" dirty="0">
              <a:solidFill>
                <a:schemeClr val="lt1"/>
              </a:solidFill>
              <a:latin typeface="Raleway"/>
              <a:ea typeface="Raleway"/>
              <a:cs typeface="Raleway"/>
              <a:sym typeface="Raleway"/>
            </a:endParaRPr>
          </a:p>
          <a:p>
            <a:pPr marL="0" marR="0" lvl="0" indent="0" algn="l" rtl="0">
              <a:lnSpc>
                <a:spcPct val="90000"/>
              </a:lnSpc>
              <a:spcBef>
                <a:spcPts val="1000"/>
              </a:spcBef>
              <a:spcAft>
                <a:spcPts val="0"/>
              </a:spcAft>
              <a:buClr>
                <a:schemeClr val="lt1"/>
              </a:buClr>
              <a:buSzPts val="2400"/>
              <a:buFont typeface="Arial"/>
              <a:buNone/>
            </a:pPr>
            <a:r>
              <a:rPr lang="en-US" sz="2000" b="0" i="0" dirty="0" err="1">
                <a:solidFill>
                  <a:schemeClr val="lt1"/>
                </a:solidFill>
                <a:latin typeface="Raleway"/>
                <a:ea typeface="Raleway"/>
                <a:cs typeface="Raleway"/>
                <a:sym typeface="Raleway"/>
              </a:rPr>
              <a:t>Waarom</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houden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mensen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ervan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Als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consument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eenmaal</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heeft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geproefd</a:t>
            </a:r>
            <a:r>
              <a:rPr lang="en-US" sz="2000" b="0" i="0" dirty="0">
                <a:solidFill>
                  <a:schemeClr val="lt1"/>
                </a:solidFill>
                <a:latin typeface="Raleway"/>
                <a:ea typeface="Raleway"/>
                <a:cs typeface="Raleway"/>
                <a:sym typeface="Raleway"/>
              </a:rPr>
              <a:t> van het </a:t>
            </a:r>
            <a:r>
              <a:rPr lang="en-US" sz="2000" b="0" i="0" dirty="0" err="1">
                <a:solidFill>
                  <a:schemeClr val="lt1"/>
                </a:solidFill>
                <a:latin typeface="Raleway"/>
                <a:ea typeface="Raleway"/>
                <a:cs typeface="Raleway"/>
                <a:sym typeface="Raleway"/>
              </a:rPr>
              <a:t>gemak</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het </a:t>
            </a:r>
            <a:r>
              <a:rPr lang="en-US" sz="2000" b="0" i="0" dirty="0" err="1">
                <a:solidFill>
                  <a:schemeClr val="lt1"/>
                </a:solidFill>
                <a:latin typeface="Raleway"/>
                <a:ea typeface="Raleway"/>
                <a:cs typeface="Raleway"/>
                <a:sym typeface="Raleway"/>
              </a:rPr>
              <a:t>plezier</a:t>
            </a:r>
            <a:r>
              <a:rPr lang="en-US" sz="2000" b="0" i="0" dirty="0">
                <a:solidFill>
                  <a:schemeClr val="lt1"/>
                </a:solidFill>
                <a:latin typeface="Raleway"/>
                <a:ea typeface="Raleway"/>
                <a:cs typeface="Raleway"/>
                <a:sym typeface="Raleway"/>
              </a:rPr>
              <a:t> van het </a:t>
            </a:r>
            <a:r>
              <a:rPr lang="en-US" sz="2000" b="0" i="0" dirty="0" err="1">
                <a:solidFill>
                  <a:schemeClr val="lt1"/>
                </a:solidFill>
                <a:latin typeface="Raleway"/>
                <a:ea typeface="Raleway"/>
                <a:cs typeface="Raleway"/>
                <a:sym typeface="Raleway"/>
              </a:rPr>
              <a:t>ontvangen</a:t>
            </a:r>
            <a:r>
              <a:rPr lang="en-US" sz="2000" b="0" i="0" dirty="0">
                <a:solidFill>
                  <a:schemeClr val="lt1"/>
                </a:solidFill>
                <a:latin typeface="Raleway"/>
                <a:ea typeface="Raleway"/>
                <a:cs typeface="Raleway"/>
                <a:sym typeface="Raleway"/>
              </a:rPr>
              <a:t> van </a:t>
            </a:r>
            <a:r>
              <a:rPr lang="en-US" sz="2000" b="0" i="0" dirty="0" err="1">
                <a:solidFill>
                  <a:schemeClr val="lt1"/>
                </a:solidFill>
                <a:latin typeface="Raleway"/>
                <a:ea typeface="Raleway"/>
                <a:cs typeface="Raleway"/>
                <a:sym typeface="Raleway"/>
              </a:rPr>
              <a:t>maandelijkse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pakketten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raakt</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hij</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eraan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verslaafd</a:t>
            </a:r>
            <a:r>
              <a:rPr lang="en-US" sz="2000" b="0" i="0" dirty="0">
                <a:solidFill>
                  <a:schemeClr val="lt1"/>
                </a:solidFill>
                <a:latin typeface="Raleway"/>
                <a:ea typeface="Raleway"/>
                <a:cs typeface="Raleway"/>
                <a:sym typeface="Raleway"/>
              </a:rPr>
              <a:t>. Maar </a:t>
            </a:r>
            <a:r>
              <a:rPr lang="en-US" sz="2000" b="0" i="0" dirty="0" err="1">
                <a:solidFill>
                  <a:schemeClr val="lt1"/>
                </a:solidFill>
                <a:latin typeface="Raleway"/>
                <a:ea typeface="Raleway"/>
                <a:cs typeface="Raleway"/>
                <a:sym typeface="Raleway"/>
              </a:rPr>
              <a:t>waarom</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studie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uit</a:t>
            </a:r>
            <a:r>
              <a:rPr lang="en-US" sz="2000" b="0" i="0" dirty="0">
                <a:solidFill>
                  <a:schemeClr val="lt1"/>
                </a:solidFill>
                <a:latin typeface="Raleway"/>
                <a:ea typeface="Raleway"/>
                <a:cs typeface="Raleway"/>
                <a:sym typeface="Raleway"/>
              </a:rPr>
              <a:t> 2018 van McKinsey &amp; Company </a:t>
            </a:r>
            <a:r>
              <a:rPr lang="en-US" sz="2000" b="0" i="0" dirty="0" err="1">
                <a:solidFill>
                  <a:schemeClr val="lt1"/>
                </a:solidFill>
                <a:latin typeface="Raleway"/>
                <a:ea typeface="Raleway"/>
                <a:cs typeface="Raleway"/>
                <a:sym typeface="Raleway"/>
              </a:rPr>
              <a:t>splitste</a:t>
            </a:r>
            <a:r>
              <a:rPr lang="en-US" sz="2000" b="0" i="0" dirty="0">
                <a:solidFill>
                  <a:schemeClr val="lt1"/>
                </a:solidFill>
                <a:latin typeface="Raleway"/>
                <a:ea typeface="Raleway"/>
                <a:cs typeface="Raleway"/>
                <a:sym typeface="Raleway"/>
              </a:rPr>
              <a:t> de </a:t>
            </a:r>
            <a:r>
              <a:rPr lang="en-US" sz="2000" dirty="0" err="1">
                <a:solidFill>
                  <a:schemeClr val="lt1"/>
                </a:solidFill>
                <a:latin typeface="Raleway"/>
                <a:ea typeface="Raleway"/>
                <a:cs typeface="Raleway"/>
                <a:sym typeface="Raleway"/>
              </a:rPr>
              <a:t>abonnomentsbox</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bedrijven</a:t>
            </a:r>
            <a:r>
              <a:rPr lang="en-US" sz="2000" b="0" i="0" dirty="0">
                <a:solidFill>
                  <a:schemeClr val="lt1"/>
                </a:solidFill>
                <a:latin typeface="Raleway"/>
                <a:ea typeface="Raleway"/>
                <a:cs typeface="Raleway"/>
                <a:sym typeface="Raleway"/>
              </a:rPr>
              <a:t> op in </a:t>
            </a:r>
            <a:r>
              <a:rPr lang="en-US" sz="2000" b="0" i="0" dirty="0" err="1">
                <a:solidFill>
                  <a:schemeClr val="lt1"/>
                </a:solidFill>
                <a:latin typeface="Raleway"/>
                <a:ea typeface="Raleway"/>
                <a:cs typeface="Raleway"/>
                <a:sym typeface="Raleway"/>
              </a:rPr>
              <a:t>drie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categorieën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aanvulling</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curatie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toegang</a:t>
            </a:r>
            <a:r>
              <a:rPr lang="en-US" sz="2000" b="0" i="0" dirty="0">
                <a:solidFill>
                  <a:schemeClr val="lt1"/>
                </a:solidFill>
                <a:latin typeface="Raleway"/>
                <a:ea typeface="Raleway"/>
                <a:cs typeface="Raleway"/>
                <a:sym typeface="Raleway"/>
              </a:rPr>
              <a:t>. </a:t>
            </a:r>
            <a:endParaRPr sz="1200" dirty="0"/>
          </a:p>
          <a:p>
            <a:pPr marL="0" marR="0" lvl="0" indent="0" algn="l" rtl="0">
              <a:lnSpc>
                <a:spcPct val="90000"/>
              </a:lnSpc>
              <a:spcBef>
                <a:spcPts val="1000"/>
              </a:spcBef>
              <a:spcAft>
                <a:spcPts val="0"/>
              </a:spcAft>
              <a:buClr>
                <a:schemeClr val="lt1"/>
              </a:buClr>
              <a:buSzPts val="2400"/>
              <a:buFont typeface="Arial"/>
              <a:buNone/>
            </a:pPr>
            <a:r>
              <a:rPr lang="en-US" sz="2000" b="0" i="0" dirty="0" err="1">
                <a:solidFill>
                  <a:schemeClr val="lt1"/>
                </a:solidFill>
                <a:latin typeface="Raleway"/>
                <a:ea typeface="Raleway"/>
                <a:cs typeface="Raleway"/>
                <a:sym typeface="Raleway"/>
              </a:rPr>
              <a:t>Simpel</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gezegd</a:t>
            </a:r>
            <a:r>
              <a:rPr lang="en-US" sz="2000" b="0" i="0" dirty="0">
                <a:solidFill>
                  <a:schemeClr val="lt1"/>
                </a:solidFill>
                <a:latin typeface="Raleway"/>
                <a:ea typeface="Raleway"/>
                <a:cs typeface="Raleway"/>
                <a:sym typeface="Raleway"/>
              </a:rPr>
              <a:t> - </a:t>
            </a:r>
            <a:r>
              <a:rPr lang="en-US" sz="2000" b="0" i="0" dirty="0" err="1">
                <a:solidFill>
                  <a:schemeClr val="lt1"/>
                </a:solidFill>
                <a:latin typeface="Raleway"/>
                <a:ea typeface="Raleway"/>
                <a:cs typeface="Raleway"/>
                <a:sym typeface="Raleway"/>
              </a:rPr>
              <a:t>abonnementsdozen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bieden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elke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maand</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iets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nieuws</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spannends</a:t>
            </a:r>
            <a:r>
              <a:rPr lang="en-US" sz="2000" b="0" i="0" dirty="0">
                <a:solidFill>
                  <a:schemeClr val="lt1"/>
                </a:solidFill>
                <a:latin typeface="Raleway"/>
                <a:ea typeface="Raleway"/>
                <a:cs typeface="Raleway"/>
                <a:sym typeface="Raleway"/>
              </a:rPr>
              <a:t> op </a:t>
            </a:r>
            <a:r>
              <a:rPr lang="en-US" sz="2000" b="0" i="0" dirty="0" err="1">
                <a:solidFill>
                  <a:schemeClr val="lt1"/>
                </a:solidFill>
                <a:latin typeface="Raleway"/>
                <a:ea typeface="Raleway"/>
                <a:cs typeface="Raleway"/>
                <a:sym typeface="Raleway"/>
              </a:rPr>
              <a:t>een</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handige</a:t>
            </a:r>
            <a:r>
              <a:rPr lang="en-US" sz="2000" b="0" i="0" dirty="0">
                <a:solidFill>
                  <a:schemeClr val="lt1"/>
                </a:solidFill>
                <a:latin typeface="Raleway"/>
                <a:ea typeface="Raleway"/>
                <a:cs typeface="Raleway"/>
                <a:sym typeface="Raleway"/>
              </a:rPr>
              <a:t> </a:t>
            </a:r>
            <a:r>
              <a:rPr lang="en-US" sz="2000" b="0" i="0" dirty="0" err="1">
                <a:solidFill>
                  <a:schemeClr val="lt1"/>
                </a:solidFill>
                <a:latin typeface="Raleway"/>
                <a:ea typeface="Raleway"/>
                <a:cs typeface="Raleway"/>
                <a:sym typeface="Raleway"/>
              </a:rPr>
              <a:t>manier</a:t>
            </a:r>
            <a:r>
              <a:rPr lang="en-US" sz="2000" b="0" i="0" dirty="0">
                <a:solidFill>
                  <a:schemeClr val="lt1"/>
                </a:solidFill>
                <a:latin typeface="Raleway"/>
                <a:ea typeface="Raleway"/>
                <a:cs typeface="Raleway"/>
                <a:sym typeface="Raleway"/>
              </a:rPr>
              <a:t>!</a:t>
            </a:r>
            <a:endParaRPr sz="2000" b="0" i="0" dirty="0">
              <a:solidFill>
                <a:schemeClr val="lt1"/>
              </a:solidFill>
              <a:latin typeface="Raleway"/>
              <a:ea typeface="Raleway"/>
              <a:cs typeface="Raleway"/>
              <a:sym typeface="Raleway"/>
            </a:endParaRPr>
          </a:p>
        </p:txBody>
      </p:sp>
      <p:pic>
        <p:nvPicPr>
          <p:cNvPr id="741" name="Google Shape;741;p23"/>
          <p:cNvPicPr preferRelativeResize="0"/>
          <p:nvPr/>
        </p:nvPicPr>
        <p:blipFill rotWithShape="1">
          <a:blip r:embed="rId3">
            <a:alphaModFix/>
          </a:blip>
          <a:srcRect/>
          <a:stretch/>
        </p:blipFill>
        <p:spPr>
          <a:xfrm>
            <a:off x="7322679" y="228600"/>
            <a:ext cx="4217679" cy="585923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Google Shape;746;p24"/>
          <p:cNvPicPr preferRelativeResize="0">
            <a:picLocks noGrp="1"/>
          </p:cNvPicPr>
          <p:nvPr>
            <p:ph type="pic" idx="2"/>
          </p:nvPr>
        </p:nvPicPr>
        <p:blipFill rotWithShape="1">
          <a:blip r:embed="rId3">
            <a:alphaModFix/>
          </a:blip>
          <a:srcRect/>
          <a:stretch/>
        </p:blipFill>
        <p:spPr>
          <a:xfrm>
            <a:off x="247651" y="1469050"/>
            <a:ext cx="8928718" cy="4699000"/>
          </a:xfrm>
          <a:prstGeom prst="rect">
            <a:avLst/>
          </a:prstGeom>
          <a:solidFill>
            <a:schemeClr val="lt1"/>
          </a:solidFill>
          <a:ln>
            <a:noFill/>
          </a:ln>
        </p:spPr>
      </p:pic>
      <p:sp>
        <p:nvSpPr>
          <p:cNvPr id="747" name="Google Shape;747;p24"/>
          <p:cNvSpPr txBox="1">
            <a:spLocks noGrp="1"/>
          </p:cNvSpPr>
          <p:nvPr>
            <p:ph type="body" idx="1"/>
          </p:nvPr>
        </p:nvSpPr>
        <p:spPr>
          <a:xfrm>
            <a:off x="7277100" y="2063470"/>
            <a:ext cx="4914900" cy="2377110"/>
          </a:xfrm>
          <a:prstGeom prst="rect">
            <a:avLst/>
          </a:prstGeom>
          <a:solidFill>
            <a:srgbClr val="568754"/>
          </a:solidFill>
          <a:ln>
            <a:noFill/>
          </a:ln>
        </p:spPr>
        <p:txBody>
          <a:bodyPr spcFirstLastPara="1" wrap="square" lIns="91425" tIns="45700" rIns="91425" bIns="45700" anchor="ctr" anchorCtr="0">
            <a:normAutofit lnSpcReduction="10000"/>
          </a:bodyPr>
          <a:lstStyle/>
          <a:p>
            <a:pPr marL="228600" lvl="0" indent="-228600" algn="ctr" rtl="0">
              <a:lnSpc>
                <a:spcPct val="90000"/>
              </a:lnSpc>
              <a:spcBef>
                <a:spcPts val="0"/>
              </a:spcBef>
              <a:spcAft>
                <a:spcPts val="0"/>
              </a:spcAft>
              <a:buClr>
                <a:schemeClr val="lt1"/>
              </a:buClr>
              <a:buSzPts val="2400"/>
              <a:buNone/>
            </a:pPr>
            <a:endParaRPr dirty="0"/>
          </a:p>
          <a:p>
            <a:pPr marL="228600" lvl="0" indent="-228600" algn="ctr" rtl="0">
              <a:lnSpc>
                <a:spcPct val="90000"/>
              </a:lnSpc>
              <a:spcBef>
                <a:spcPts val="1000"/>
              </a:spcBef>
              <a:spcAft>
                <a:spcPts val="0"/>
              </a:spcAft>
              <a:buClr>
                <a:schemeClr val="lt1"/>
              </a:buClr>
              <a:buSzPts val="2400"/>
              <a:buNone/>
            </a:pPr>
            <a:r>
              <a:rPr lang="en-US" b="1" dirty="0" err="1"/>
              <a:t>Ierland's</a:t>
            </a:r>
            <a:r>
              <a:rPr lang="en-US" b="1" dirty="0"/>
              <a:t> Artisan Pantry </a:t>
            </a:r>
            <a:r>
              <a:rPr lang="en-US" b="1" dirty="0" err="1"/>
              <a:t>biedt</a:t>
            </a:r>
            <a:r>
              <a:rPr lang="en-US" b="1" dirty="0"/>
              <a:t> </a:t>
            </a:r>
            <a:r>
              <a:rPr lang="en-US" dirty="0" err="1"/>
              <a:t>abonnementsdozen</a:t>
            </a:r>
            <a:r>
              <a:rPr lang="en-US" dirty="0"/>
              <a:t> </a:t>
            </a:r>
            <a:r>
              <a:rPr lang="en-US" dirty="0" err="1"/>
              <a:t>en</a:t>
            </a:r>
            <a:r>
              <a:rPr lang="en-US" dirty="0"/>
              <a:t> </a:t>
            </a:r>
            <a:r>
              <a:rPr lang="en-US" dirty="0" err="1"/>
              <a:t>verzendt</a:t>
            </a:r>
            <a:r>
              <a:rPr lang="en-US" dirty="0"/>
              <a:t> </a:t>
            </a:r>
            <a:r>
              <a:rPr lang="en-US" dirty="0" err="1"/>
              <a:t>een</a:t>
            </a:r>
            <a:r>
              <a:rPr lang="en-US" dirty="0"/>
              <a:t> </a:t>
            </a:r>
            <a:r>
              <a:rPr lang="en-US" dirty="0" err="1"/>
              <a:t>aantal</a:t>
            </a:r>
            <a:r>
              <a:rPr lang="en-US" dirty="0"/>
              <a:t> van </a:t>
            </a:r>
            <a:r>
              <a:rPr lang="en-US" dirty="0" err="1"/>
              <a:t>Ierlands</a:t>
            </a:r>
            <a:r>
              <a:rPr lang="en-US" dirty="0"/>
              <a:t> </a:t>
            </a:r>
            <a:r>
              <a:rPr lang="en-US" dirty="0" err="1"/>
              <a:t>beste</a:t>
            </a:r>
            <a:r>
              <a:rPr lang="en-US" dirty="0"/>
              <a:t> </a:t>
            </a:r>
            <a:r>
              <a:rPr lang="en-US" dirty="0" err="1"/>
              <a:t>ambachtelijke</a:t>
            </a:r>
            <a:r>
              <a:rPr lang="en-US" dirty="0"/>
              <a:t> </a:t>
            </a:r>
            <a:r>
              <a:rPr lang="en-US" dirty="0" err="1"/>
              <a:t>producten</a:t>
            </a:r>
            <a:r>
              <a:rPr lang="en-US" dirty="0"/>
              <a:t> over de hele </a:t>
            </a:r>
            <a:r>
              <a:rPr lang="en-US" dirty="0" err="1"/>
              <a:t>wereld</a:t>
            </a:r>
            <a:r>
              <a:rPr lang="en-US" dirty="0"/>
              <a:t> </a:t>
            </a:r>
            <a:r>
              <a:rPr lang="en-US" u="sng" dirty="0">
                <a:solidFill>
                  <a:schemeClr val="lt2"/>
                </a:solidFill>
                <a:hlinkClick r:id="rId4">
                  <a:extLst>
                    <a:ext uri="{A12FA001-AC4F-418D-AE19-62706E023703}">
                      <ahyp:hlinkClr xmlns:ahyp="http://schemas.microsoft.com/office/drawing/2018/hyperlinkcolor" val="tx"/>
                    </a:ext>
                  </a:extLst>
                </a:hlinkClick>
              </a:rPr>
              <a:t>www.irelandsartisanpantry.com</a:t>
            </a:r>
            <a:endParaRPr dirty="0">
              <a:solidFill>
                <a:schemeClr val="lt2"/>
              </a:solidFill>
            </a:endParaRPr>
          </a:p>
          <a:p>
            <a:pPr marL="228600" lvl="0" indent="-228600" algn="ctr" rtl="0">
              <a:lnSpc>
                <a:spcPct val="90000"/>
              </a:lnSpc>
              <a:spcBef>
                <a:spcPts val="1000"/>
              </a:spcBef>
              <a:spcAft>
                <a:spcPts val="0"/>
              </a:spcAft>
              <a:buClr>
                <a:schemeClr val="lt1"/>
              </a:buClr>
              <a:buSzPts val="2400"/>
              <a:buNone/>
            </a:pPr>
            <a:endParaRPr dirty="0"/>
          </a:p>
        </p:txBody>
      </p:sp>
      <p:sp>
        <p:nvSpPr>
          <p:cNvPr id="748" name="Google Shape;748;p24"/>
          <p:cNvSpPr txBox="1">
            <a:spLocks noGrp="1"/>
          </p:cNvSpPr>
          <p:nvPr>
            <p:ph type="body" idx="3"/>
          </p:nvPr>
        </p:nvSpPr>
        <p:spPr>
          <a:xfrm>
            <a:off x="407550" y="352184"/>
            <a:ext cx="7101858" cy="85658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000"/>
              <a:buNone/>
            </a:pPr>
            <a:r>
              <a:rPr lang="en-US" sz="3000" b="1" dirty="0" err="1"/>
              <a:t>Voorbeeld</a:t>
            </a:r>
            <a:r>
              <a:rPr lang="en-US" sz="3000" b="1" dirty="0"/>
              <a:t> van </a:t>
            </a:r>
            <a:r>
              <a:rPr lang="en-US" sz="3000" b="1" dirty="0" err="1"/>
              <a:t>Rechtstreeks</a:t>
            </a:r>
            <a:r>
              <a:rPr lang="en-US" sz="3000" b="1" dirty="0"/>
              <a:t> </a:t>
            </a:r>
            <a:r>
              <a:rPr lang="en-US" sz="3000" b="1" dirty="0" err="1"/>
              <a:t>naar</a:t>
            </a:r>
            <a:r>
              <a:rPr lang="en-US" sz="3000" b="1" dirty="0"/>
              <a:t> de </a:t>
            </a:r>
            <a:r>
              <a:rPr lang="en-US" sz="3000" b="1" dirty="0" err="1"/>
              <a:t>markt</a:t>
            </a:r>
            <a:r>
              <a:rPr lang="en-US" sz="3000" b="1" dirty="0"/>
              <a:t>...</a:t>
            </a:r>
            <a:endParaRPr sz="3000" b="1" dirty="0"/>
          </a:p>
        </p:txBody>
      </p:sp>
      <p:pic>
        <p:nvPicPr>
          <p:cNvPr id="749" name="Google Shape;749;p24" descr="drapeau-de-lirlande"/>
          <p:cNvPicPr preferRelativeResize="0"/>
          <p:nvPr/>
        </p:nvPicPr>
        <p:blipFill rotWithShape="1">
          <a:blip r:embed="rId5">
            <a:alphaModFix/>
          </a:blip>
          <a:srcRect/>
          <a:stretch/>
        </p:blipFill>
        <p:spPr>
          <a:xfrm>
            <a:off x="10953750" y="63299"/>
            <a:ext cx="1238250" cy="762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pic>
        <p:nvPicPr>
          <p:cNvPr id="754" name="Google Shape;754;p25" descr="A box of food&#10;&#10;Description automatically generated with low confidenc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755" name="Google Shape;755;p25"/>
          <p:cNvSpPr txBox="1">
            <a:spLocks noGrp="1"/>
          </p:cNvSpPr>
          <p:nvPr>
            <p:ph type="body" idx="3"/>
          </p:nvPr>
        </p:nvSpPr>
        <p:spPr>
          <a:xfrm>
            <a:off x="927327" y="440942"/>
            <a:ext cx="5249633" cy="582221"/>
          </a:xfrm>
          <a:prstGeom prst="rect">
            <a:avLst/>
          </a:prstGeom>
          <a:noFill/>
          <a:ln>
            <a:noFill/>
          </a:ln>
        </p:spPr>
        <p:txBody>
          <a:bodyPr spcFirstLastPara="1" wrap="square" lIns="91425" tIns="45700" rIns="91425" bIns="45700" anchor="t" anchorCtr="0">
            <a:normAutofit fontScale="62500" lnSpcReduction="20000"/>
          </a:bodyPr>
          <a:lstStyle/>
          <a:p>
            <a:pPr marL="0" lvl="0" indent="0" algn="l" rtl="0">
              <a:lnSpc>
                <a:spcPct val="90000"/>
              </a:lnSpc>
              <a:spcBef>
                <a:spcPts val="0"/>
              </a:spcBef>
              <a:spcAft>
                <a:spcPts val="0"/>
              </a:spcAft>
              <a:buClr>
                <a:schemeClr val="lt1"/>
              </a:buClr>
              <a:buSzPct val="100000"/>
              <a:buNone/>
            </a:pPr>
            <a:r>
              <a:rPr lang="en-US"/>
              <a:t>NIEUWE WEGEN NAAR DE MARKT</a:t>
            </a:r>
            <a:endParaRPr/>
          </a:p>
        </p:txBody>
      </p:sp>
      <p:sp>
        <p:nvSpPr>
          <p:cNvPr id="756" name="Google Shape;756;p25"/>
          <p:cNvSpPr txBox="1"/>
          <p:nvPr/>
        </p:nvSpPr>
        <p:spPr>
          <a:xfrm>
            <a:off x="851337" y="1472699"/>
            <a:ext cx="5768625" cy="48471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100"/>
              <a:buFont typeface="Arial"/>
              <a:buNone/>
            </a:pPr>
            <a:r>
              <a:rPr lang="en-US" sz="2100" b="1" i="0" dirty="0">
                <a:solidFill>
                  <a:schemeClr val="lt1"/>
                </a:solidFill>
                <a:latin typeface="Raleway"/>
                <a:ea typeface="Raleway"/>
                <a:cs typeface="Raleway"/>
                <a:sym typeface="Raleway"/>
              </a:rPr>
              <a:t>ONLINE VERKOOP/THUISBEZORGING  </a:t>
            </a:r>
            <a:endParaRPr dirty="0"/>
          </a:p>
          <a:p>
            <a:pPr marL="0" marR="0" lvl="0" indent="0" algn="l" rtl="0">
              <a:lnSpc>
                <a:spcPct val="90000"/>
              </a:lnSpc>
              <a:spcBef>
                <a:spcPts val="1000"/>
              </a:spcBef>
              <a:spcAft>
                <a:spcPts val="0"/>
              </a:spcAft>
              <a:buClr>
                <a:schemeClr val="lt1"/>
              </a:buClr>
              <a:buSzPts val="2100"/>
              <a:buFont typeface="Arial"/>
              <a:buNone/>
            </a:pPr>
            <a:r>
              <a:rPr lang="en-US" sz="2100" b="0" i="0" dirty="0" err="1">
                <a:solidFill>
                  <a:schemeClr val="lt1"/>
                </a:solidFill>
                <a:latin typeface="Raleway"/>
                <a:ea typeface="Raleway"/>
                <a:cs typeface="Raleway"/>
                <a:sym typeface="Raleway"/>
              </a:rPr>
              <a:t>Veel</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culinaire</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ondernemers</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hebben</a:t>
            </a:r>
            <a:r>
              <a:rPr lang="en-US" sz="2100" b="0" i="0" dirty="0">
                <a:solidFill>
                  <a:schemeClr val="lt1"/>
                </a:solidFill>
                <a:latin typeface="Raleway"/>
                <a:ea typeface="Raleway"/>
                <a:cs typeface="Raleway"/>
                <a:sym typeface="Raleway"/>
              </a:rPr>
              <a:t> e-commerce </a:t>
            </a:r>
            <a:r>
              <a:rPr lang="en-US" sz="2100" b="0" i="0" dirty="0" err="1">
                <a:solidFill>
                  <a:schemeClr val="lt1"/>
                </a:solidFill>
                <a:latin typeface="Raleway"/>
                <a:ea typeface="Raleway"/>
                <a:cs typeface="Raleway"/>
                <a:sym typeface="Raleway"/>
              </a:rPr>
              <a:t>omarmd</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lopen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voorop</a:t>
            </a:r>
            <a:r>
              <a:rPr lang="en-US" sz="2100" b="0" i="0" dirty="0">
                <a:solidFill>
                  <a:schemeClr val="lt1"/>
                </a:solidFill>
                <a:latin typeface="Raleway"/>
                <a:ea typeface="Raleway"/>
                <a:cs typeface="Raleway"/>
                <a:sym typeface="Raleway"/>
              </a:rPr>
              <a:t> met het </a:t>
            </a:r>
            <a:r>
              <a:rPr lang="en-US" sz="2100" b="0" i="0" dirty="0" err="1">
                <a:solidFill>
                  <a:schemeClr val="lt1"/>
                </a:solidFill>
                <a:latin typeface="Raleway"/>
                <a:ea typeface="Raleway"/>
                <a:cs typeface="Raleway"/>
                <a:sym typeface="Raleway"/>
              </a:rPr>
              <a:t>creëren</a:t>
            </a:r>
            <a:r>
              <a:rPr lang="en-US" sz="2100" b="0" i="0" dirty="0">
                <a:solidFill>
                  <a:schemeClr val="lt1"/>
                </a:solidFill>
                <a:latin typeface="Raleway"/>
                <a:ea typeface="Raleway"/>
                <a:cs typeface="Raleway"/>
                <a:sym typeface="Raleway"/>
              </a:rPr>
              <a:t> van </a:t>
            </a:r>
            <a:r>
              <a:rPr lang="en-US" sz="2100" b="0" i="0" dirty="0" err="1">
                <a:solidFill>
                  <a:schemeClr val="lt1"/>
                </a:solidFill>
                <a:latin typeface="Raleway"/>
                <a:ea typeface="Raleway"/>
                <a:cs typeface="Raleway"/>
                <a:sym typeface="Raleway"/>
              </a:rPr>
              <a:t>een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nieuw</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bedrijfsmodel</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rond</a:t>
            </a:r>
            <a:r>
              <a:rPr lang="en-US" sz="2100" b="0" i="0" dirty="0">
                <a:solidFill>
                  <a:schemeClr val="lt1"/>
                </a:solidFill>
                <a:latin typeface="Raleway"/>
                <a:ea typeface="Raleway"/>
                <a:cs typeface="Raleway"/>
                <a:sym typeface="Raleway"/>
              </a:rPr>
              <a:t> online </a:t>
            </a:r>
            <a:r>
              <a:rPr lang="en-US" sz="2100" b="0" i="0" dirty="0" err="1">
                <a:solidFill>
                  <a:schemeClr val="lt1"/>
                </a:solidFill>
                <a:latin typeface="Raleway"/>
                <a:ea typeface="Raleway"/>
                <a:cs typeface="Raleway"/>
                <a:sym typeface="Raleway"/>
              </a:rPr>
              <a:t>verkoop</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thuisbezorging</a:t>
            </a:r>
            <a:r>
              <a:rPr lang="en-US" sz="2100" b="0" i="0" dirty="0">
                <a:solidFill>
                  <a:schemeClr val="lt1"/>
                </a:solidFill>
                <a:latin typeface="Raleway"/>
                <a:ea typeface="Raleway"/>
                <a:cs typeface="Raleway"/>
                <a:sym typeface="Raleway"/>
              </a:rPr>
              <a:t>.</a:t>
            </a:r>
            <a:endParaRPr dirty="0"/>
          </a:p>
          <a:p>
            <a:pPr marL="0" marR="0" lvl="0" indent="0" algn="l" rtl="0">
              <a:lnSpc>
                <a:spcPct val="90000"/>
              </a:lnSpc>
              <a:spcBef>
                <a:spcPts val="1000"/>
              </a:spcBef>
              <a:spcAft>
                <a:spcPts val="0"/>
              </a:spcAft>
              <a:buClr>
                <a:schemeClr val="lt1"/>
              </a:buClr>
              <a:buSzPts val="2100"/>
              <a:buFont typeface="Arial"/>
              <a:buNone/>
            </a:pPr>
            <a:r>
              <a:rPr lang="en-US" sz="2100" b="1" i="0" dirty="0" err="1">
                <a:solidFill>
                  <a:schemeClr val="lt1"/>
                </a:solidFill>
                <a:latin typeface="Raleway"/>
                <a:ea typeface="Raleway"/>
                <a:cs typeface="Raleway"/>
                <a:sym typeface="Raleway"/>
              </a:rPr>
              <a:t>Maaltijdboxen</a:t>
            </a:r>
            <a:r>
              <a:rPr lang="en-US" sz="2100" b="1" i="0" dirty="0">
                <a:solidFill>
                  <a:schemeClr val="lt1"/>
                </a:solidFill>
                <a:latin typeface="Raleway"/>
                <a:ea typeface="Raleway"/>
                <a:cs typeface="Raleway"/>
                <a:sym typeface="Raleway"/>
              </a:rPr>
              <a:t>/ Meal Kits </a:t>
            </a:r>
            <a:r>
              <a:rPr lang="en-US" sz="2100" b="0" i="0" dirty="0" err="1">
                <a:solidFill>
                  <a:schemeClr val="lt1"/>
                </a:solidFill>
                <a:latin typeface="Raleway"/>
                <a:ea typeface="Raleway"/>
                <a:cs typeface="Raleway"/>
                <a:sym typeface="Raleway"/>
              </a:rPr>
              <a:t>zijn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een</a:t>
            </a:r>
            <a:r>
              <a:rPr lang="en-US" sz="2100" b="0" i="0" dirty="0">
                <a:solidFill>
                  <a:schemeClr val="lt1"/>
                </a:solidFill>
                <a:latin typeface="Raleway"/>
                <a:ea typeface="Raleway"/>
                <a:cs typeface="Raleway"/>
                <a:sym typeface="Raleway"/>
              </a:rPr>
              <a:t> van de </a:t>
            </a:r>
            <a:r>
              <a:rPr lang="en-US" sz="2100" b="0" i="0" dirty="0" err="1">
                <a:solidFill>
                  <a:schemeClr val="lt1"/>
                </a:solidFill>
                <a:latin typeface="Raleway"/>
                <a:ea typeface="Raleway"/>
                <a:cs typeface="Raleway"/>
                <a:sym typeface="Raleway"/>
              </a:rPr>
              <a:t>populairste</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retailproducten</a:t>
            </a:r>
            <a:r>
              <a:rPr lang="en-US" sz="2100" b="0" i="0" dirty="0">
                <a:solidFill>
                  <a:schemeClr val="lt1"/>
                </a:solidFill>
                <a:latin typeface="Raleway"/>
                <a:ea typeface="Raleway"/>
                <a:cs typeface="Raleway"/>
                <a:sym typeface="Raleway"/>
              </a:rPr>
              <a:t> die restaurants nu </a:t>
            </a:r>
            <a:r>
              <a:rPr lang="en-US" sz="2100" b="0" i="0" dirty="0" err="1">
                <a:solidFill>
                  <a:schemeClr val="lt1"/>
                </a:solidFill>
                <a:latin typeface="Raleway"/>
                <a:ea typeface="Raleway"/>
                <a:cs typeface="Raleway"/>
                <a:sym typeface="Raleway"/>
              </a:rPr>
              <a:t>aanbieden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als</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alternatief</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voor</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bezorging</a:t>
            </a:r>
            <a:r>
              <a:rPr lang="en-US" sz="2100" b="0" i="0" dirty="0">
                <a:solidFill>
                  <a:schemeClr val="lt1"/>
                </a:solidFill>
                <a:latin typeface="Raleway"/>
                <a:ea typeface="Raleway"/>
                <a:cs typeface="Raleway"/>
                <a:sym typeface="Raleway"/>
              </a:rPr>
              <a:t>.  De </a:t>
            </a:r>
            <a:r>
              <a:rPr lang="en-US" sz="2100" b="0" i="0" dirty="0" err="1">
                <a:solidFill>
                  <a:schemeClr val="lt1"/>
                </a:solidFill>
                <a:latin typeface="Raleway"/>
                <a:ea typeface="Raleway"/>
                <a:cs typeface="Raleway"/>
                <a:sym typeface="Raleway"/>
              </a:rPr>
              <a:t>thuiskookoptie</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biedt</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klanten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een</a:t>
            </a:r>
            <a:r>
              <a:rPr lang="en-US" sz="2100" b="0" i="0" dirty="0">
                <a:solidFill>
                  <a:schemeClr val="lt1"/>
                </a:solidFill>
                <a:latin typeface="Raleway"/>
                <a:ea typeface="Raleway"/>
                <a:cs typeface="Raleway"/>
                <a:sym typeface="Raleway"/>
              </a:rPr>
              <a:t> verse fine dining-</a:t>
            </a:r>
            <a:r>
              <a:rPr lang="en-US" sz="2100" b="0" i="0" dirty="0" err="1">
                <a:solidFill>
                  <a:schemeClr val="lt1"/>
                </a:solidFill>
                <a:latin typeface="Raleway"/>
                <a:ea typeface="Raleway"/>
                <a:cs typeface="Raleway"/>
                <a:sym typeface="Raleway"/>
              </a:rPr>
              <a:t>ervaring</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thuis</a:t>
            </a:r>
            <a:r>
              <a:rPr lang="en-US" sz="2100" b="0" i="0" dirty="0">
                <a:solidFill>
                  <a:schemeClr val="lt1"/>
                </a:solidFill>
                <a:latin typeface="Raleway"/>
                <a:ea typeface="Raleway"/>
                <a:cs typeface="Raleway"/>
                <a:sym typeface="Raleway"/>
              </a:rPr>
              <a:t> door het </a:t>
            </a:r>
            <a:r>
              <a:rPr lang="en-US" sz="2100" b="0" i="0" dirty="0" err="1">
                <a:solidFill>
                  <a:schemeClr val="lt1"/>
                </a:solidFill>
                <a:latin typeface="Raleway"/>
                <a:ea typeface="Raleway"/>
                <a:cs typeface="Raleway"/>
                <a:sym typeface="Raleway"/>
              </a:rPr>
              <a:t>verstrekken</a:t>
            </a:r>
            <a:r>
              <a:rPr lang="en-US" sz="2100" b="0" i="0" dirty="0">
                <a:solidFill>
                  <a:schemeClr val="lt1"/>
                </a:solidFill>
                <a:latin typeface="Raleway"/>
                <a:ea typeface="Raleway"/>
                <a:cs typeface="Raleway"/>
                <a:sym typeface="Raleway"/>
              </a:rPr>
              <a:t> van </a:t>
            </a:r>
            <a:r>
              <a:rPr lang="en-US" sz="2100" b="0" i="0" dirty="0" err="1">
                <a:solidFill>
                  <a:schemeClr val="lt1"/>
                </a:solidFill>
                <a:latin typeface="Raleway"/>
                <a:ea typeface="Raleway"/>
                <a:cs typeface="Raleway"/>
                <a:sym typeface="Raleway"/>
              </a:rPr>
              <a:t>instructies</a:t>
            </a:r>
            <a:r>
              <a:rPr lang="en-US" sz="2100" b="0" i="0" dirty="0">
                <a:solidFill>
                  <a:schemeClr val="lt1"/>
                </a:solidFill>
                <a:latin typeface="Raleway"/>
                <a:ea typeface="Raleway"/>
                <a:cs typeface="Raleway"/>
                <a:sym typeface="Raleway"/>
              </a:rPr>
              <a:t> via </a:t>
            </a:r>
            <a:r>
              <a:rPr lang="en-US" sz="2100" b="0" i="0" dirty="0" err="1">
                <a:solidFill>
                  <a:schemeClr val="lt1"/>
                </a:solidFill>
                <a:latin typeface="Raleway"/>
                <a:ea typeface="Raleway"/>
                <a:cs typeface="Raleway"/>
                <a:sym typeface="Raleway"/>
              </a:rPr>
              <a:t>sociale</a:t>
            </a:r>
            <a:r>
              <a:rPr lang="en-US" sz="2100" b="0" i="0" dirty="0">
                <a:solidFill>
                  <a:schemeClr val="lt1"/>
                </a:solidFill>
                <a:latin typeface="Raleway"/>
                <a:ea typeface="Raleway"/>
                <a:cs typeface="Raleway"/>
                <a:sym typeface="Raleway"/>
              </a:rPr>
              <a:t> media </a:t>
            </a:r>
            <a:r>
              <a:rPr lang="en-US" sz="2100" b="0" i="0" dirty="0" err="1">
                <a:solidFill>
                  <a:schemeClr val="lt1"/>
                </a:solidFill>
                <a:latin typeface="Raleway"/>
                <a:ea typeface="Raleway"/>
                <a:cs typeface="Raleway"/>
                <a:sym typeface="Raleway"/>
              </a:rPr>
              <a:t>en</a:t>
            </a:r>
            <a:r>
              <a:rPr lang="en-US" sz="2100" b="0" i="0" dirty="0">
                <a:solidFill>
                  <a:schemeClr val="lt1"/>
                </a:solidFill>
                <a:latin typeface="Raleway"/>
                <a:ea typeface="Raleway"/>
                <a:cs typeface="Raleway"/>
                <a:sym typeface="Raleway"/>
              </a:rPr>
              <a:t> verse </a:t>
            </a:r>
            <a:r>
              <a:rPr lang="en-US" sz="2100" b="0" i="0" dirty="0" err="1">
                <a:solidFill>
                  <a:schemeClr val="lt1"/>
                </a:solidFill>
                <a:latin typeface="Raleway"/>
                <a:ea typeface="Raleway"/>
                <a:cs typeface="Raleway"/>
                <a:sym typeface="Raleway"/>
              </a:rPr>
              <a:t>ingrediënten</a:t>
            </a:r>
            <a:r>
              <a:rPr lang="en-US" sz="2100" b="0" i="0" dirty="0">
                <a:solidFill>
                  <a:schemeClr val="lt1"/>
                </a:solidFill>
                <a:latin typeface="Raleway"/>
                <a:ea typeface="Raleway"/>
                <a:cs typeface="Raleway"/>
                <a:sym typeface="Raleway"/>
              </a:rPr>
              <a:t>. </a:t>
            </a:r>
            <a:endParaRPr dirty="0"/>
          </a:p>
          <a:p>
            <a:pPr marL="0" marR="0" lvl="0" indent="0" algn="l" rtl="0">
              <a:lnSpc>
                <a:spcPct val="90000"/>
              </a:lnSpc>
              <a:spcBef>
                <a:spcPts val="1000"/>
              </a:spcBef>
              <a:spcAft>
                <a:spcPts val="0"/>
              </a:spcAft>
              <a:buClr>
                <a:schemeClr val="lt1"/>
              </a:buClr>
              <a:buSzPts val="2100"/>
              <a:buFont typeface="Arial"/>
              <a:buNone/>
            </a:pPr>
            <a:r>
              <a:rPr lang="en-US" sz="2100" b="0" i="0" dirty="0" err="1">
                <a:solidFill>
                  <a:schemeClr val="lt1"/>
                </a:solidFill>
                <a:latin typeface="Raleway"/>
                <a:ea typeface="Raleway"/>
                <a:cs typeface="Raleway"/>
                <a:sym typeface="Raleway"/>
              </a:rPr>
              <a:t>Een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pizzarestaurant</a:t>
            </a:r>
            <a:r>
              <a:rPr lang="en-US" sz="2100" b="0" i="0" dirty="0">
                <a:solidFill>
                  <a:schemeClr val="lt1"/>
                </a:solidFill>
                <a:latin typeface="Raleway"/>
                <a:ea typeface="Raleway"/>
                <a:cs typeface="Raleway"/>
                <a:sym typeface="Raleway"/>
              </a:rPr>
              <a:t> in </a:t>
            </a:r>
            <a:r>
              <a:rPr lang="en-US" sz="2100" b="0" i="0" dirty="0" err="1">
                <a:solidFill>
                  <a:schemeClr val="lt1"/>
                </a:solidFill>
                <a:latin typeface="Raleway"/>
                <a:ea typeface="Raleway"/>
                <a:cs typeface="Raleway"/>
                <a:sym typeface="Raleway"/>
              </a:rPr>
              <a:t>Ierland</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heeft</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zich</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als</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onderdeel</a:t>
            </a:r>
            <a:r>
              <a:rPr lang="en-US" sz="2100" b="0" i="0" dirty="0">
                <a:solidFill>
                  <a:schemeClr val="lt1"/>
                </a:solidFill>
                <a:latin typeface="Raleway"/>
                <a:ea typeface="Raleway"/>
                <a:cs typeface="Raleway"/>
                <a:sym typeface="Raleway"/>
              </a:rPr>
              <a:t> van </a:t>
            </a:r>
            <a:r>
              <a:rPr lang="en-US" sz="2100" b="0" i="0" dirty="0" err="1">
                <a:solidFill>
                  <a:schemeClr val="lt1"/>
                </a:solidFill>
                <a:latin typeface="Raleway"/>
                <a:ea typeface="Raleway"/>
                <a:cs typeface="Raleway"/>
                <a:sym typeface="Raleway"/>
              </a:rPr>
              <a:t>zijn</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nieuwe</a:t>
            </a:r>
            <a:r>
              <a:rPr lang="en-US" sz="2100" b="0" i="0" dirty="0">
                <a:solidFill>
                  <a:schemeClr val="lt1"/>
                </a:solidFill>
                <a:latin typeface="Raleway"/>
                <a:ea typeface="Raleway"/>
                <a:cs typeface="Raleway"/>
                <a:sym typeface="Raleway"/>
              </a:rPr>
              <a:t> </a:t>
            </a:r>
            <a:r>
              <a:rPr lang="en-US" sz="2100" b="0" i="0" dirty="0" err="1">
                <a:solidFill>
                  <a:schemeClr val="lt1"/>
                </a:solidFill>
                <a:latin typeface="Raleway"/>
                <a:ea typeface="Raleway"/>
                <a:cs typeface="Raleway"/>
                <a:sym typeface="Raleway"/>
              </a:rPr>
              <a:t>bedrijfsmodel</a:t>
            </a:r>
            <a:r>
              <a:rPr lang="en-US" sz="2100" b="0" i="0" dirty="0">
                <a:solidFill>
                  <a:schemeClr val="lt1"/>
                </a:solidFill>
                <a:latin typeface="Raleway"/>
                <a:ea typeface="Raleway"/>
                <a:cs typeface="Raleway"/>
                <a:sym typeface="Raleway"/>
              </a:rPr>
              <a:t> </a:t>
            </a:r>
            <a:r>
              <a:rPr lang="en-US" sz="2100" dirty="0" err="1">
                <a:solidFill>
                  <a:schemeClr val="lt1"/>
                </a:solidFill>
                <a:latin typeface="Raleway"/>
                <a:ea typeface="Raleway"/>
                <a:cs typeface="Raleway"/>
                <a:sym typeface="Raleway"/>
              </a:rPr>
              <a:t>gefocust</a:t>
            </a:r>
            <a:r>
              <a:rPr lang="en-US" sz="2100" b="0" i="0" dirty="0">
                <a:solidFill>
                  <a:schemeClr val="lt1"/>
                </a:solidFill>
                <a:latin typeface="Raleway"/>
                <a:ea typeface="Raleway"/>
                <a:cs typeface="Raleway"/>
                <a:sym typeface="Raleway"/>
              </a:rPr>
              <a:t> op </a:t>
            </a:r>
            <a:r>
              <a:rPr lang="en-US" sz="2100" b="0" i="0" dirty="0" err="1">
                <a:solidFill>
                  <a:schemeClr val="lt1"/>
                </a:solidFill>
                <a:latin typeface="Raleway"/>
                <a:ea typeface="Raleway"/>
                <a:cs typeface="Raleway"/>
                <a:sym typeface="Raleway"/>
              </a:rPr>
              <a:t>maaltijdpakketten</a:t>
            </a:r>
            <a:r>
              <a:rPr lang="en-US" sz="2100" b="0" i="0" dirty="0">
                <a:solidFill>
                  <a:schemeClr val="lt1"/>
                </a:solidFill>
                <a:latin typeface="Raleway"/>
                <a:ea typeface="Raleway"/>
                <a:cs typeface="Raleway"/>
                <a:sym typeface="Raleway"/>
              </a:rPr>
              <a:t>. </a:t>
            </a:r>
            <a:r>
              <a:rPr lang="en-US" sz="2100" b="1" i="0" u="sng" dirty="0">
                <a:solidFill>
                  <a:schemeClr val="lt2"/>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De Dough Bros Pizza Kits</a:t>
            </a:r>
            <a:endParaRPr sz="2100" b="1" i="0" dirty="0">
              <a:solidFill>
                <a:schemeClr val="lt2"/>
              </a:solidFill>
              <a:latin typeface="Raleway"/>
              <a:ea typeface="Raleway"/>
              <a:cs typeface="Raleway"/>
              <a:sym typeface="Raleway"/>
            </a:endParaRPr>
          </a:p>
          <a:p>
            <a:pPr marL="0" marR="0" lvl="0" indent="0" algn="l" rtl="0">
              <a:lnSpc>
                <a:spcPct val="90000"/>
              </a:lnSpc>
              <a:spcBef>
                <a:spcPts val="1000"/>
              </a:spcBef>
              <a:spcAft>
                <a:spcPts val="0"/>
              </a:spcAft>
              <a:buClr>
                <a:schemeClr val="dk1"/>
              </a:buClr>
              <a:buSzPts val="2100"/>
              <a:buFont typeface="Arial"/>
              <a:buNone/>
            </a:pPr>
            <a:endParaRPr sz="2100" b="0" i="0" dirty="0">
              <a:solidFill>
                <a:schemeClr val="lt1"/>
              </a:solidFill>
              <a:latin typeface="Raleway"/>
              <a:ea typeface="Raleway"/>
              <a:cs typeface="Raleway"/>
              <a:sym typeface="Raleway"/>
            </a:endParaRPr>
          </a:p>
          <a:p>
            <a:pPr marL="0" marR="0" lvl="0" indent="0" algn="l" rtl="0">
              <a:lnSpc>
                <a:spcPct val="90000"/>
              </a:lnSpc>
              <a:spcBef>
                <a:spcPts val="1000"/>
              </a:spcBef>
              <a:spcAft>
                <a:spcPts val="0"/>
              </a:spcAft>
              <a:buClr>
                <a:schemeClr val="dk1"/>
              </a:buClr>
              <a:buSzPts val="2100"/>
              <a:buFont typeface="Arial"/>
              <a:buNone/>
            </a:pPr>
            <a:endParaRPr sz="2100" b="0" i="0" dirty="0">
              <a:solidFill>
                <a:schemeClr val="lt1"/>
              </a:solidFill>
              <a:latin typeface="Raleway"/>
              <a:ea typeface="Raleway"/>
              <a:cs typeface="Raleway"/>
              <a:sym typeface="Raleway"/>
            </a:endParaRPr>
          </a:p>
          <a:p>
            <a:pPr marL="0" marR="0" lvl="0" indent="0" algn="l" rtl="0">
              <a:lnSpc>
                <a:spcPct val="90000"/>
              </a:lnSpc>
              <a:spcBef>
                <a:spcPts val="1000"/>
              </a:spcBef>
              <a:spcAft>
                <a:spcPts val="0"/>
              </a:spcAft>
              <a:buClr>
                <a:schemeClr val="dk1"/>
              </a:buClr>
              <a:buSzPts val="2100"/>
              <a:buFont typeface="Arial"/>
              <a:buNone/>
            </a:pPr>
            <a:endParaRPr sz="2100" b="0" i="0" dirty="0">
              <a:solidFill>
                <a:schemeClr val="lt1"/>
              </a:solidFill>
              <a:latin typeface="Raleway"/>
              <a:ea typeface="Raleway"/>
              <a:cs typeface="Raleway"/>
              <a:sym typeface="Raleway"/>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26"/>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033637"/>
              </a:buClr>
              <a:buSzPts val="2400"/>
              <a:buNone/>
            </a:pPr>
            <a:r>
              <a:rPr lang="en-US" b="1" u="sng" dirty="0" err="1"/>
              <a:t>Een</a:t>
            </a:r>
            <a:r>
              <a:rPr lang="en-US" b="1" u="sng" dirty="0"/>
              <a:t> </a:t>
            </a:r>
            <a:r>
              <a:rPr lang="en-US" b="1" u="sng" dirty="0" err="1"/>
              <a:t>goede</a:t>
            </a:r>
            <a:r>
              <a:rPr lang="en-US" b="1" u="sng" dirty="0"/>
              <a:t> </a:t>
            </a:r>
            <a:r>
              <a:rPr lang="en-US" b="1" u="sng" dirty="0" err="1"/>
              <a:t>plek</a:t>
            </a:r>
            <a:r>
              <a:rPr lang="en-US" b="1" u="sng" dirty="0"/>
              <a:t> om </a:t>
            </a:r>
            <a:r>
              <a:rPr lang="en-US" b="1" u="sng" dirty="0" err="1"/>
              <a:t>te</a:t>
            </a:r>
            <a:r>
              <a:rPr lang="en-US" b="1" u="sng" dirty="0"/>
              <a:t> </a:t>
            </a:r>
            <a:r>
              <a:rPr lang="en-US" b="1" u="sng" dirty="0" err="1"/>
              <a:t>beginnen</a:t>
            </a:r>
            <a:r>
              <a:rPr lang="en-US" b="1" u="sng" dirty="0"/>
              <a:t> is </a:t>
            </a:r>
            <a:r>
              <a:rPr lang="en-US" b="1" u="sng" dirty="0" err="1"/>
              <a:t>uw</a:t>
            </a:r>
            <a:r>
              <a:rPr lang="en-US" b="1" u="sng" dirty="0"/>
              <a:t> </a:t>
            </a:r>
            <a:r>
              <a:rPr lang="en-US" b="1" u="sng" dirty="0" err="1"/>
              <a:t>Bedrijfsmodel</a:t>
            </a:r>
            <a:r>
              <a:rPr lang="en-US" b="1" u="sng" dirty="0"/>
              <a:t>:</a:t>
            </a:r>
            <a:endParaRPr u="sng" dirty="0"/>
          </a:p>
          <a:p>
            <a:pPr marL="0" lvl="0" indent="0" algn="l" rtl="0">
              <a:lnSpc>
                <a:spcPct val="100000"/>
              </a:lnSpc>
              <a:spcBef>
                <a:spcPts val="1000"/>
              </a:spcBef>
              <a:spcAft>
                <a:spcPts val="0"/>
              </a:spcAft>
              <a:buClr>
                <a:srgbClr val="033637"/>
              </a:buClr>
              <a:buSzPts val="2400"/>
              <a:buNone/>
            </a:pPr>
            <a:r>
              <a:rPr lang="en-US" dirty="0" err="1"/>
              <a:t>Een</a:t>
            </a:r>
            <a:r>
              <a:rPr lang="en-US" dirty="0"/>
              <a:t> </a:t>
            </a:r>
            <a:r>
              <a:rPr lang="en-US" dirty="0" err="1"/>
              <a:t>bedrijfsmodel</a:t>
            </a:r>
            <a:r>
              <a:rPr lang="en-US" dirty="0"/>
              <a:t> is </a:t>
            </a:r>
            <a:r>
              <a:rPr lang="en-US" dirty="0" err="1"/>
              <a:t>een</a:t>
            </a:r>
            <a:r>
              <a:rPr lang="en-US" dirty="0"/>
              <a:t> plan </a:t>
            </a:r>
            <a:r>
              <a:rPr lang="en-US" dirty="0" err="1"/>
              <a:t>voor</a:t>
            </a:r>
            <a:r>
              <a:rPr lang="en-US" dirty="0"/>
              <a:t> de </a:t>
            </a:r>
            <a:r>
              <a:rPr lang="en-US" dirty="0" err="1"/>
              <a:t>succesvolle</a:t>
            </a:r>
            <a:r>
              <a:rPr lang="en-US" dirty="0"/>
              <a:t> </a:t>
            </a:r>
            <a:r>
              <a:rPr lang="en-US" dirty="0" err="1"/>
              <a:t>werking</a:t>
            </a:r>
            <a:r>
              <a:rPr lang="en-US" dirty="0"/>
              <a:t> van </a:t>
            </a:r>
            <a:r>
              <a:rPr lang="en-US" dirty="0" err="1"/>
              <a:t>een</a:t>
            </a:r>
            <a:r>
              <a:rPr lang="en-US" dirty="0"/>
              <a:t> </a:t>
            </a:r>
            <a:r>
              <a:rPr lang="en-US" dirty="0" err="1"/>
              <a:t>bedrijf</a:t>
            </a:r>
            <a:r>
              <a:rPr lang="en-US" dirty="0"/>
              <a:t>, </a:t>
            </a:r>
            <a:r>
              <a:rPr lang="en-US" dirty="0" err="1"/>
              <a:t>waarin</a:t>
            </a:r>
            <a:r>
              <a:rPr lang="en-US" dirty="0"/>
              <a:t> </a:t>
            </a:r>
            <a:r>
              <a:rPr lang="en-US" b="1" dirty="0" err="1"/>
              <a:t>inkomstenbronnen</a:t>
            </a:r>
            <a:r>
              <a:rPr lang="en-US" dirty="0"/>
              <a:t>, het </a:t>
            </a:r>
            <a:r>
              <a:rPr lang="en-US" b="1" dirty="0" err="1"/>
              <a:t>beoogde</a:t>
            </a:r>
            <a:r>
              <a:rPr lang="en-US" b="1" dirty="0"/>
              <a:t> </a:t>
            </a:r>
            <a:r>
              <a:rPr lang="en-US" b="1" dirty="0" err="1"/>
              <a:t>klantenbestand</a:t>
            </a:r>
            <a:r>
              <a:rPr lang="en-US" dirty="0"/>
              <a:t>, </a:t>
            </a:r>
            <a:r>
              <a:rPr lang="en-US" b="1" dirty="0" err="1"/>
              <a:t>producten</a:t>
            </a:r>
            <a:r>
              <a:rPr lang="en-US" b="1" dirty="0"/>
              <a:t> </a:t>
            </a:r>
            <a:r>
              <a:rPr lang="en-US" dirty="0" err="1"/>
              <a:t>en</a:t>
            </a:r>
            <a:r>
              <a:rPr lang="en-US" dirty="0"/>
              <a:t> details van </a:t>
            </a:r>
            <a:r>
              <a:rPr lang="en-US" b="1" dirty="0"/>
              <a:t>de financiering </a:t>
            </a:r>
            <a:r>
              <a:rPr lang="en-US" b="1" dirty="0" err="1"/>
              <a:t>worden</a:t>
            </a:r>
            <a:r>
              <a:rPr lang="en-US" b="1" dirty="0"/>
              <a:t> </a:t>
            </a:r>
            <a:r>
              <a:rPr lang="en-US" b="1" dirty="0" err="1"/>
              <a:t>aangegeven</a:t>
            </a:r>
            <a:r>
              <a:rPr lang="en-US" dirty="0"/>
              <a:t>.</a:t>
            </a:r>
            <a:endParaRPr dirty="0"/>
          </a:p>
          <a:p>
            <a:pPr marL="0" lvl="0" indent="0" algn="l" rtl="0">
              <a:lnSpc>
                <a:spcPct val="100000"/>
              </a:lnSpc>
              <a:spcBef>
                <a:spcPts val="1000"/>
              </a:spcBef>
              <a:spcAft>
                <a:spcPts val="0"/>
              </a:spcAft>
              <a:buClr>
                <a:srgbClr val="033637"/>
              </a:buClr>
              <a:buSzPts val="2400"/>
              <a:buNone/>
            </a:pPr>
            <a:r>
              <a:rPr lang="en-US" dirty="0"/>
              <a:t>De </a:t>
            </a:r>
            <a:r>
              <a:rPr lang="en-US" dirty="0" err="1"/>
              <a:t>belangrijkste</a:t>
            </a:r>
            <a:r>
              <a:rPr lang="en-US" dirty="0"/>
              <a:t> </a:t>
            </a:r>
            <a:r>
              <a:rPr lang="en-US" dirty="0" err="1"/>
              <a:t>onderdelen</a:t>
            </a:r>
            <a:r>
              <a:rPr lang="en-US" dirty="0"/>
              <a:t> van </a:t>
            </a:r>
            <a:r>
              <a:rPr lang="en-US" dirty="0" err="1"/>
              <a:t>een</a:t>
            </a:r>
            <a:r>
              <a:rPr lang="en-US" dirty="0"/>
              <a:t> </a:t>
            </a:r>
            <a:r>
              <a:rPr lang="en-US" dirty="0" err="1"/>
              <a:t>bedrijfsmodel</a:t>
            </a:r>
            <a:r>
              <a:rPr lang="en-US" dirty="0"/>
              <a:t> </a:t>
            </a:r>
            <a:r>
              <a:rPr lang="en-US" dirty="0" err="1"/>
              <a:t>moeten</a:t>
            </a:r>
            <a:r>
              <a:rPr lang="en-US" dirty="0"/>
              <a:t> </a:t>
            </a:r>
            <a:r>
              <a:rPr lang="en-US" dirty="0" err="1"/>
              <a:t>bestaan</a:t>
            </a:r>
            <a:r>
              <a:rPr lang="en-US" dirty="0"/>
              <a:t> </a:t>
            </a:r>
            <a:r>
              <a:rPr lang="en-US" dirty="0" err="1"/>
              <a:t>uit</a:t>
            </a:r>
            <a:r>
              <a:rPr lang="en-US" dirty="0"/>
              <a:t> het </a:t>
            </a:r>
            <a:r>
              <a:rPr lang="en-US" dirty="0" err="1"/>
              <a:t>opbouwen</a:t>
            </a:r>
            <a:r>
              <a:rPr lang="en-US" dirty="0"/>
              <a:t> van </a:t>
            </a:r>
            <a:r>
              <a:rPr lang="en-US" dirty="0" err="1"/>
              <a:t>empathie</a:t>
            </a:r>
            <a:r>
              <a:rPr lang="en-US" dirty="0"/>
              <a:t> met </a:t>
            </a:r>
            <a:r>
              <a:rPr lang="en-US" dirty="0" err="1"/>
              <a:t>uw</a:t>
            </a:r>
            <a:r>
              <a:rPr lang="en-US" dirty="0"/>
              <a:t> </a:t>
            </a:r>
            <a:r>
              <a:rPr lang="en-US" dirty="0" err="1"/>
              <a:t>doelklanten</a:t>
            </a:r>
            <a:r>
              <a:rPr lang="en-US" dirty="0"/>
              <a:t>, de </a:t>
            </a:r>
            <a:r>
              <a:rPr lang="en-US" dirty="0" err="1"/>
              <a:t>markt</a:t>
            </a:r>
            <a:r>
              <a:rPr lang="en-US" dirty="0"/>
              <a:t>, de </a:t>
            </a:r>
            <a:r>
              <a:rPr lang="en-US" dirty="0" err="1"/>
              <a:t>sterke</a:t>
            </a:r>
            <a:r>
              <a:rPr lang="en-US" dirty="0"/>
              <a:t> </a:t>
            </a:r>
            <a:r>
              <a:rPr lang="en-US" dirty="0" err="1"/>
              <a:t>punten</a:t>
            </a:r>
            <a:r>
              <a:rPr lang="en-US" dirty="0"/>
              <a:t> </a:t>
            </a:r>
            <a:r>
              <a:rPr lang="en-US" dirty="0" err="1"/>
              <a:t>en</a:t>
            </a:r>
            <a:r>
              <a:rPr lang="en-US" dirty="0"/>
              <a:t> </a:t>
            </a:r>
            <a:r>
              <a:rPr lang="en-US" dirty="0" err="1"/>
              <a:t>uitdagingen</a:t>
            </a:r>
            <a:r>
              <a:rPr lang="en-US" dirty="0"/>
              <a:t> van de </a:t>
            </a:r>
            <a:r>
              <a:rPr lang="en-US" dirty="0" err="1"/>
              <a:t>organisatie</a:t>
            </a:r>
            <a:r>
              <a:rPr lang="en-US" dirty="0"/>
              <a:t> (</a:t>
            </a:r>
            <a:r>
              <a:rPr lang="en-US" dirty="0" err="1"/>
              <a:t>uit</a:t>
            </a:r>
            <a:r>
              <a:rPr lang="en-US" dirty="0"/>
              <a:t> </a:t>
            </a:r>
            <a:r>
              <a:rPr lang="en-US" dirty="0" err="1"/>
              <a:t>uw</a:t>
            </a:r>
            <a:r>
              <a:rPr lang="en-US" dirty="0"/>
              <a:t> SWOT-</a:t>
            </a:r>
            <a:r>
              <a:rPr lang="en-US" dirty="0" err="1"/>
              <a:t>analyse</a:t>
            </a:r>
            <a:r>
              <a:rPr lang="en-US" dirty="0"/>
              <a:t>), </a:t>
            </a:r>
            <a:r>
              <a:rPr lang="en-US" dirty="0" err="1"/>
              <a:t>essentiële</a:t>
            </a:r>
            <a:r>
              <a:rPr lang="en-US" dirty="0"/>
              <a:t> </a:t>
            </a:r>
            <a:r>
              <a:rPr lang="en-US" dirty="0" err="1"/>
              <a:t>elementen</a:t>
            </a:r>
            <a:r>
              <a:rPr lang="en-US" dirty="0"/>
              <a:t> van het product/de </a:t>
            </a:r>
            <a:r>
              <a:rPr lang="en-US" dirty="0" err="1"/>
              <a:t>dienst</a:t>
            </a:r>
            <a:r>
              <a:rPr lang="en-US" dirty="0"/>
              <a:t>, </a:t>
            </a:r>
            <a:r>
              <a:rPr lang="en-US" dirty="0" err="1"/>
              <a:t>en</a:t>
            </a:r>
            <a:r>
              <a:rPr lang="en-US" dirty="0"/>
              <a:t> hoe het </a:t>
            </a:r>
            <a:r>
              <a:rPr lang="en-US" dirty="0" err="1"/>
              <a:t>zal</a:t>
            </a:r>
            <a:r>
              <a:rPr lang="en-US" dirty="0"/>
              <a:t> </a:t>
            </a:r>
            <a:r>
              <a:rPr lang="en-US" dirty="0" err="1"/>
              <a:t>worden</a:t>
            </a:r>
            <a:r>
              <a:rPr lang="en-US" dirty="0"/>
              <a:t> </a:t>
            </a:r>
            <a:r>
              <a:rPr lang="en-US" dirty="0" err="1"/>
              <a:t>verkocht</a:t>
            </a:r>
            <a:r>
              <a:rPr lang="en-US" dirty="0"/>
              <a:t>. </a:t>
            </a:r>
            <a:endParaRPr dirty="0"/>
          </a:p>
        </p:txBody>
      </p:sp>
      <p:sp>
        <p:nvSpPr>
          <p:cNvPr id="762" name="Google Shape;762;p26"/>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We herkennen de kans, wat nu?</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27"/>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SWOT-analyse:</a:t>
            </a:r>
            <a:endParaRPr/>
          </a:p>
        </p:txBody>
      </p:sp>
      <p:sp>
        <p:nvSpPr>
          <p:cNvPr id="768" name="Google Shape;768;p27"/>
          <p:cNvSpPr txBox="1"/>
          <p:nvPr/>
        </p:nvSpPr>
        <p:spPr>
          <a:xfrm>
            <a:off x="569421" y="1451099"/>
            <a:ext cx="5079077"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SWOT-</a:t>
            </a:r>
            <a:r>
              <a:rPr lang="en-US" sz="2400" dirty="0" err="1">
                <a:solidFill>
                  <a:srgbClr val="568754"/>
                </a:solidFill>
                <a:latin typeface="Raleway"/>
                <a:ea typeface="Raleway"/>
                <a:cs typeface="Raleway"/>
                <a:sym typeface="Raleway"/>
              </a:rPr>
              <a:t>analyse</a:t>
            </a:r>
            <a:r>
              <a:rPr lang="en-US" sz="2400" dirty="0">
                <a:solidFill>
                  <a:srgbClr val="568754"/>
                </a:solidFill>
                <a:latin typeface="Raleway"/>
                <a:ea typeface="Raleway"/>
                <a:cs typeface="Raleway"/>
                <a:sym typeface="Raleway"/>
              </a:rPr>
              <a:t> is </a:t>
            </a: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eenvoudig</a:t>
            </a:r>
            <a:r>
              <a:rPr lang="en-US" sz="2400" dirty="0">
                <a:solidFill>
                  <a:srgbClr val="568754"/>
                </a:solidFill>
                <a:latin typeface="Raleway"/>
                <a:ea typeface="Raleway"/>
                <a:cs typeface="Raleway"/>
                <a:sym typeface="Raleway"/>
              </a:rPr>
              <a:t>, maar </a:t>
            </a:r>
            <a:r>
              <a:rPr lang="en-US" sz="2400" dirty="0" err="1">
                <a:solidFill>
                  <a:srgbClr val="568754"/>
                </a:solidFill>
                <a:latin typeface="Raleway"/>
                <a:ea typeface="Raleway"/>
                <a:cs typeface="Raleway"/>
                <a:sym typeface="Raleway"/>
              </a:rPr>
              <a:t>krachtig</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kader</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voor</a:t>
            </a:r>
            <a:r>
              <a:rPr lang="en-US" sz="2400" dirty="0">
                <a:solidFill>
                  <a:srgbClr val="568754"/>
                </a:solidFill>
                <a:latin typeface="Raleway"/>
                <a:ea typeface="Raleway"/>
                <a:cs typeface="Raleway"/>
                <a:sym typeface="Raleway"/>
              </a:rPr>
              <a:t> het </a:t>
            </a:r>
            <a:r>
              <a:rPr lang="en-US" sz="2400" dirty="0" err="1">
                <a:solidFill>
                  <a:srgbClr val="568754"/>
                </a:solidFill>
                <a:latin typeface="Raleway"/>
                <a:ea typeface="Raleway"/>
                <a:cs typeface="Raleway"/>
                <a:sym typeface="Raleway"/>
              </a:rPr>
              <a:t>benutten</a:t>
            </a:r>
            <a:r>
              <a:rPr lang="en-US" sz="2400" dirty="0">
                <a:solidFill>
                  <a:srgbClr val="568754"/>
                </a:solidFill>
                <a:latin typeface="Raleway"/>
                <a:ea typeface="Raleway"/>
                <a:cs typeface="Raleway"/>
                <a:sym typeface="Raleway"/>
              </a:rPr>
              <a:t> van de </a:t>
            </a:r>
            <a:r>
              <a:rPr lang="en-US" sz="2400" dirty="0" err="1">
                <a:solidFill>
                  <a:srgbClr val="568754"/>
                </a:solidFill>
                <a:latin typeface="Raleway"/>
                <a:ea typeface="Raleway"/>
                <a:cs typeface="Raleway"/>
                <a:sym typeface="Raleway"/>
              </a:rPr>
              <a:t>sterke</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punten</a:t>
            </a:r>
            <a:r>
              <a:rPr lang="en-US" sz="2400" dirty="0">
                <a:solidFill>
                  <a:srgbClr val="568754"/>
                </a:solidFill>
                <a:latin typeface="Raleway"/>
                <a:ea typeface="Raleway"/>
                <a:cs typeface="Raleway"/>
                <a:sym typeface="Raleway"/>
              </a:rPr>
              <a:t> van </a:t>
            </a: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bedrijf</a:t>
            </a:r>
            <a:r>
              <a:rPr lang="en-US" sz="2400" dirty="0">
                <a:solidFill>
                  <a:srgbClr val="568754"/>
                </a:solidFill>
                <a:latin typeface="Raleway"/>
                <a:ea typeface="Raleway"/>
                <a:cs typeface="Raleway"/>
                <a:sym typeface="Raleway"/>
              </a:rPr>
              <a:t> of project, het </a:t>
            </a:r>
            <a:r>
              <a:rPr lang="en-US" sz="2400" dirty="0" err="1">
                <a:solidFill>
                  <a:srgbClr val="568754"/>
                </a:solidFill>
                <a:latin typeface="Raleway"/>
                <a:ea typeface="Raleway"/>
                <a:cs typeface="Raleway"/>
                <a:sym typeface="Raleway"/>
              </a:rPr>
              <a:t>verbeteren</a:t>
            </a:r>
            <a:r>
              <a:rPr lang="en-US" sz="2400" dirty="0">
                <a:solidFill>
                  <a:srgbClr val="568754"/>
                </a:solidFill>
                <a:latin typeface="Raleway"/>
                <a:ea typeface="Raleway"/>
                <a:cs typeface="Raleway"/>
                <a:sym typeface="Raleway"/>
              </a:rPr>
              <a:t> van de </a:t>
            </a:r>
            <a:r>
              <a:rPr lang="en-US" sz="2400" dirty="0" err="1">
                <a:solidFill>
                  <a:srgbClr val="568754"/>
                </a:solidFill>
                <a:latin typeface="Raleway"/>
                <a:ea typeface="Raleway"/>
                <a:cs typeface="Raleway"/>
                <a:sym typeface="Raleway"/>
              </a:rPr>
              <a:t>zwakke</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punten</a:t>
            </a:r>
            <a:r>
              <a:rPr lang="en-US" sz="2400" dirty="0">
                <a:solidFill>
                  <a:srgbClr val="568754"/>
                </a:solidFill>
                <a:latin typeface="Raleway"/>
                <a:ea typeface="Raleway"/>
                <a:cs typeface="Raleway"/>
                <a:sym typeface="Raleway"/>
              </a:rPr>
              <a:t>, het </a:t>
            </a:r>
            <a:r>
              <a:rPr lang="en-US" sz="2400" dirty="0" err="1">
                <a:solidFill>
                  <a:srgbClr val="568754"/>
                </a:solidFill>
                <a:latin typeface="Raleway"/>
                <a:ea typeface="Raleway"/>
                <a:cs typeface="Raleway"/>
                <a:sym typeface="Raleway"/>
              </a:rPr>
              <a:t>minimaliseren</a:t>
            </a:r>
            <a:r>
              <a:rPr lang="en-US" sz="2400" dirty="0">
                <a:solidFill>
                  <a:srgbClr val="568754"/>
                </a:solidFill>
                <a:latin typeface="Raleway"/>
                <a:ea typeface="Raleway"/>
                <a:cs typeface="Raleway"/>
                <a:sym typeface="Raleway"/>
              </a:rPr>
              <a:t> van de </a:t>
            </a:r>
            <a:r>
              <a:rPr lang="en-US" sz="2400" dirty="0" err="1">
                <a:solidFill>
                  <a:srgbClr val="568754"/>
                </a:solidFill>
                <a:latin typeface="Raleway"/>
                <a:ea typeface="Raleway"/>
                <a:cs typeface="Raleway"/>
                <a:sym typeface="Raleway"/>
              </a:rPr>
              <a:t>bedreigingen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en</a:t>
            </a:r>
            <a:r>
              <a:rPr lang="en-US" sz="2400" dirty="0">
                <a:solidFill>
                  <a:srgbClr val="568754"/>
                </a:solidFill>
                <a:latin typeface="Raleway"/>
                <a:ea typeface="Raleway"/>
                <a:cs typeface="Raleway"/>
                <a:sym typeface="Raleway"/>
              </a:rPr>
              <a:t> het </a:t>
            </a:r>
            <a:r>
              <a:rPr lang="en-US" sz="2400" dirty="0" err="1">
                <a:solidFill>
                  <a:srgbClr val="568754"/>
                </a:solidFill>
                <a:latin typeface="Raleway"/>
                <a:ea typeface="Raleway"/>
                <a:cs typeface="Raleway"/>
                <a:sym typeface="Raleway"/>
              </a:rPr>
              <a:t>optimaal</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benutten</a:t>
            </a:r>
            <a:r>
              <a:rPr lang="en-US" sz="2400" dirty="0">
                <a:solidFill>
                  <a:srgbClr val="568754"/>
                </a:solidFill>
                <a:latin typeface="Raleway"/>
                <a:ea typeface="Raleway"/>
                <a:cs typeface="Raleway"/>
                <a:sym typeface="Raleway"/>
              </a:rPr>
              <a:t> van </a:t>
            </a:r>
            <a:r>
              <a:rPr lang="en-US" sz="2400" b="1" dirty="0">
                <a:solidFill>
                  <a:srgbClr val="568754"/>
                </a:solidFill>
                <a:latin typeface="Raleway"/>
                <a:ea typeface="Raleway"/>
                <a:cs typeface="Raleway"/>
                <a:sym typeface="Raleway"/>
              </a:rPr>
              <a:t>de </a:t>
            </a:r>
            <a:r>
              <a:rPr lang="en-US" sz="2400" b="1" dirty="0" err="1">
                <a:solidFill>
                  <a:srgbClr val="568754"/>
                </a:solidFill>
                <a:latin typeface="Raleway"/>
                <a:ea typeface="Raleway"/>
                <a:cs typeface="Raleway"/>
                <a:sym typeface="Raleway"/>
              </a:rPr>
              <a:t>kansen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SWOT-</a:t>
            </a:r>
            <a:r>
              <a:rPr lang="en-US" sz="2400" dirty="0" err="1">
                <a:solidFill>
                  <a:srgbClr val="568754"/>
                </a:solidFill>
                <a:latin typeface="Raleway"/>
                <a:ea typeface="Raleway"/>
                <a:cs typeface="Raleway"/>
                <a:sym typeface="Raleway"/>
              </a:rPr>
              <a:t>analyse</a:t>
            </a:r>
            <a:r>
              <a:rPr lang="en-US" sz="2400" dirty="0">
                <a:solidFill>
                  <a:srgbClr val="568754"/>
                </a:solidFill>
                <a:latin typeface="Raleway"/>
                <a:ea typeface="Raleway"/>
                <a:cs typeface="Raleway"/>
                <a:sym typeface="Raleway"/>
              </a:rPr>
              <a:t> is </a:t>
            </a: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proces</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waarbij</a:t>
            </a:r>
            <a:r>
              <a:rPr lang="en-US" sz="2400" dirty="0">
                <a:solidFill>
                  <a:srgbClr val="568754"/>
                </a:solidFill>
                <a:latin typeface="Raleway"/>
                <a:ea typeface="Raleway"/>
                <a:cs typeface="Raleway"/>
                <a:sym typeface="Raleway"/>
              </a:rPr>
              <a:t> u de interne </a:t>
            </a:r>
            <a:r>
              <a:rPr lang="en-US" sz="2400" dirty="0" err="1">
                <a:solidFill>
                  <a:srgbClr val="568754"/>
                </a:solidFill>
                <a:latin typeface="Raleway"/>
                <a:ea typeface="Raleway"/>
                <a:cs typeface="Raleway"/>
                <a:sym typeface="Raleway"/>
              </a:rPr>
              <a:t>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externe</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factoren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kunt</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identificeren</a:t>
            </a:r>
            <a:r>
              <a:rPr lang="en-US" sz="2400" dirty="0">
                <a:solidFill>
                  <a:srgbClr val="568754"/>
                </a:solidFill>
                <a:latin typeface="Raleway"/>
                <a:ea typeface="Raleway"/>
                <a:cs typeface="Raleway"/>
                <a:sym typeface="Raleway"/>
              </a:rPr>
              <a:t> die de </a:t>
            </a:r>
            <a:r>
              <a:rPr lang="en-US" sz="2400" dirty="0" err="1">
                <a:solidFill>
                  <a:srgbClr val="568754"/>
                </a:solidFill>
                <a:latin typeface="Raleway"/>
                <a:ea typeface="Raleway"/>
                <a:cs typeface="Raleway"/>
                <a:sym typeface="Raleway"/>
              </a:rPr>
              <a:t>toekomstige</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prestaties</a:t>
            </a:r>
            <a:r>
              <a:rPr lang="en-US" sz="2400" dirty="0">
                <a:solidFill>
                  <a:srgbClr val="568754"/>
                </a:solidFill>
                <a:latin typeface="Raleway"/>
                <a:ea typeface="Raleway"/>
                <a:cs typeface="Raleway"/>
                <a:sym typeface="Raleway"/>
              </a:rPr>
              <a:t> van </a:t>
            </a:r>
            <a:r>
              <a:rPr lang="en-US" sz="2400" dirty="0" err="1">
                <a:solidFill>
                  <a:srgbClr val="568754"/>
                </a:solidFill>
                <a:latin typeface="Raleway"/>
                <a:ea typeface="Raleway"/>
                <a:cs typeface="Raleway"/>
                <a:sym typeface="Raleway"/>
              </a:rPr>
              <a:t>een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bedrijf</a:t>
            </a:r>
            <a:r>
              <a:rPr lang="en-US" sz="2400" dirty="0">
                <a:solidFill>
                  <a:srgbClr val="568754"/>
                </a:solidFill>
                <a:latin typeface="Raleway"/>
                <a:ea typeface="Raleway"/>
                <a:cs typeface="Raleway"/>
                <a:sym typeface="Raleway"/>
              </a:rPr>
              <a:t> of project </a:t>
            </a:r>
            <a:r>
              <a:rPr lang="en-US" sz="2400" dirty="0" err="1">
                <a:solidFill>
                  <a:srgbClr val="568754"/>
                </a:solidFill>
                <a:latin typeface="Raleway"/>
                <a:ea typeface="Raleway"/>
                <a:cs typeface="Raleway"/>
                <a:sym typeface="Raleway"/>
              </a:rPr>
              <a:t>zullen</a:t>
            </a:r>
            <a:r>
              <a:rPr lang="en-US" sz="2400" dirty="0">
                <a:solidFill>
                  <a:srgbClr val="568754"/>
                </a:solidFill>
                <a:latin typeface="Raleway"/>
                <a:ea typeface="Raleway"/>
                <a:cs typeface="Raleway"/>
                <a:sym typeface="Raleway"/>
              </a:rPr>
              <a:t> </a:t>
            </a:r>
            <a:r>
              <a:rPr lang="en-US" sz="2400" dirty="0" err="1">
                <a:solidFill>
                  <a:srgbClr val="568754"/>
                </a:solidFill>
                <a:latin typeface="Raleway"/>
                <a:ea typeface="Raleway"/>
                <a:cs typeface="Raleway"/>
                <a:sym typeface="Raleway"/>
              </a:rPr>
              <a:t>beïnvloeden</a:t>
            </a:r>
            <a:r>
              <a:rPr lang="en-US" sz="2400" dirty="0">
                <a:solidFill>
                  <a:srgbClr val="568754"/>
                </a:solidFill>
                <a:latin typeface="Raleway"/>
                <a:ea typeface="Raleway"/>
                <a:cs typeface="Raleway"/>
                <a:sym typeface="Raleway"/>
              </a:rPr>
              <a:t>.</a:t>
            </a:r>
            <a:endParaRPr sz="2400" dirty="0">
              <a:solidFill>
                <a:srgbClr val="568754"/>
              </a:solidFill>
              <a:latin typeface="Raleway"/>
              <a:ea typeface="Raleway"/>
              <a:cs typeface="Raleway"/>
              <a:sym typeface="Raleway"/>
            </a:endParaRPr>
          </a:p>
        </p:txBody>
      </p:sp>
      <p:sp>
        <p:nvSpPr>
          <p:cNvPr id="769" name="Google Shape;769;p27"/>
          <p:cNvSpPr/>
          <p:nvPr/>
        </p:nvSpPr>
        <p:spPr>
          <a:xfrm>
            <a:off x="5802284" y="1225193"/>
            <a:ext cx="6018414" cy="4493963"/>
          </a:xfrm>
          <a:prstGeom prst="diamond">
            <a:avLst/>
          </a:prstGeom>
          <a:solidFill>
            <a:srgbClr val="EEF2EA"/>
          </a:solidFill>
          <a:ln w="12700" cap="flat" cmpd="sng">
            <a:solidFill>
              <a:srgbClr val="EEF2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0" name="Google Shape;770;p27"/>
          <p:cNvSpPr/>
          <p:nvPr/>
        </p:nvSpPr>
        <p:spPr>
          <a:xfrm>
            <a:off x="8988406" y="1296785"/>
            <a:ext cx="2832292" cy="1945179"/>
          </a:xfrm>
          <a:prstGeom prst="roundRect">
            <a:avLst>
              <a:gd name="adj" fmla="val 16667"/>
            </a:avLst>
          </a:prstGeom>
          <a:solidFill>
            <a:srgbClr val="EF9958"/>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u="sng" dirty="0">
                <a:solidFill>
                  <a:schemeClr val="lt2"/>
                </a:solidFill>
                <a:latin typeface="Raleway"/>
                <a:ea typeface="Raleway"/>
                <a:cs typeface="Raleway"/>
                <a:sym typeface="Raleway"/>
              </a:rPr>
              <a:t>ZWAKTES</a:t>
            </a:r>
            <a:endParaRPr dirty="0"/>
          </a:p>
          <a:p>
            <a:pPr marL="144000" marR="0" lvl="0" indent="-144000" algn="l" rtl="0">
              <a:spcBef>
                <a:spcPts val="0"/>
              </a:spcBef>
              <a:spcAft>
                <a:spcPts val="0"/>
              </a:spcAft>
              <a:buClr>
                <a:schemeClr val="lt2"/>
              </a:buClr>
              <a:buSzPts val="1600"/>
              <a:buFont typeface="Arial"/>
              <a:buChar char="•"/>
            </a:pPr>
            <a:r>
              <a:rPr lang="en-US" sz="1600" dirty="0" err="1">
                <a:solidFill>
                  <a:schemeClr val="lt2"/>
                </a:solidFill>
                <a:latin typeface="Raleway"/>
                <a:ea typeface="Raleway"/>
                <a:cs typeface="Raleway"/>
                <a:sym typeface="Raleway"/>
              </a:rPr>
              <a:t>Dingen</a:t>
            </a:r>
            <a:r>
              <a:rPr lang="en-US" sz="1600" dirty="0">
                <a:solidFill>
                  <a:schemeClr val="lt2"/>
                </a:solidFill>
                <a:latin typeface="Raleway"/>
                <a:ea typeface="Raleway"/>
                <a:cs typeface="Raleway"/>
                <a:sym typeface="Raleway"/>
              </a:rPr>
              <a:t> die </a:t>
            </a:r>
            <a:r>
              <a:rPr lang="en-US" sz="1600" dirty="0" err="1">
                <a:solidFill>
                  <a:schemeClr val="lt2"/>
                </a:solidFill>
                <a:latin typeface="Raleway"/>
                <a:ea typeface="Raleway"/>
                <a:cs typeface="Raleway"/>
                <a:sym typeface="Raleway"/>
              </a:rPr>
              <a:t>uw</a:t>
            </a:r>
            <a:r>
              <a:rPr lang="en-US" sz="1600" dirty="0">
                <a:solidFill>
                  <a:schemeClr val="lt2"/>
                </a:solidFill>
                <a:latin typeface="Raleway"/>
                <a:ea typeface="Raleway"/>
                <a:cs typeface="Raleway"/>
                <a:sym typeface="Raleway"/>
              </a:rPr>
              <a:t> </a:t>
            </a:r>
            <a:r>
              <a:rPr lang="en-US" sz="1600" dirty="0" err="1">
                <a:solidFill>
                  <a:schemeClr val="lt2"/>
                </a:solidFill>
                <a:latin typeface="Raleway"/>
                <a:ea typeface="Raleway"/>
                <a:cs typeface="Raleway"/>
                <a:sym typeface="Raleway"/>
              </a:rPr>
              <a:t>bedrijf</a:t>
            </a:r>
            <a:r>
              <a:rPr lang="en-US" sz="1600" dirty="0">
                <a:solidFill>
                  <a:schemeClr val="lt2"/>
                </a:solidFill>
                <a:latin typeface="Raleway"/>
                <a:ea typeface="Raleway"/>
                <a:cs typeface="Raleway"/>
                <a:sym typeface="Raleway"/>
              </a:rPr>
              <a:t> mist</a:t>
            </a:r>
            <a:endParaRPr dirty="0"/>
          </a:p>
          <a:p>
            <a:pPr marL="144000" marR="0" lvl="0" indent="-144000" algn="l" rtl="0">
              <a:spcBef>
                <a:spcPts val="0"/>
              </a:spcBef>
              <a:spcAft>
                <a:spcPts val="0"/>
              </a:spcAft>
              <a:buClr>
                <a:schemeClr val="lt2"/>
              </a:buClr>
              <a:buSzPts val="1600"/>
              <a:buFont typeface="Arial"/>
              <a:buChar char="•"/>
            </a:pPr>
            <a:r>
              <a:rPr lang="en-US" sz="1600" dirty="0">
                <a:solidFill>
                  <a:schemeClr val="lt2"/>
                </a:solidFill>
                <a:latin typeface="Raleway"/>
                <a:ea typeface="Raleway"/>
                <a:cs typeface="Raleway"/>
                <a:sym typeface="Raleway"/>
              </a:rPr>
              <a:t>Wat </a:t>
            </a:r>
            <a:r>
              <a:rPr lang="en-US" sz="1600" dirty="0" err="1">
                <a:solidFill>
                  <a:schemeClr val="lt2"/>
                </a:solidFill>
                <a:latin typeface="Raleway"/>
                <a:ea typeface="Raleway"/>
                <a:cs typeface="Raleway"/>
                <a:sym typeface="Raleway"/>
              </a:rPr>
              <a:t>uw</a:t>
            </a:r>
            <a:r>
              <a:rPr lang="en-US" sz="1600" dirty="0">
                <a:solidFill>
                  <a:schemeClr val="lt2"/>
                </a:solidFill>
                <a:latin typeface="Raleway"/>
                <a:ea typeface="Raleway"/>
                <a:cs typeface="Raleway"/>
                <a:sym typeface="Raleway"/>
              </a:rPr>
              <a:t> concurrent </a:t>
            </a:r>
            <a:r>
              <a:rPr lang="en-US" sz="1600" dirty="0" err="1">
                <a:solidFill>
                  <a:schemeClr val="lt2"/>
                </a:solidFill>
                <a:latin typeface="Raleway"/>
                <a:ea typeface="Raleway"/>
                <a:cs typeface="Raleway"/>
                <a:sym typeface="Raleway"/>
              </a:rPr>
              <a:t>beter</a:t>
            </a:r>
            <a:r>
              <a:rPr lang="en-US" sz="1600" dirty="0">
                <a:solidFill>
                  <a:schemeClr val="lt2"/>
                </a:solidFill>
                <a:latin typeface="Raleway"/>
                <a:ea typeface="Raleway"/>
                <a:cs typeface="Raleway"/>
                <a:sym typeface="Raleway"/>
              </a:rPr>
              <a:t> </a:t>
            </a:r>
            <a:r>
              <a:rPr lang="en-US" sz="1600" dirty="0" err="1">
                <a:solidFill>
                  <a:schemeClr val="lt2"/>
                </a:solidFill>
                <a:latin typeface="Raleway"/>
                <a:ea typeface="Raleway"/>
                <a:cs typeface="Raleway"/>
                <a:sym typeface="Raleway"/>
              </a:rPr>
              <a:t>doet</a:t>
            </a:r>
            <a:endParaRPr dirty="0"/>
          </a:p>
          <a:p>
            <a:pPr marL="144000" marR="0" lvl="0" indent="-144000" algn="l" rtl="0">
              <a:spcBef>
                <a:spcPts val="0"/>
              </a:spcBef>
              <a:spcAft>
                <a:spcPts val="0"/>
              </a:spcAft>
              <a:buClr>
                <a:schemeClr val="lt2"/>
              </a:buClr>
              <a:buSzPts val="1600"/>
              <a:buFont typeface="Arial"/>
              <a:buChar char="•"/>
            </a:pPr>
            <a:r>
              <a:rPr lang="en-US" sz="1600" dirty="0" err="1">
                <a:solidFill>
                  <a:schemeClr val="lt2"/>
                </a:solidFill>
                <a:latin typeface="Raleway"/>
                <a:ea typeface="Raleway"/>
                <a:cs typeface="Raleway"/>
                <a:sym typeface="Raleway"/>
              </a:rPr>
              <a:t>Beperking</a:t>
            </a:r>
            <a:r>
              <a:rPr lang="en-US" sz="1600" dirty="0">
                <a:solidFill>
                  <a:schemeClr val="lt2"/>
                </a:solidFill>
                <a:latin typeface="Raleway"/>
                <a:ea typeface="Raleway"/>
                <a:cs typeface="Raleway"/>
                <a:sym typeface="Raleway"/>
              </a:rPr>
              <a:t> van de </a:t>
            </a:r>
            <a:r>
              <a:rPr lang="en-US" sz="1600" dirty="0" err="1">
                <a:solidFill>
                  <a:schemeClr val="lt2"/>
                </a:solidFill>
                <a:latin typeface="Raleway"/>
                <a:ea typeface="Raleway"/>
                <a:cs typeface="Raleway"/>
                <a:sym typeface="Raleway"/>
              </a:rPr>
              <a:t>middelen</a:t>
            </a:r>
            <a:endParaRPr sz="1600" dirty="0">
              <a:solidFill>
                <a:schemeClr val="lt2"/>
              </a:solidFill>
              <a:latin typeface="Raleway"/>
              <a:ea typeface="Raleway"/>
              <a:cs typeface="Raleway"/>
              <a:sym typeface="Raleway"/>
            </a:endParaRPr>
          </a:p>
        </p:txBody>
      </p:sp>
      <p:sp>
        <p:nvSpPr>
          <p:cNvPr id="771" name="Google Shape;771;p27"/>
          <p:cNvSpPr/>
          <p:nvPr/>
        </p:nvSpPr>
        <p:spPr>
          <a:xfrm>
            <a:off x="5802283" y="1296785"/>
            <a:ext cx="2859578" cy="1945179"/>
          </a:xfrm>
          <a:prstGeom prst="roundRect">
            <a:avLst>
              <a:gd name="adj" fmla="val 16667"/>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u="sng" dirty="0">
                <a:solidFill>
                  <a:schemeClr val="lt2"/>
                </a:solidFill>
                <a:latin typeface="Raleway"/>
                <a:ea typeface="Raleway"/>
                <a:cs typeface="Raleway"/>
                <a:sym typeface="Raleway"/>
              </a:rPr>
              <a:t>STERKTES</a:t>
            </a:r>
            <a:endParaRPr dirty="0"/>
          </a:p>
          <a:p>
            <a:pPr marL="144000" marR="0" lvl="0" indent="-144000" algn="l" rtl="0">
              <a:spcBef>
                <a:spcPts val="0"/>
              </a:spcBef>
              <a:spcAft>
                <a:spcPts val="0"/>
              </a:spcAft>
              <a:buClr>
                <a:schemeClr val="lt2"/>
              </a:buClr>
              <a:buSzPts val="1600"/>
              <a:buFont typeface="Arial"/>
              <a:buChar char="•"/>
            </a:pPr>
            <a:r>
              <a:rPr lang="en-US" dirty="0">
                <a:solidFill>
                  <a:schemeClr val="lt2"/>
                </a:solidFill>
                <a:latin typeface="Raleway"/>
                <a:ea typeface="Raleway"/>
                <a:cs typeface="Raleway"/>
                <a:sym typeface="Raleway"/>
              </a:rPr>
              <a:t>Wat je </a:t>
            </a:r>
            <a:r>
              <a:rPr lang="en-US" dirty="0" err="1">
                <a:solidFill>
                  <a:schemeClr val="lt2"/>
                </a:solidFill>
                <a:latin typeface="Raleway"/>
                <a:ea typeface="Raleway"/>
                <a:cs typeface="Raleway"/>
                <a:sym typeface="Raleway"/>
              </a:rPr>
              <a:t>goed</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doet</a:t>
            </a:r>
            <a:endParaRPr sz="1200" dirty="0"/>
          </a:p>
          <a:p>
            <a:pPr marL="144000" marR="0" lvl="0" indent="-144000" algn="l" rtl="0">
              <a:spcBef>
                <a:spcPts val="0"/>
              </a:spcBef>
              <a:spcAft>
                <a:spcPts val="0"/>
              </a:spcAft>
              <a:buClr>
                <a:schemeClr val="lt2"/>
              </a:buClr>
              <a:buSzPts val="1600"/>
              <a:buFont typeface="Arial"/>
              <a:buChar char="•"/>
            </a:pPr>
            <a:r>
              <a:rPr lang="en-US" dirty="0" err="1">
                <a:solidFill>
                  <a:schemeClr val="lt2"/>
                </a:solidFill>
                <a:latin typeface="Raleway"/>
                <a:ea typeface="Raleway"/>
                <a:cs typeface="Raleway"/>
                <a:sym typeface="Raleway"/>
              </a:rPr>
              <a:t>Kwaliteiten</a:t>
            </a:r>
            <a:r>
              <a:rPr lang="en-US" dirty="0">
                <a:solidFill>
                  <a:schemeClr val="lt2"/>
                </a:solidFill>
                <a:latin typeface="Raleway"/>
                <a:ea typeface="Raleway"/>
                <a:cs typeface="Raleway"/>
                <a:sym typeface="Raleway"/>
              </a:rPr>
              <a:t> die u </a:t>
            </a:r>
            <a:r>
              <a:rPr lang="en-US" dirty="0" err="1">
                <a:solidFill>
                  <a:schemeClr val="lt2"/>
                </a:solidFill>
                <a:latin typeface="Raleway"/>
                <a:ea typeface="Raleway"/>
                <a:cs typeface="Raleway"/>
                <a:sym typeface="Raleway"/>
              </a:rPr>
              <a:t>onderscheiden</a:t>
            </a:r>
            <a:r>
              <a:rPr lang="en-US" dirty="0">
                <a:solidFill>
                  <a:schemeClr val="lt2"/>
                </a:solidFill>
                <a:latin typeface="Raleway"/>
                <a:ea typeface="Raleway"/>
                <a:cs typeface="Raleway"/>
                <a:sym typeface="Raleway"/>
              </a:rPr>
              <a:t> van </a:t>
            </a:r>
            <a:r>
              <a:rPr lang="en-US" dirty="0" err="1">
                <a:solidFill>
                  <a:schemeClr val="lt2"/>
                </a:solidFill>
                <a:latin typeface="Raleway"/>
                <a:ea typeface="Raleway"/>
                <a:cs typeface="Raleway"/>
                <a:sym typeface="Raleway"/>
              </a:rPr>
              <a:t>concurrenten</a:t>
            </a:r>
            <a:endParaRPr sz="1200" dirty="0"/>
          </a:p>
          <a:p>
            <a:pPr marL="144000" marR="0" lvl="0" indent="-144000" algn="l" rtl="0">
              <a:spcBef>
                <a:spcPts val="0"/>
              </a:spcBef>
              <a:spcAft>
                <a:spcPts val="0"/>
              </a:spcAft>
              <a:buClr>
                <a:schemeClr val="lt2"/>
              </a:buClr>
              <a:buSzPts val="1600"/>
              <a:buFont typeface="Arial"/>
              <a:buChar char="•"/>
            </a:pPr>
            <a:r>
              <a:rPr lang="en-US" dirty="0" err="1">
                <a:solidFill>
                  <a:schemeClr val="lt2"/>
                </a:solidFill>
                <a:latin typeface="Raleway"/>
                <a:ea typeface="Raleway"/>
                <a:cs typeface="Raleway"/>
                <a:sym typeface="Raleway"/>
              </a:rPr>
              <a:t>Bekwaam</a:t>
            </a:r>
            <a:r>
              <a:rPr lang="en-US" dirty="0">
                <a:solidFill>
                  <a:schemeClr val="lt2"/>
                </a:solidFill>
                <a:latin typeface="Raleway"/>
                <a:ea typeface="Raleway"/>
                <a:cs typeface="Raleway"/>
                <a:sym typeface="Raleway"/>
              </a:rPr>
              <a:t>/</a:t>
            </a:r>
            <a:r>
              <a:rPr lang="en-US" dirty="0" err="1">
                <a:solidFill>
                  <a:schemeClr val="lt2"/>
                </a:solidFill>
                <a:latin typeface="Raleway"/>
                <a:ea typeface="Raleway"/>
                <a:cs typeface="Raleway"/>
                <a:sym typeface="Raleway"/>
              </a:rPr>
              <a:t>deskundig</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personeel</a:t>
            </a:r>
            <a:endParaRPr sz="1200" dirty="0"/>
          </a:p>
          <a:p>
            <a:pPr marL="144000" marR="0" lvl="0" indent="-144000" algn="l" rtl="0">
              <a:spcBef>
                <a:spcPts val="0"/>
              </a:spcBef>
              <a:spcAft>
                <a:spcPts val="0"/>
              </a:spcAft>
              <a:buClr>
                <a:schemeClr val="lt2"/>
              </a:buClr>
              <a:buSzPts val="1600"/>
              <a:buFont typeface="Arial"/>
              <a:buChar char="•"/>
            </a:pPr>
            <a:r>
              <a:rPr lang="en-US" dirty="0" err="1">
                <a:solidFill>
                  <a:schemeClr val="lt2"/>
                </a:solidFill>
                <a:latin typeface="Raleway"/>
                <a:ea typeface="Raleway"/>
                <a:cs typeface="Raleway"/>
                <a:sym typeface="Raleway"/>
              </a:rPr>
              <a:t>Uw</a:t>
            </a:r>
            <a:r>
              <a:rPr lang="en-US" dirty="0">
                <a:solidFill>
                  <a:schemeClr val="lt2"/>
                </a:solidFill>
                <a:latin typeface="Raleway"/>
                <a:ea typeface="Raleway"/>
                <a:cs typeface="Raleway"/>
                <a:sym typeface="Raleway"/>
              </a:rPr>
              <a:t> USP </a:t>
            </a:r>
            <a:r>
              <a:rPr lang="en-US" sz="700" dirty="0">
                <a:solidFill>
                  <a:schemeClr val="lt2"/>
                </a:solidFill>
                <a:latin typeface="Raleway"/>
                <a:ea typeface="Raleway"/>
                <a:cs typeface="Raleway"/>
                <a:sym typeface="Raleway"/>
              </a:rPr>
              <a:t>(unique selling proposition)</a:t>
            </a:r>
            <a:endParaRPr sz="700" dirty="0">
              <a:solidFill>
                <a:schemeClr val="lt2"/>
              </a:solidFill>
              <a:latin typeface="Raleway"/>
              <a:ea typeface="Raleway"/>
              <a:cs typeface="Raleway"/>
              <a:sym typeface="Raleway"/>
            </a:endParaRPr>
          </a:p>
        </p:txBody>
      </p:sp>
      <p:sp>
        <p:nvSpPr>
          <p:cNvPr id="772" name="Google Shape;772;p27"/>
          <p:cNvSpPr/>
          <p:nvPr/>
        </p:nvSpPr>
        <p:spPr>
          <a:xfrm>
            <a:off x="5802285" y="3546763"/>
            <a:ext cx="2859577" cy="1945179"/>
          </a:xfrm>
          <a:prstGeom prst="roundRect">
            <a:avLst>
              <a:gd name="adj" fmla="val 16667"/>
            </a:avLst>
          </a:prstGeom>
          <a:solidFill>
            <a:srgbClr val="568754"/>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u="sng" dirty="0">
                <a:solidFill>
                  <a:schemeClr val="lt1"/>
                </a:solidFill>
                <a:latin typeface="Raleway"/>
                <a:ea typeface="Raleway"/>
                <a:cs typeface="Raleway"/>
                <a:sym typeface="Raleway"/>
              </a:rPr>
              <a:t>KANSEN</a:t>
            </a:r>
            <a:endParaRPr dirty="0"/>
          </a:p>
          <a:p>
            <a:pPr marL="144000" marR="0" lvl="0" indent="-144000" algn="l" rtl="0">
              <a:spcBef>
                <a:spcPts val="0"/>
              </a:spcBef>
              <a:spcAft>
                <a:spcPts val="0"/>
              </a:spcAft>
              <a:buClr>
                <a:schemeClr val="lt1"/>
              </a:buClr>
              <a:buSzPts val="1600"/>
              <a:buFont typeface="Arial"/>
              <a:buChar char="•"/>
            </a:pPr>
            <a:r>
              <a:rPr lang="en-US" dirty="0" err="1">
                <a:solidFill>
                  <a:schemeClr val="lt1"/>
                </a:solidFill>
                <a:latin typeface="Raleway"/>
                <a:ea typeface="Raleway"/>
                <a:cs typeface="Raleway"/>
                <a:sym typeface="Raleway"/>
              </a:rPr>
              <a:t>Onderbezette</a:t>
            </a:r>
            <a:r>
              <a:rPr lang="en-US" dirty="0">
                <a:solidFill>
                  <a:schemeClr val="lt1"/>
                </a:solidFill>
                <a:latin typeface="Raleway"/>
                <a:ea typeface="Raleway"/>
                <a:cs typeface="Raleway"/>
                <a:sym typeface="Raleway"/>
              </a:rPr>
              <a:t> </a:t>
            </a:r>
            <a:r>
              <a:rPr lang="en-US" dirty="0" err="1">
                <a:solidFill>
                  <a:schemeClr val="lt1"/>
                </a:solidFill>
                <a:latin typeface="Raleway"/>
                <a:ea typeface="Raleway"/>
                <a:cs typeface="Raleway"/>
                <a:sym typeface="Raleway"/>
              </a:rPr>
              <a:t>markten</a:t>
            </a:r>
            <a:endParaRPr sz="1200" dirty="0"/>
          </a:p>
          <a:p>
            <a:pPr marL="144000" marR="0" lvl="0" indent="-144000" algn="l" rtl="0">
              <a:spcBef>
                <a:spcPts val="0"/>
              </a:spcBef>
              <a:spcAft>
                <a:spcPts val="0"/>
              </a:spcAft>
              <a:buClr>
                <a:schemeClr val="lt1"/>
              </a:buClr>
              <a:buSzPts val="1600"/>
              <a:buFont typeface="Arial"/>
              <a:buChar char="•"/>
            </a:pPr>
            <a:r>
              <a:rPr lang="en-US" dirty="0" err="1">
                <a:solidFill>
                  <a:schemeClr val="lt1"/>
                </a:solidFill>
                <a:latin typeface="Raleway"/>
                <a:ea typeface="Raleway"/>
                <a:cs typeface="Raleway"/>
                <a:sym typeface="Raleway"/>
              </a:rPr>
              <a:t>Weinig</a:t>
            </a:r>
            <a:r>
              <a:rPr lang="en-US" dirty="0">
                <a:solidFill>
                  <a:schemeClr val="lt1"/>
                </a:solidFill>
                <a:latin typeface="Raleway"/>
                <a:ea typeface="Raleway"/>
                <a:cs typeface="Raleway"/>
                <a:sym typeface="Raleway"/>
              </a:rPr>
              <a:t> </a:t>
            </a:r>
            <a:r>
              <a:rPr lang="en-US" dirty="0" err="1">
                <a:solidFill>
                  <a:schemeClr val="lt1"/>
                </a:solidFill>
                <a:latin typeface="Raleway"/>
                <a:ea typeface="Raleway"/>
                <a:cs typeface="Raleway"/>
                <a:sym typeface="Raleway"/>
              </a:rPr>
              <a:t>concurrenten</a:t>
            </a:r>
            <a:r>
              <a:rPr lang="en-US" dirty="0">
                <a:solidFill>
                  <a:schemeClr val="lt1"/>
                </a:solidFill>
                <a:latin typeface="Raleway"/>
                <a:ea typeface="Raleway"/>
                <a:cs typeface="Raleway"/>
                <a:sym typeface="Raleway"/>
              </a:rPr>
              <a:t> in de </a:t>
            </a:r>
            <a:r>
              <a:rPr lang="en-US" dirty="0" err="1">
                <a:solidFill>
                  <a:schemeClr val="lt1"/>
                </a:solidFill>
                <a:latin typeface="Raleway"/>
                <a:ea typeface="Raleway"/>
                <a:cs typeface="Raleway"/>
                <a:sym typeface="Raleway"/>
              </a:rPr>
              <a:t>omgeving</a:t>
            </a:r>
            <a:endParaRPr sz="1200" dirty="0"/>
          </a:p>
          <a:p>
            <a:pPr marL="144000" marR="0" lvl="0" indent="-144000" algn="l" rtl="0">
              <a:spcBef>
                <a:spcPts val="0"/>
              </a:spcBef>
              <a:spcAft>
                <a:spcPts val="0"/>
              </a:spcAft>
              <a:buClr>
                <a:schemeClr val="lt1"/>
              </a:buClr>
              <a:buSzPts val="1600"/>
              <a:buFont typeface="Arial"/>
              <a:buChar char="•"/>
            </a:pPr>
            <a:r>
              <a:rPr lang="en-US" dirty="0" err="1">
                <a:solidFill>
                  <a:schemeClr val="lt1"/>
                </a:solidFill>
                <a:latin typeface="Raleway"/>
                <a:ea typeface="Raleway"/>
                <a:cs typeface="Raleway"/>
                <a:sym typeface="Raleway"/>
              </a:rPr>
              <a:t>Opkomende</a:t>
            </a:r>
            <a:r>
              <a:rPr lang="en-US" dirty="0">
                <a:solidFill>
                  <a:schemeClr val="lt1"/>
                </a:solidFill>
                <a:latin typeface="Raleway"/>
                <a:ea typeface="Raleway"/>
                <a:cs typeface="Raleway"/>
                <a:sym typeface="Raleway"/>
              </a:rPr>
              <a:t> </a:t>
            </a:r>
            <a:r>
              <a:rPr lang="en-US" dirty="0" err="1">
                <a:solidFill>
                  <a:schemeClr val="lt1"/>
                </a:solidFill>
                <a:latin typeface="Raleway"/>
                <a:ea typeface="Raleway"/>
                <a:cs typeface="Raleway"/>
                <a:sym typeface="Raleway"/>
              </a:rPr>
              <a:t>behoefte</a:t>
            </a:r>
            <a:r>
              <a:rPr lang="en-US" dirty="0">
                <a:solidFill>
                  <a:schemeClr val="lt1"/>
                </a:solidFill>
                <a:latin typeface="Raleway"/>
                <a:ea typeface="Raleway"/>
                <a:cs typeface="Raleway"/>
                <a:sym typeface="Raleway"/>
              </a:rPr>
              <a:t> die je </a:t>
            </a:r>
            <a:r>
              <a:rPr lang="en-US" dirty="0" err="1">
                <a:solidFill>
                  <a:schemeClr val="lt1"/>
                </a:solidFill>
                <a:latin typeface="Raleway"/>
                <a:ea typeface="Raleway"/>
                <a:cs typeface="Raleway"/>
                <a:sym typeface="Raleway"/>
              </a:rPr>
              <a:t>kunt</a:t>
            </a:r>
            <a:r>
              <a:rPr lang="en-US" dirty="0">
                <a:solidFill>
                  <a:schemeClr val="lt1"/>
                </a:solidFill>
                <a:latin typeface="Raleway"/>
                <a:ea typeface="Raleway"/>
                <a:cs typeface="Raleway"/>
                <a:sym typeface="Raleway"/>
              </a:rPr>
              <a:t> </a:t>
            </a:r>
            <a:r>
              <a:rPr lang="en-US" dirty="0" err="1">
                <a:solidFill>
                  <a:schemeClr val="lt1"/>
                </a:solidFill>
                <a:latin typeface="Raleway"/>
                <a:ea typeface="Raleway"/>
                <a:cs typeface="Raleway"/>
                <a:sym typeface="Raleway"/>
              </a:rPr>
              <a:t>vervullen</a:t>
            </a:r>
            <a:endParaRPr sz="1200" dirty="0"/>
          </a:p>
          <a:p>
            <a:pPr marL="144000" marR="0" lvl="0" indent="-144000" algn="l" rtl="0">
              <a:spcBef>
                <a:spcPts val="0"/>
              </a:spcBef>
              <a:spcAft>
                <a:spcPts val="0"/>
              </a:spcAft>
              <a:buClr>
                <a:schemeClr val="lt1"/>
              </a:buClr>
              <a:buSzPts val="1600"/>
              <a:buFont typeface="Arial"/>
              <a:buChar char="•"/>
            </a:pPr>
            <a:r>
              <a:rPr lang="en-US" dirty="0" err="1">
                <a:solidFill>
                  <a:schemeClr val="lt1"/>
                </a:solidFill>
                <a:latin typeface="Raleway"/>
                <a:ea typeface="Raleway"/>
                <a:cs typeface="Raleway"/>
                <a:sym typeface="Raleway"/>
              </a:rPr>
              <a:t>Deelname</a:t>
            </a:r>
            <a:r>
              <a:rPr lang="en-US" dirty="0">
                <a:solidFill>
                  <a:schemeClr val="lt1"/>
                </a:solidFill>
                <a:latin typeface="Raleway"/>
                <a:ea typeface="Raleway"/>
                <a:cs typeface="Raleway"/>
                <a:sym typeface="Raleway"/>
              </a:rPr>
              <a:t> </a:t>
            </a:r>
            <a:r>
              <a:rPr lang="en-US" dirty="0" err="1">
                <a:solidFill>
                  <a:schemeClr val="lt1"/>
                </a:solidFill>
                <a:latin typeface="Raleway"/>
                <a:ea typeface="Raleway"/>
                <a:cs typeface="Raleway"/>
                <a:sym typeface="Raleway"/>
              </a:rPr>
              <a:t>aan</a:t>
            </a:r>
            <a:r>
              <a:rPr lang="en-US" dirty="0">
                <a:solidFill>
                  <a:schemeClr val="lt1"/>
                </a:solidFill>
                <a:latin typeface="Raleway"/>
                <a:ea typeface="Raleway"/>
                <a:cs typeface="Raleway"/>
                <a:sym typeface="Raleway"/>
              </a:rPr>
              <a:t> het project </a:t>
            </a:r>
            <a:endParaRPr dirty="0">
              <a:solidFill>
                <a:schemeClr val="lt1"/>
              </a:solidFill>
              <a:latin typeface="Raleway"/>
              <a:ea typeface="Raleway"/>
              <a:cs typeface="Raleway"/>
              <a:sym typeface="Raleway"/>
            </a:endParaRPr>
          </a:p>
        </p:txBody>
      </p:sp>
      <p:sp>
        <p:nvSpPr>
          <p:cNvPr id="773" name="Google Shape;773;p27"/>
          <p:cNvSpPr/>
          <p:nvPr/>
        </p:nvSpPr>
        <p:spPr>
          <a:xfrm>
            <a:off x="8988406" y="3546762"/>
            <a:ext cx="2832292" cy="1945179"/>
          </a:xfrm>
          <a:prstGeom prst="roundRect">
            <a:avLst>
              <a:gd name="adj" fmla="val 16667"/>
            </a:avLst>
          </a:prstGeom>
          <a:solidFill>
            <a:srgbClr val="D13D15"/>
          </a:solidFill>
          <a:ln w="12700" cap="flat" cmpd="sng">
            <a:solidFill>
              <a:srgbClr val="054F5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u="sng" dirty="0">
                <a:solidFill>
                  <a:schemeClr val="lt2"/>
                </a:solidFill>
                <a:latin typeface="Raleway"/>
                <a:ea typeface="Raleway"/>
                <a:cs typeface="Raleway"/>
                <a:sym typeface="Raleway"/>
              </a:rPr>
              <a:t>BEDREIGINGEN</a:t>
            </a:r>
            <a:endParaRPr dirty="0"/>
          </a:p>
          <a:p>
            <a:pPr marL="144000" marR="0" lvl="0" indent="-144000" algn="l" rtl="0">
              <a:spcBef>
                <a:spcPts val="0"/>
              </a:spcBef>
              <a:spcAft>
                <a:spcPts val="0"/>
              </a:spcAft>
              <a:buClr>
                <a:schemeClr val="lt2"/>
              </a:buClr>
              <a:buSzPts val="1600"/>
              <a:buFont typeface="Arial"/>
              <a:buChar char="•"/>
            </a:pPr>
            <a:r>
              <a:rPr lang="en-US" dirty="0" err="1">
                <a:solidFill>
                  <a:schemeClr val="lt2"/>
                </a:solidFill>
                <a:latin typeface="Raleway"/>
                <a:ea typeface="Raleway"/>
                <a:cs typeface="Raleway"/>
                <a:sym typeface="Raleway"/>
              </a:rPr>
              <a:t>Opkomende</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concurrenten</a:t>
            </a:r>
            <a:endParaRPr sz="1200" dirty="0"/>
          </a:p>
          <a:p>
            <a:pPr marL="144000" marR="0" lvl="0" indent="-144000" algn="l" rtl="0">
              <a:spcBef>
                <a:spcPts val="0"/>
              </a:spcBef>
              <a:spcAft>
                <a:spcPts val="0"/>
              </a:spcAft>
              <a:buClr>
                <a:schemeClr val="lt2"/>
              </a:buClr>
              <a:buSzPts val="1600"/>
              <a:buFont typeface="Arial"/>
              <a:buChar char="•"/>
            </a:pPr>
            <a:r>
              <a:rPr lang="en-US" dirty="0" err="1">
                <a:solidFill>
                  <a:schemeClr val="lt2"/>
                </a:solidFill>
                <a:latin typeface="Raleway"/>
                <a:ea typeface="Raleway"/>
                <a:cs typeface="Raleway"/>
                <a:sym typeface="Raleway"/>
              </a:rPr>
              <a:t>Veranderende</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regelgeving</a:t>
            </a:r>
            <a:endParaRPr sz="1200" dirty="0"/>
          </a:p>
          <a:p>
            <a:pPr marL="144000" marR="0" lvl="0" indent="-144000" algn="l" rtl="0">
              <a:spcBef>
                <a:spcPts val="0"/>
              </a:spcBef>
              <a:spcAft>
                <a:spcPts val="0"/>
              </a:spcAft>
              <a:buClr>
                <a:schemeClr val="lt2"/>
              </a:buClr>
              <a:buSzPts val="1600"/>
              <a:buFont typeface="Arial"/>
              <a:buChar char="•"/>
            </a:pPr>
            <a:r>
              <a:rPr lang="en-US" dirty="0">
                <a:solidFill>
                  <a:schemeClr val="lt2"/>
                </a:solidFill>
                <a:latin typeface="Raleway"/>
                <a:ea typeface="Raleway"/>
                <a:cs typeface="Raleway"/>
                <a:sym typeface="Raleway"/>
              </a:rPr>
              <a:t>De </a:t>
            </a:r>
            <a:r>
              <a:rPr lang="en-US" dirty="0" err="1">
                <a:solidFill>
                  <a:schemeClr val="lt2"/>
                </a:solidFill>
                <a:latin typeface="Raleway"/>
                <a:ea typeface="Raleway"/>
                <a:cs typeface="Raleway"/>
                <a:sym typeface="Raleway"/>
              </a:rPr>
              <a:t>houding</a:t>
            </a:r>
            <a:r>
              <a:rPr lang="en-US" dirty="0">
                <a:solidFill>
                  <a:schemeClr val="lt2"/>
                </a:solidFill>
                <a:latin typeface="Raleway"/>
                <a:ea typeface="Raleway"/>
                <a:cs typeface="Raleway"/>
                <a:sym typeface="Raleway"/>
              </a:rPr>
              <a:t> van </a:t>
            </a:r>
            <a:r>
              <a:rPr lang="en-US" dirty="0" err="1">
                <a:solidFill>
                  <a:schemeClr val="lt2"/>
                </a:solidFill>
                <a:latin typeface="Raleway"/>
                <a:ea typeface="Raleway"/>
                <a:cs typeface="Raleway"/>
                <a:sym typeface="Raleway"/>
              </a:rPr>
              <a:t>klanten</a:t>
            </a:r>
            <a:r>
              <a:rPr lang="en-US" dirty="0">
                <a:solidFill>
                  <a:schemeClr val="lt2"/>
                </a:solidFill>
                <a:latin typeface="Raleway"/>
                <a:ea typeface="Raleway"/>
                <a:cs typeface="Raleway"/>
                <a:sym typeface="Raleway"/>
              </a:rPr>
              <a:t> ten </a:t>
            </a:r>
            <a:r>
              <a:rPr lang="en-US" dirty="0" err="1">
                <a:solidFill>
                  <a:schemeClr val="lt2"/>
                </a:solidFill>
                <a:latin typeface="Raleway"/>
                <a:ea typeface="Raleway"/>
                <a:cs typeface="Raleway"/>
                <a:sym typeface="Raleway"/>
              </a:rPr>
              <a:t>opzichte</a:t>
            </a:r>
            <a:r>
              <a:rPr lang="en-US" dirty="0">
                <a:solidFill>
                  <a:schemeClr val="lt2"/>
                </a:solidFill>
                <a:latin typeface="Raleway"/>
                <a:ea typeface="Raleway"/>
                <a:cs typeface="Raleway"/>
                <a:sym typeface="Raleway"/>
              </a:rPr>
              <a:t> van </a:t>
            </a:r>
            <a:r>
              <a:rPr lang="en-US" dirty="0" err="1">
                <a:solidFill>
                  <a:schemeClr val="lt2"/>
                </a:solidFill>
                <a:latin typeface="Raleway"/>
                <a:ea typeface="Raleway"/>
                <a:cs typeface="Raleway"/>
                <a:sym typeface="Raleway"/>
              </a:rPr>
              <a:t>uw</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bedrijf</a:t>
            </a:r>
            <a:r>
              <a:rPr lang="en-US" dirty="0">
                <a:solidFill>
                  <a:schemeClr val="lt2"/>
                </a:solidFill>
                <a:latin typeface="Raleway"/>
                <a:ea typeface="Raleway"/>
                <a:cs typeface="Raleway"/>
                <a:sym typeface="Raleway"/>
              </a:rPr>
              <a:t> </a:t>
            </a:r>
            <a:r>
              <a:rPr lang="en-US" dirty="0" err="1">
                <a:solidFill>
                  <a:schemeClr val="lt2"/>
                </a:solidFill>
                <a:latin typeface="Raleway"/>
                <a:ea typeface="Raleway"/>
                <a:cs typeface="Raleway"/>
                <a:sym typeface="Raleway"/>
              </a:rPr>
              <a:t>veranderen</a:t>
            </a:r>
            <a:endParaRPr dirty="0">
              <a:solidFill>
                <a:schemeClr val="lt2"/>
              </a:solidFill>
              <a:latin typeface="Raleway"/>
              <a:ea typeface="Raleway"/>
              <a:cs typeface="Raleway"/>
              <a:sym typeface="Raleway"/>
            </a:endParaRPr>
          </a:p>
        </p:txBody>
      </p:sp>
      <p:sp>
        <p:nvSpPr>
          <p:cNvPr id="774" name="Google Shape;774;p27"/>
          <p:cNvSpPr/>
          <p:nvPr/>
        </p:nvSpPr>
        <p:spPr>
          <a:xfrm rot="5400000">
            <a:off x="8677102" y="-779785"/>
            <a:ext cx="268778" cy="3516282"/>
          </a:xfrm>
          <a:prstGeom prst="leftBracket">
            <a:avLst>
              <a:gd name="adj" fmla="val 8333"/>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75" name="Google Shape;775;p27"/>
          <p:cNvSpPr/>
          <p:nvPr/>
        </p:nvSpPr>
        <p:spPr>
          <a:xfrm rot="-5400000">
            <a:off x="8677102" y="4040385"/>
            <a:ext cx="268778" cy="3516282"/>
          </a:xfrm>
          <a:prstGeom prst="leftBracket">
            <a:avLst>
              <a:gd name="adj" fmla="val 8333"/>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776" name="Google Shape;776;p27"/>
          <p:cNvSpPr txBox="1"/>
          <p:nvPr/>
        </p:nvSpPr>
        <p:spPr>
          <a:xfrm>
            <a:off x="8337666" y="830723"/>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Intern</a:t>
            </a:r>
            <a:endParaRPr sz="1800">
              <a:solidFill>
                <a:schemeClr val="dk1"/>
              </a:solidFill>
              <a:latin typeface="Calibri"/>
              <a:ea typeface="Calibri"/>
              <a:cs typeface="Calibri"/>
              <a:sym typeface="Calibri"/>
            </a:endParaRPr>
          </a:p>
        </p:txBody>
      </p:sp>
      <p:sp>
        <p:nvSpPr>
          <p:cNvPr id="777" name="Google Shape;777;p27"/>
          <p:cNvSpPr txBox="1"/>
          <p:nvPr/>
        </p:nvSpPr>
        <p:spPr>
          <a:xfrm>
            <a:off x="8351309" y="5606082"/>
            <a:ext cx="94765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Externe</a:t>
            </a:r>
            <a:endParaRPr sz="18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28"/>
          <p:cNvSpPr txBox="1">
            <a:spLocks noGrp="1"/>
          </p:cNvSpPr>
          <p:nvPr>
            <p:ph type="body" idx="1"/>
          </p:nvPr>
        </p:nvSpPr>
        <p:spPr>
          <a:xfrm>
            <a:off x="734714" y="1757011"/>
            <a:ext cx="10594346"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33637"/>
              </a:buClr>
              <a:buSzPts val="2400"/>
              <a:buNone/>
            </a:pPr>
            <a:r>
              <a:rPr lang="en-US" b="1" u="sng"/>
              <a:t>Een effectief bedrijfsmodel helpt u bij het uitzoeken van elementen als</a:t>
            </a:r>
            <a:r>
              <a:rPr lang="en-US" b="1"/>
              <a:t>:</a:t>
            </a:r>
            <a:endParaRPr/>
          </a:p>
          <a:p>
            <a:pPr marL="342900" lvl="0" indent="-342900" algn="l" rtl="0">
              <a:lnSpc>
                <a:spcPct val="90000"/>
              </a:lnSpc>
              <a:spcBef>
                <a:spcPts val="1000"/>
              </a:spcBef>
              <a:spcAft>
                <a:spcPts val="0"/>
              </a:spcAft>
              <a:buClr>
                <a:srgbClr val="033637"/>
              </a:buClr>
              <a:buSzPts val="2400"/>
              <a:buFont typeface="Arial"/>
              <a:buChar char="•"/>
            </a:pPr>
            <a:r>
              <a:rPr lang="en-US"/>
              <a:t>Uw bedrijfsconcept </a:t>
            </a:r>
            <a:endParaRPr/>
          </a:p>
          <a:p>
            <a:pPr marL="342900" lvl="0" indent="-342900" algn="l" rtl="0">
              <a:lnSpc>
                <a:spcPct val="90000"/>
              </a:lnSpc>
              <a:spcBef>
                <a:spcPts val="1000"/>
              </a:spcBef>
              <a:spcAft>
                <a:spcPts val="0"/>
              </a:spcAft>
              <a:buClr>
                <a:srgbClr val="033637"/>
              </a:buClr>
              <a:buSzPts val="2400"/>
              <a:buFont typeface="Arial"/>
              <a:buChar char="•"/>
            </a:pPr>
            <a:r>
              <a:rPr lang="en-US"/>
              <a:t>Welk probleem los je op en voor wie? </a:t>
            </a:r>
            <a:endParaRPr/>
          </a:p>
          <a:p>
            <a:pPr marL="342900" lvl="0" indent="-342900" algn="l" rtl="0">
              <a:lnSpc>
                <a:spcPct val="90000"/>
              </a:lnSpc>
              <a:spcBef>
                <a:spcPts val="1000"/>
              </a:spcBef>
              <a:spcAft>
                <a:spcPts val="0"/>
              </a:spcAft>
              <a:buClr>
                <a:srgbClr val="033637"/>
              </a:buClr>
              <a:buSzPts val="2400"/>
              <a:buFont typeface="Arial"/>
              <a:buChar char="•"/>
            </a:pPr>
            <a:r>
              <a:rPr lang="en-US"/>
              <a:t>Hoe gaat u klantwaarde creëren? </a:t>
            </a:r>
            <a:endParaRPr/>
          </a:p>
          <a:p>
            <a:pPr marL="342900" lvl="0" indent="-342900" algn="l" rtl="0">
              <a:lnSpc>
                <a:spcPct val="90000"/>
              </a:lnSpc>
              <a:spcBef>
                <a:spcPts val="1000"/>
              </a:spcBef>
              <a:spcAft>
                <a:spcPts val="0"/>
              </a:spcAft>
              <a:buClr>
                <a:srgbClr val="033637"/>
              </a:buClr>
              <a:buSzPts val="2400"/>
              <a:buFont typeface="Arial"/>
              <a:buChar char="•"/>
            </a:pPr>
            <a:r>
              <a:rPr lang="en-US"/>
              <a:t>Hoe komt uw product of dienst bij de klanten? </a:t>
            </a:r>
            <a:endParaRPr/>
          </a:p>
          <a:p>
            <a:pPr marL="342900" lvl="0" indent="-342900" algn="l" rtl="0">
              <a:lnSpc>
                <a:spcPct val="90000"/>
              </a:lnSpc>
              <a:spcBef>
                <a:spcPts val="1000"/>
              </a:spcBef>
              <a:spcAft>
                <a:spcPts val="0"/>
              </a:spcAft>
              <a:buClr>
                <a:srgbClr val="033637"/>
              </a:buClr>
              <a:buSzPts val="2400"/>
              <a:buFont typeface="Arial"/>
              <a:buChar char="•"/>
            </a:pPr>
            <a:r>
              <a:rPr lang="en-US"/>
              <a:t>Hoe blijft uw bedrijf concurrerend? </a:t>
            </a:r>
            <a:endParaRPr/>
          </a:p>
          <a:p>
            <a:pPr marL="342900" lvl="0" indent="-342900" algn="l" rtl="0">
              <a:lnSpc>
                <a:spcPct val="90000"/>
              </a:lnSpc>
              <a:spcBef>
                <a:spcPts val="1000"/>
              </a:spcBef>
              <a:spcAft>
                <a:spcPts val="0"/>
              </a:spcAft>
              <a:buClr>
                <a:srgbClr val="033637"/>
              </a:buClr>
              <a:buSzPts val="2400"/>
              <a:buFont typeface="Arial"/>
              <a:buChar char="•"/>
            </a:pPr>
            <a:r>
              <a:rPr lang="en-US"/>
              <a:t>Alle inkomsten en kosten die u kunt voorzien. </a:t>
            </a:r>
            <a:endParaRPr/>
          </a:p>
        </p:txBody>
      </p:sp>
      <p:sp>
        <p:nvSpPr>
          <p:cNvPr id="783" name="Google Shape;783;p28"/>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We hebben onze visie, wat nu?</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29"/>
          <p:cNvSpPr txBox="1">
            <a:spLocks noGrp="1"/>
          </p:cNvSpPr>
          <p:nvPr>
            <p:ph type="body" idx="1"/>
          </p:nvPr>
        </p:nvSpPr>
        <p:spPr>
          <a:xfrm>
            <a:off x="734714" y="1479665"/>
            <a:ext cx="10594346" cy="4838007"/>
          </a:xfrm>
          <a:prstGeom prst="rect">
            <a:avLst/>
          </a:prstGeom>
          <a:noFill/>
          <a:ln>
            <a:noFill/>
          </a:ln>
        </p:spPr>
        <p:txBody>
          <a:bodyPr spcFirstLastPara="1" wrap="square" lIns="91425" tIns="45700" rIns="91425" bIns="45700" anchor="t" anchorCtr="0">
            <a:normAutofit fontScale="85000" lnSpcReduction="10000"/>
          </a:bodyPr>
          <a:lstStyle/>
          <a:p>
            <a:pPr marL="228600" lvl="0" indent="-228600" algn="l" rtl="0">
              <a:lnSpc>
                <a:spcPct val="90000"/>
              </a:lnSpc>
              <a:spcBef>
                <a:spcPts val="0"/>
              </a:spcBef>
              <a:spcAft>
                <a:spcPts val="0"/>
              </a:spcAft>
              <a:buClr>
                <a:srgbClr val="033637"/>
              </a:buClr>
              <a:buSzPct val="100000"/>
              <a:buNone/>
            </a:pPr>
            <a:r>
              <a:rPr lang="en-US" u="sng" dirty="0" err="1"/>
              <a:t>Deze</a:t>
            </a:r>
            <a:r>
              <a:rPr lang="en-US" u="sng" dirty="0"/>
              <a:t> </a:t>
            </a:r>
            <a:r>
              <a:rPr lang="en-US" u="sng" dirty="0" err="1"/>
              <a:t>vragen</a:t>
            </a:r>
            <a:r>
              <a:rPr lang="en-US" u="sng" dirty="0"/>
              <a:t> </a:t>
            </a:r>
            <a:r>
              <a:rPr lang="en-US" u="sng" dirty="0" err="1"/>
              <a:t>beantwoorden</a:t>
            </a:r>
            <a:r>
              <a:rPr lang="en-US" u="sng" dirty="0"/>
              <a:t>:</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err="1"/>
              <a:t>Uw</a:t>
            </a:r>
            <a:r>
              <a:rPr lang="en-US" b="1" dirty="0"/>
              <a:t> </a:t>
            </a:r>
            <a:r>
              <a:rPr lang="en-US" b="1" dirty="0" err="1"/>
              <a:t>bedrijfsconcept</a:t>
            </a:r>
            <a:r>
              <a:rPr lang="en-US" b="1" dirty="0"/>
              <a:t> </a:t>
            </a:r>
            <a:r>
              <a:rPr lang="en-US" dirty="0"/>
              <a:t>- </a:t>
            </a:r>
            <a:r>
              <a:rPr lang="en-US" dirty="0" err="1">
                <a:solidFill>
                  <a:srgbClr val="568754"/>
                </a:solidFill>
              </a:rPr>
              <a:t>Bevordering</a:t>
            </a:r>
            <a:r>
              <a:rPr lang="en-US" dirty="0">
                <a:solidFill>
                  <a:srgbClr val="568754"/>
                </a:solidFill>
              </a:rPr>
              <a:t> </a:t>
            </a:r>
            <a:r>
              <a:rPr lang="en-US" dirty="0" err="1">
                <a:solidFill>
                  <a:srgbClr val="568754"/>
                </a:solidFill>
              </a:rPr>
              <a:t>en</a:t>
            </a:r>
            <a:r>
              <a:rPr lang="en-US" dirty="0">
                <a:solidFill>
                  <a:srgbClr val="568754"/>
                </a:solidFill>
              </a:rPr>
              <a:t> </a:t>
            </a:r>
            <a:r>
              <a:rPr lang="en-US" dirty="0" err="1">
                <a:solidFill>
                  <a:srgbClr val="568754"/>
                </a:solidFill>
              </a:rPr>
              <a:t>herstel</a:t>
            </a:r>
            <a:r>
              <a:rPr lang="en-US" dirty="0">
                <a:solidFill>
                  <a:srgbClr val="568754"/>
                </a:solidFill>
              </a:rPr>
              <a:t> van </a:t>
            </a:r>
            <a:r>
              <a:rPr lang="en-US" dirty="0" err="1">
                <a:solidFill>
                  <a:srgbClr val="568754"/>
                </a:solidFill>
              </a:rPr>
              <a:t>ons</a:t>
            </a:r>
            <a:r>
              <a:rPr lang="en-US" dirty="0">
                <a:solidFill>
                  <a:srgbClr val="568754"/>
                </a:solidFill>
              </a:rPr>
              <a:t> </a:t>
            </a:r>
            <a:r>
              <a:rPr lang="en-US" dirty="0" err="1">
                <a:solidFill>
                  <a:srgbClr val="568754"/>
                </a:solidFill>
              </a:rPr>
              <a:t>culinair</a:t>
            </a:r>
            <a:r>
              <a:rPr lang="en-US" dirty="0">
                <a:solidFill>
                  <a:srgbClr val="568754"/>
                </a:solidFill>
              </a:rPr>
              <a:t> </a:t>
            </a:r>
            <a:r>
              <a:rPr lang="en-US" dirty="0" err="1">
                <a:solidFill>
                  <a:srgbClr val="568754"/>
                </a:solidFill>
              </a:rPr>
              <a:t>erfgoed</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a:t>Welk </a:t>
            </a:r>
            <a:r>
              <a:rPr lang="en-US" b="1" dirty="0" err="1"/>
              <a:t>probleem</a:t>
            </a:r>
            <a:r>
              <a:rPr lang="en-US" b="1" dirty="0"/>
              <a:t> lost u op </a:t>
            </a:r>
            <a:r>
              <a:rPr lang="en-US" b="1" dirty="0" err="1"/>
              <a:t>en</a:t>
            </a:r>
            <a:r>
              <a:rPr lang="en-US" b="1" dirty="0"/>
              <a:t> </a:t>
            </a:r>
            <a:r>
              <a:rPr lang="en-US" b="1" dirty="0" err="1"/>
              <a:t>voor</a:t>
            </a:r>
            <a:r>
              <a:rPr lang="en-US" b="1" dirty="0"/>
              <a:t> </a:t>
            </a:r>
            <a:r>
              <a:rPr lang="en-US" b="1" dirty="0" err="1"/>
              <a:t>wie</a:t>
            </a:r>
            <a:r>
              <a:rPr lang="en-US" b="1" dirty="0"/>
              <a:t>? - </a:t>
            </a:r>
            <a:r>
              <a:rPr lang="en-US" dirty="0" err="1">
                <a:solidFill>
                  <a:srgbClr val="568754"/>
                </a:solidFill>
              </a:rPr>
              <a:t>Voorkomen</a:t>
            </a:r>
            <a:r>
              <a:rPr lang="en-US" dirty="0">
                <a:solidFill>
                  <a:srgbClr val="568754"/>
                </a:solidFill>
              </a:rPr>
              <a:t> </a:t>
            </a:r>
            <a:r>
              <a:rPr lang="en-US" dirty="0" err="1">
                <a:solidFill>
                  <a:srgbClr val="568754"/>
                </a:solidFill>
              </a:rPr>
              <a:t>dat</a:t>
            </a:r>
            <a:r>
              <a:rPr lang="en-US" dirty="0">
                <a:solidFill>
                  <a:srgbClr val="568754"/>
                </a:solidFill>
              </a:rPr>
              <a:t> </a:t>
            </a:r>
            <a:r>
              <a:rPr lang="en-US" dirty="0" err="1">
                <a:solidFill>
                  <a:srgbClr val="568754"/>
                </a:solidFill>
              </a:rPr>
              <a:t>ons</a:t>
            </a:r>
            <a:r>
              <a:rPr lang="en-US" dirty="0">
                <a:solidFill>
                  <a:srgbClr val="568754"/>
                </a:solidFill>
              </a:rPr>
              <a:t> </a:t>
            </a:r>
            <a:r>
              <a:rPr lang="en-US" dirty="0" err="1">
                <a:solidFill>
                  <a:srgbClr val="568754"/>
                </a:solidFill>
              </a:rPr>
              <a:t>cultureel</a:t>
            </a:r>
            <a:r>
              <a:rPr lang="en-US" dirty="0">
                <a:solidFill>
                  <a:srgbClr val="568754"/>
                </a:solidFill>
              </a:rPr>
              <a:t> </a:t>
            </a:r>
            <a:r>
              <a:rPr lang="en-US" dirty="0" err="1">
                <a:solidFill>
                  <a:srgbClr val="568754"/>
                </a:solidFill>
              </a:rPr>
              <a:t>erfgoed</a:t>
            </a:r>
            <a:r>
              <a:rPr lang="en-US" dirty="0">
                <a:solidFill>
                  <a:srgbClr val="568754"/>
                </a:solidFill>
              </a:rPr>
              <a:t> </a:t>
            </a:r>
            <a:r>
              <a:rPr lang="en-US" dirty="0" err="1">
                <a:solidFill>
                  <a:srgbClr val="568754"/>
                </a:solidFill>
              </a:rPr>
              <a:t>verloren</a:t>
            </a:r>
            <a:r>
              <a:rPr lang="en-US" dirty="0">
                <a:solidFill>
                  <a:srgbClr val="568754"/>
                </a:solidFill>
              </a:rPr>
              <a:t> </a:t>
            </a:r>
            <a:r>
              <a:rPr lang="en-US" dirty="0" err="1">
                <a:solidFill>
                  <a:srgbClr val="568754"/>
                </a:solidFill>
              </a:rPr>
              <a:t>gaat</a:t>
            </a:r>
            <a:r>
              <a:rPr lang="en-US" dirty="0">
                <a:solidFill>
                  <a:srgbClr val="568754"/>
                </a:solidFill>
              </a:rPr>
              <a:t> (</a:t>
            </a:r>
            <a:r>
              <a:rPr lang="en-US" dirty="0" err="1">
                <a:solidFill>
                  <a:srgbClr val="568754"/>
                </a:solidFill>
              </a:rPr>
              <a:t>Voor</a:t>
            </a:r>
            <a:r>
              <a:rPr lang="en-US" dirty="0">
                <a:solidFill>
                  <a:srgbClr val="568754"/>
                </a:solidFill>
              </a:rPr>
              <a:t> de </a:t>
            </a:r>
            <a:r>
              <a:rPr lang="en-US" dirty="0" err="1">
                <a:solidFill>
                  <a:srgbClr val="568754"/>
                </a:solidFill>
              </a:rPr>
              <a:t>lokale</a:t>
            </a:r>
            <a:r>
              <a:rPr lang="en-US" dirty="0">
                <a:solidFill>
                  <a:srgbClr val="568754"/>
                </a:solidFill>
              </a:rPr>
              <a:t> </a:t>
            </a:r>
            <a:r>
              <a:rPr lang="en-US" dirty="0" err="1">
                <a:solidFill>
                  <a:srgbClr val="568754"/>
                </a:solidFill>
              </a:rPr>
              <a:t>gemeenschap</a:t>
            </a:r>
            <a:r>
              <a:rPr lang="en-US" dirty="0">
                <a:solidFill>
                  <a:srgbClr val="568754"/>
                </a:solidFill>
              </a:rPr>
              <a:t>). </a:t>
            </a:r>
            <a:r>
              <a:rPr lang="en-US" dirty="0" err="1">
                <a:solidFill>
                  <a:srgbClr val="568754"/>
                </a:solidFill>
              </a:rPr>
              <a:t>Voorkomen</a:t>
            </a:r>
            <a:r>
              <a:rPr lang="en-US" dirty="0">
                <a:solidFill>
                  <a:srgbClr val="568754"/>
                </a:solidFill>
              </a:rPr>
              <a:t> </a:t>
            </a:r>
            <a:r>
              <a:rPr lang="en-US" dirty="0" err="1">
                <a:solidFill>
                  <a:srgbClr val="568754"/>
                </a:solidFill>
              </a:rPr>
              <a:t>dat</a:t>
            </a:r>
            <a:r>
              <a:rPr lang="en-US" dirty="0">
                <a:solidFill>
                  <a:srgbClr val="568754"/>
                </a:solidFill>
              </a:rPr>
              <a:t> </a:t>
            </a:r>
            <a:r>
              <a:rPr lang="en-US" dirty="0" err="1">
                <a:solidFill>
                  <a:srgbClr val="568754"/>
                </a:solidFill>
              </a:rPr>
              <a:t>uw</a:t>
            </a:r>
            <a:r>
              <a:rPr lang="en-US" dirty="0">
                <a:solidFill>
                  <a:srgbClr val="568754"/>
                </a:solidFill>
              </a:rPr>
              <a:t> </a:t>
            </a:r>
            <a:r>
              <a:rPr lang="en-US" dirty="0" err="1">
                <a:solidFill>
                  <a:srgbClr val="568754"/>
                </a:solidFill>
              </a:rPr>
              <a:t>bedrijf</a:t>
            </a:r>
            <a:r>
              <a:rPr lang="en-US" dirty="0">
                <a:solidFill>
                  <a:srgbClr val="568754"/>
                </a:solidFill>
              </a:rPr>
              <a:t> </a:t>
            </a:r>
            <a:r>
              <a:rPr lang="en-US" dirty="0" err="1">
                <a:solidFill>
                  <a:srgbClr val="568754"/>
                </a:solidFill>
              </a:rPr>
              <a:t>stagneert</a:t>
            </a:r>
            <a:r>
              <a:rPr lang="en-US" dirty="0">
                <a:solidFill>
                  <a:srgbClr val="568754"/>
                </a:solidFill>
              </a:rPr>
              <a:t> (</a:t>
            </a:r>
            <a:r>
              <a:rPr lang="en-US" dirty="0" err="1">
                <a:solidFill>
                  <a:srgbClr val="568754"/>
                </a:solidFill>
              </a:rPr>
              <a:t>Voor</a:t>
            </a:r>
            <a:r>
              <a:rPr lang="en-US" dirty="0">
                <a:solidFill>
                  <a:srgbClr val="568754"/>
                </a:solidFill>
              </a:rPr>
              <a:t> u </a:t>
            </a:r>
            <a:r>
              <a:rPr lang="en-US" dirty="0" err="1">
                <a:solidFill>
                  <a:srgbClr val="568754"/>
                </a:solidFill>
              </a:rPr>
              <a:t>en</a:t>
            </a:r>
            <a:r>
              <a:rPr lang="en-US" dirty="0">
                <a:solidFill>
                  <a:srgbClr val="568754"/>
                </a:solidFill>
              </a:rPr>
              <a:t> </a:t>
            </a:r>
            <a:r>
              <a:rPr lang="en-US" dirty="0" err="1">
                <a:solidFill>
                  <a:srgbClr val="568754"/>
                </a:solidFill>
              </a:rPr>
              <a:t>uw</a:t>
            </a:r>
            <a:r>
              <a:rPr lang="en-US" dirty="0">
                <a:solidFill>
                  <a:srgbClr val="568754"/>
                </a:solidFill>
              </a:rPr>
              <a:t> </a:t>
            </a:r>
            <a:r>
              <a:rPr lang="en-US" dirty="0" err="1">
                <a:solidFill>
                  <a:srgbClr val="568754"/>
                </a:solidFill>
              </a:rPr>
              <a:t>werknemers</a:t>
            </a:r>
            <a:r>
              <a:rPr lang="en-US" dirty="0">
                <a:solidFill>
                  <a:srgbClr val="568754"/>
                </a:solidFill>
              </a:rPr>
              <a:t>).</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a:t>Hoe </a:t>
            </a:r>
            <a:r>
              <a:rPr lang="en-US" b="1" dirty="0" err="1"/>
              <a:t>gaat</a:t>
            </a:r>
            <a:r>
              <a:rPr lang="en-US" b="1" dirty="0"/>
              <a:t> u </a:t>
            </a:r>
            <a:r>
              <a:rPr lang="en-US" b="1" dirty="0" err="1"/>
              <a:t>klantwaarde</a:t>
            </a:r>
            <a:r>
              <a:rPr lang="en-US" b="1" dirty="0"/>
              <a:t> </a:t>
            </a:r>
            <a:r>
              <a:rPr lang="en-US" b="1" dirty="0" err="1"/>
              <a:t>creëren</a:t>
            </a:r>
            <a:r>
              <a:rPr lang="en-US" b="1" dirty="0"/>
              <a:t>? - </a:t>
            </a:r>
            <a:r>
              <a:rPr lang="en-US" dirty="0" err="1">
                <a:solidFill>
                  <a:srgbClr val="568754"/>
                </a:solidFill>
              </a:rPr>
              <a:t>Recepten</a:t>
            </a:r>
            <a:r>
              <a:rPr lang="en-US" dirty="0">
                <a:solidFill>
                  <a:srgbClr val="568754"/>
                </a:solidFill>
              </a:rPr>
              <a:t> </a:t>
            </a:r>
            <a:r>
              <a:rPr lang="en-US" dirty="0" err="1">
                <a:solidFill>
                  <a:srgbClr val="568754"/>
                </a:solidFill>
              </a:rPr>
              <a:t>opnieuw</a:t>
            </a:r>
            <a:r>
              <a:rPr lang="en-US" dirty="0">
                <a:solidFill>
                  <a:srgbClr val="568754"/>
                </a:solidFill>
              </a:rPr>
              <a:t> </a:t>
            </a:r>
            <a:r>
              <a:rPr lang="en-US" dirty="0" err="1">
                <a:solidFill>
                  <a:srgbClr val="568754"/>
                </a:solidFill>
              </a:rPr>
              <a:t>uitvinden</a:t>
            </a:r>
            <a:r>
              <a:rPr lang="en-US" dirty="0">
                <a:solidFill>
                  <a:srgbClr val="568754"/>
                </a:solidFill>
              </a:rPr>
              <a:t> </a:t>
            </a:r>
            <a:r>
              <a:rPr lang="en-US" dirty="0" err="1">
                <a:solidFill>
                  <a:srgbClr val="568754"/>
                </a:solidFill>
              </a:rPr>
              <a:t>en</a:t>
            </a:r>
            <a:r>
              <a:rPr lang="en-US" dirty="0">
                <a:solidFill>
                  <a:srgbClr val="568754"/>
                </a:solidFill>
              </a:rPr>
              <a:t> het </a:t>
            </a:r>
            <a:r>
              <a:rPr lang="en-US" dirty="0" err="1">
                <a:solidFill>
                  <a:srgbClr val="568754"/>
                </a:solidFill>
              </a:rPr>
              <a:t>verhaal</a:t>
            </a:r>
            <a:r>
              <a:rPr lang="en-US" dirty="0">
                <a:solidFill>
                  <a:srgbClr val="568754"/>
                </a:solidFill>
              </a:rPr>
              <a:t> van </a:t>
            </a:r>
            <a:r>
              <a:rPr lang="en-US" dirty="0" err="1">
                <a:solidFill>
                  <a:srgbClr val="568754"/>
                </a:solidFill>
              </a:rPr>
              <a:t>ons</a:t>
            </a:r>
            <a:r>
              <a:rPr lang="en-US" dirty="0">
                <a:solidFill>
                  <a:srgbClr val="568754"/>
                </a:solidFill>
              </a:rPr>
              <a:t> </a:t>
            </a:r>
            <a:r>
              <a:rPr lang="en-US" dirty="0" err="1">
                <a:solidFill>
                  <a:srgbClr val="568754"/>
                </a:solidFill>
              </a:rPr>
              <a:t>culinaire</a:t>
            </a:r>
            <a:r>
              <a:rPr lang="en-US" dirty="0">
                <a:solidFill>
                  <a:srgbClr val="568754"/>
                </a:solidFill>
              </a:rPr>
              <a:t> </a:t>
            </a:r>
            <a:r>
              <a:rPr lang="en-US" dirty="0" err="1">
                <a:solidFill>
                  <a:srgbClr val="568754"/>
                </a:solidFill>
              </a:rPr>
              <a:t>erfgoed</a:t>
            </a:r>
            <a:r>
              <a:rPr lang="en-US" dirty="0">
                <a:solidFill>
                  <a:srgbClr val="568754"/>
                </a:solidFill>
              </a:rPr>
              <a:t> </a:t>
            </a:r>
            <a:r>
              <a:rPr lang="en-US" dirty="0" err="1">
                <a:solidFill>
                  <a:srgbClr val="568754"/>
                </a:solidFill>
              </a:rPr>
              <a:t>vertellen</a:t>
            </a:r>
            <a:r>
              <a:rPr lang="en-US" dirty="0">
                <a:solidFill>
                  <a:srgbClr val="568754"/>
                </a:solidFill>
              </a:rPr>
              <a:t>.</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a:t>Hoe </a:t>
            </a:r>
            <a:r>
              <a:rPr lang="en-US" b="1" dirty="0" err="1"/>
              <a:t>komt</a:t>
            </a:r>
            <a:r>
              <a:rPr lang="en-US" b="1" dirty="0"/>
              <a:t> </a:t>
            </a:r>
            <a:r>
              <a:rPr lang="en-US" b="1" dirty="0" err="1"/>
              <a:t>uw</a:t>
            </a:r>
            <a:r>
              <a:rPr lang="en-US" b="1" dirty="0"/>
              <a:t> product of </a:t>
            </a:r>
            <a:r>
              <a:rPr lang="en-US" b="1" dirty="0" err="1"/>
              <a:t>dienst</a:t>
            </a:r>
            <a:r>
              <a:rPr lang="en-US" b="1" dirty="0"/>
              <a:t> </a:t>
            </a:r>
            <a:r>
              <a:rPr lang="en-US" b="1" dirty="0" err="1"/>
              <a:t>bij</a:t>
            </a:r>
            <a:r>
              <a:rPr lang="en-US" b="1" dirty="0"/>
              <a:t> de </a:t>
            </a:r>
            <a:r>
              <a:rPr lang="en-US" b="1" dirty="0" err="1"/>
              <a:t>klanten</a:t>
            </a:r>
            <a:r>
              <a:rPr lang="en-US" b="1" dirty="0"/>
              <a:t>? </a:t>
            </a:r>
            <a:r>
              <a:rPr lang="en-US" dirty="0">
                <a:solidFill>
                  <a:srgbClr val="568754"/>
                </a:solidFill>
              </a:rPr>
              <a:t>Via </a:t>
            </a:r>
            <a:r>
              <a:rPr lang="en-US" dirty="0" err="1">
                <a:solidFill>
                  <a:srgbClr val="568754"/>
                </a:solidFill>
              </a:rPr>
              <a:t>uw</a:t>
            </a:r>
            <a:r>
              <a:rPr lang="en-US" dirty="0">
                <a:solidFill>
                  <a:srgbClr val="568754"/>
                </a:solidFill>
              </a:rPr>
              <a:t> </a:t>
            </a:r>
            <a:r>
              <a:rPr lang="en-US" dirty="0" err="1">
                <a:solidFill>
                  <a:srgbClr val="568754"/>
                </a:solidFill>
              </a:rPr>
              <a:t>levensmiddelenbedrijf</a:t>
            </a:r>
            <a:r>
              <a:rPr lang="en-US" dirty="0">
                <a:solidFill>
                  <a:srgbClr val="568754"/>
                </a:solidFill>
              </a:rPr>
              <a:t> </a:t>
            </a:r>
            <a:r>
              <a:rPr lang="en-US" dirty="0" err="1">
                <a:solidFill>
                  <a:srgbClr val="568754"/>
                </a:solidFill>
              </a:rPr>
              <a:t>en</a:t>
            </a:r>
            <a:r>
              <a:rPr lang="en-US" dirty="0">
                <a:solidFill>
                  <a:srgbClr val="568754"/>
                </a:solidFill>
              </a:rPr>
              <a:t> door het </a:t>
            </a:r>
            <a:r>
              <a:rPr lang="en-US" dirty="0" err="1">
                <a:solidFill>
                  <a:srgbClr val="568754"/>
                </a:solidFill>
              </a:rPr>
              <a:t>ontwikkelen</a:t>
            </a:r>
            <a:r>
              <a:rPr lang="en-US" dirty="0">
                <a:solidFill>
                  <a:srgbClr val="568754"/>
                </a:solidFill>
              </a:rPr>
              <a:t> van </a:t>
            </a:r>
            <a:r>
              <a:rPr lang="en-US" dirty="0" err="1">
                <a:solidFill>
                  <a:srgbClr val="568754"/>
                </a:solidFill>
              </a:rPr>
              <a:t>partnerschappen</a:t>
            </a:r>
            <a:r>
              <a:rPr lang="en-US" dirty="0">
                <a:solidFill>
                  <a:srgbClr val="568754"/>
                </a:solidFill>
              </a:rPr>
              <a:t> </a:t>
            </a:r>
            <a:r>
              <a:rPr lang="en-US" dirty="0" err="1">
                <a:solidFill>
                  <a:srgbClr val="568754"/>
                </a:solidFill>
              </a:rPr>
              <a:t>binnen</a:t>
            </a:r>
            <a:r>
              <a:rPr lang="en-US" dirty="0">
                <a:solidFill>
                  <a:srgbClr val="568754"/>
                </a:solidFill>
              </a:rPr>
              <a:t> het </a:t>
            </a:r>
            <a:r>
              <a:rPr lang="en-US" dirty="0" err="1">
                <a:solidFill>
                  <a:srgbClr val="568754"/>
                </a:solidFill>
              </a:rPr>
              <a:t>toerisme</a:t>
            </a:r>
            <a:r>
              <a:rPr lang="en-US" dirty="0">
                <a:solidFill>
                  <a:srgbClr val="568754"/>
                </a:solidFill>
              </a:rPr>
              <a:t>. </a:t>
            </a:r>
            <a:r>
              <a:rPr lang="en-US" dirty="0"/>
              <a:t> </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a:t>Hoe </a:t>
            </a:r>
            <a:r>
              <a:rPr lang="en-US" b="1" dirty="0" err="1"/>
              <a:t>blijft</a:t>
            </a:r>
            <a:r>
              <a:rPr lang="en-US" b="1" dirty="0"/>
              <a:t> </a:t>
            </a:r>
            <a:r>
              <a:rPr lang="en-US" b="1" dirty="0" err="1"/>
              <a:t>uw</a:t>
            </a:r>
            <a:r>
              <a:rPr lang="en-US" b="1" dirty="0"/>
              <a:t> </a:t>
            </a:r>
            <a:r>
              <a:rPr lang="en-US" b="1" dirty="0" err="1"/>
              <a:t>bedrijf</a:t>
            </a:r>
            <a:r>
              <a:rPr lang="en-US" b="1" dirty="0"/>
              <a:t> </a:t>
            </a:r>
            <a:r>
              <a:rPr lang="en-US" b="1" dirty="0" err="1"/>
              <a:t>concurrerend</a:t>
            </a:r>
            <a:r>
              <a:rPr lang="en-US" b="1" dirty="0"/>
              <a:t>? </a:t>
            </a:r>
            <a:r>
              <a:rPr lang="en-US" dirty="0">
                <a:solidFill>
                  <a:srgbClr val="568754"/>
                </a:solidFill>
              </a:rPr>
              <a:t>Door </a:t>
            </a:r>
            <a:r>
              <a:rPr lang="en-US" dirty="0" err="1">
                <a:solidFill>
                  <a:srgbClr val="568754"/>
                </a:solidFill>
              </a:rPr>
              <a:t>uw</a:t>
            </a:r>
            <a:r>
              <a:rPr lang="en-US" dirty="0">
                <a:solidFill>
                  <a:srgbClr val="568754"/>
                </a:solidFill>
              </a:rPr>
              <a:t> menu </a:t>
            </a:r>
            <a:r>
              <a:rPr lang="en-US" dirty="0" err="1">
                <a:solidFill>
                  <a:srgbClr val="568754"/>
                </a:solidFill>
              </a:rPr>
              <a:t>en</a:t>
            </a:r>
            <a:r>
              <a:rPr lang="en-US" dirty="0">
                <a:solidFill>
                  <a:srgbClr val="568754"/>
                </a:solidFill>
              </a:rPr>
              <a:t> service </a:t>
            </a:r>
            <a:r>
              <a:rPr lang="en-US" dirty="0" err="1">
                <a:solidFill>
                  <a:srgbClr val="568754"/>
                </a:solidFill>
              </a:rPr>
              <a:t>voortdurend</a:t>
            </a:r>
            <a:r>
              <a:rPr lang="en-US" dirty="0">
                <a:solidFill>
                  <a:srgbClr val="568754"/>
                </a:solidFill>
              </a:rPr>
              <a:t> </a:t>
            </a:r>
            <a:r>
              <a:rPr lang="en-US" dirty="0" err="1">
                <a:solidFill>
                  <a:srgbClr val="568754"/>
                </a:solidFill>
              </a:rPr>
              <a:t>te</a:t>
            </a:r>
            <a:r>
              <a:rPr lang="en-US" dirty="0">
                <a:solidFill>
                  <a:srgbClr val="568754"/>
                </a:solidFill>
              </a:rPr>
              <a:t> </a:t>
            </a:r>
            <a:r>
              <a:rPr lang="en-US" dirty="0" err="1">
                <a:solidFill>
                  <a:srgbClr val="568754"/>
                </a:solidFill>
              </a:rPr>
              <a:t>innoveren</a:t>
            </a:r>
            <a:r>
              <a:rPr lang="en-US" dirty="0">
                <a:solidFill>
                  <a:srgbClr val="568754"/>
                </a:solidFill>
              </a:rPr>
              <a:t> door </a:t>
            </a:r>
            <a:r>
              <a:rPr lang="en-US" dirty="0" err="1">
                <a:solidFill>
                  <a:srgbClr val="568754"/>
                </a:solidFill>
              </a:rPr>
              <a:t>gebruik</a:t>
            </a:r>
            <a:r>
              <a:rPr lang="en-US" dirty="0">
                <a:solidFill>
                  <a:srgbClr val="568754"/>
                </a:solidFill>
              </a:rPr>
              <a:t> </a:t>
            </a:r>
            <a:r>
              <a:rPr lang="en-US" dirty="0" err="1">
                <a:solidFill>
                  <a:srgbClr val="568754"/>
                </a:solidFill>
              </a:rPr>
              <a:t>te</a:t>
            </a:r>
            <a:r>
              <a:rPr lang="en-US" dirty="0">
                <a:solidFill>
                  <a:srgbClr val="568754"/>
                </a:solidFill>
              </a:rPr>
              <a:t> </a:t>
            </a:r>
            <a:r>
              <a:rPr lang="en-US" dirty="0" err="1">
                <a:solidFill>
                  <a:srgbClr val="568754"/>
                </a:solidFill>
              </a:rPr>
              <a:t>maken</a:t>
            </a:r>
            <a:r>
              <a:rPr lang="en-US" dirty="0">
                <a:solidFill>
                  <a:srgbClr val="568754"/>
                </a:solidFill>
              </a:rPr>
              <a:t> van </a:t>
            </a:r>
            <a:r>
              <a:rPr lang="en-US" dirty="0" err="1">
                <a:solidFill>
                  <a:srgbClr val="568754"/>
                </a:solidFill>
              </a:rPr>
              <a:t>studentenstages</a:t>
            </a:r>
            <a:r>
              <a:rPr lang="en-US" dirty="0">
                <a:solidFill>
                  <a:srgbClr val="568754"/>
                </a:solidFill>
              </a:rPr>
              <a:t> </a:t>
            </a:r>
            <a:r>
              <a:rPr lang="en-US" dirty="0" err="1">
                <a:solidFill>
                  <a:srgbClr val="568754"/>
                </a:solidFill>
              </a:rPr>
              <a:t>en</a:t>
            </a:r>
            <a:r>
              <a:rPr lang="en-US" dirty="0">
                <a:solidFill>
                  <a:srgbClr val="568754"/>
                </a:solidFill>
              </a:rPr>
              <a:t> </a:t>
            </a:r>
            <a:r>
              <a:rPr lang="en-US" dirty="0" err="1">
                <a:solidFill>
                  <a:srgbClr val="568754"/>
                </a:solidFill>
              </a:rPr>
              <a:t>een</a:t>
            </a:r>
            <a:r>
              <a:rPr lang="en-US" dirty="0">
                <a:solidFill>
                  <a:srgbClr val="568754"/>
                </a:solidFill>
              </a:rPr>
              <a:t> </a:t>
            </a:r>
            <a:r>
              <a:rPr lang="en-US" dirty="0" err="1">
                <a:solidFill>
                  <a:srgbClr val="568754"/>
                </a:solidFill>
              </a:rPr>
              <a:t>visie</a:t>
            </a:r>
            <a:r>
              <a:rPr lang="en-US" dirty="0">
                <a:solidFill>
                  <a:srgbClr val="568754"/>
                </a:solidFill>
              </a:rPr>
              <a:t> </a:t>
            </a:r>
            <a:r>
              <a:rPr lang="en-US" dirty="0" err="1">
                <a:solidFill>
                  <a:srgbClr val="568754"/>
                </a:solidFill>
              </a:rPr>
              <a:t>te</a:t>
            </a:r>
            <a:r>
              <a:rPr lang="en-US" dirty="0">
                <a:solidFill>
                  <a:srgbClr val="568754"/>
                </a:solidFill>
              </a:rPr>
              <a:t> </a:t>
            </a:r>
            <a:r>
              <a:rPr lang="en-US" dirty="0" err="1">
                <a:solidFill>
                  <a:srgbClr val="568754"/>
                </a:solidFill>
              </a:rPr>
              <a:t>hebben</a:t>
            </a:r>
            <a:r>
              <a:rPr lang="en-US" dirty="0"/>
              <a:t>. </a:t>
            </a:r>
            <a:endParaRPr dirty="0"/>
          </a:p>
          <a:p>
            <a:pPr marL="342900" lvl="0" indent="-342900" algn="l" rtl="0">
              <a:lnSpc>
                <a:spcPct val="90000"/>
              </a:lnSpc>
              <a:spcBef>
                <a:spcPts val="1000"/>
              </a:spcBef>
              <a:spcAft>
                <a:spcPts val="0"/>
              </a:spcAft>
              <a:buClr>
                <a:srgbClr val="033637"/>
              </a:buClr>
              <a:buSzPct val="100000"/>
              <a:buFont typeface="Arial"/>
              <a:buChar char="•"/>
            </a:pPr>
            <a:r>
              <a:rPr lang="en-US" b="1" dirty="0"/>
              <a:t>Alle </a:t>
            </a:r>
            <a:r>
              <a:rPr lang="en-US" b="1" dirty="0" err="1"/>
              <a:t>inkomsten</a:t>
            </a:r>
            <a:r>
              <a:rPr lang="en-US" b="1" dirty="0"/>
              <a:t> </a:t>
            </a:r>
            <a:r>
              <a:rPr lang="en-US" b="1" dirty="0" err="1"/>
              <a:t>en</a:t>
            </a:r>
            <a:r>
              <a:rPr lang="en-US" b="1" dirty="0"/>
              <a:t> </a:t>
            </a:r>
            <a:r>
              <a:rPr lang="en-US" b="1" dirty="0" err="1"/>
              <a:t>kosten</a:t>
            </a:r>
            <a:r>
              <a:rPr lang="en-US" b="1" dirty="0"/>
              <a:t> die u </a:t>
            </a:r>
            <a:r>
              <a:rPr lang="en-US" b="1" dirty="0" err="1"/>
              <a:t>kunt</a:t>
            </a:r>
            <a:r>
              <a:rPr lang="en-US" b="1" dirty="0"/>
              <a:t> </a:t>
            </a:r>
            <a:r>
              <a:rPr lang="en-US" b="1" dirty="0" err="1"/>
              <a:t>voorzien</a:t>
            </a:r>
            <a:r>
              <a:rPr lang="en-US" dirty="0"/>
              <a:t>. </a:t>
            </a:r>
            <a:r>
              <a:rPr lang="en-US" dirty="0" err="1">
                <a:solidFill>
                  <a:srgbClr val="568754"/>
                </a:solidFill>
              </a:rPr>
              <a:t>Deelname</a:t>
            </a:r>
            <a:r>
              <a:rPr lang="en-US" dirty="0">
                <a:solidFill>
                  <a:srgbClr val="568754"/>
                </a:solidFill>
              </a:rPr>
              <a:t> </a:t>
            </a:r>
            <a:r>
              <a:rPr lang="en-US" dirty="0" err="1">
                <a:solidFill>
                  <a:srgbClr val="568754"/>
                </a:solidFill>
              </a:rPr>
              <a:t>aan</a:t>
            </a:r>
            <a:r>
              <a:rPr lang="en-US" dirty="0">
                <a:solidFill>
                  <a:srgbClr val="568754"/>
                </a:solidFill>
              </a:rPr>
              <a:t> het CIF-</a:t>
            </a:r>
            <a:r>
              <a:rPr lang="en-US" dirty="0" err="1">
                <a:solidFill>
                  <a:srgbClr val="568754"/>
                </a:solidFill>
              </a:rPr>
              <a:t>programma</a:t>
            </a:r>
            <a:r>
              <a:rPr lang="en-US" dirty="0">
                <a:solidFill>
                  <a:srgbClr val="568754"/>
                </a:solidFill>
              </a:rPr>
              <a:t> </a:t>
            </a:r>
            <a:r>
              <a:rPr lang="en-US" dirty="0" err="1">
                <a:solidFill>
                  <a:srgbClr val="568754"/>
                </a:solidFill>
              </a:rPr>
              <a:t>zou</a:t>
            </a:r>
            <a:r>
              <a:rPr lang="en-US" dirty="0">
                <a:solidFill>
                  <a:srgbClr val="568754"/>
                </a:solidFill>
              </a:rPr>
              <a:t> de </a:t>
            </a:r>
            <a:r>
              <a:rPr lang="en-US" dirty="0" err="1">
                <a:solidFill>
                  <a:srgbClr val="568754"/>
                </a:solidFill>
              </a:rPr>
              <a:t>inkomsten</a:t>
            </a:r>
            <a:r>
              <a:rPr lang="en-US" dirty="0">
                <a:solidFill>
                  <a:srgbClr val="568754"/>
                </a:solidFill>
              </a:rPr>
              <a:t> </a:t>
            </a:r>
            <a:r>
              <a:rPr lang="en-US" dirty="0" err="1">
                <a:solidFill>
                  <a:srgbClr val="568754"/>
                </a:solidFill>
              </a:rPr>
              <a:t>moeten</a:t>
            </a:r>
            <a:r>
              <a:rPr lang="en-US" dirty="0">
                <a:solidFill>
                  <a:srgbClr val="568754"/>
                </a:solidFill>
              </a:rPr>
              <a:t> </a:t>
            </a:r>
            <a:r>
              <a:rPr lang="en-US" dirty="0" err="1">
                <a:solidFill>
                  <a:srgbClr val="568754"/>
                </a:solidFill>
              </a:rPr>
              <a:t>verhogen</a:t>
            </a:r>
            <a:r>
              <a:rPr lang="en-US" dirty="0">
                <a:solidFill>
                  <a:srgbClr val="568754"/>
                </a:solidFill>
              </a:rPr>
              <a:t> door het </a:t>
            </a:r>
            <a:r>
              <a:rPr lang="en-US" dirty="0" err="1">
                <a:solidFill>
                  <a:srgbClr val="568754"/>
                </a:solidFill>
              </a:rPr>
              <a:t>bedrijf</a:t>
            </a:r>
            <a:r>
              <a:rPr lang="en-US" dirty="0">
                <a:solidFill>
                  <a:srgbClr val="568754"/>
                </a:solidFill>
              </a:rPr>
              <a:t> </a:t>
            </a:r>
            <a:r>
              <a:rPr lang="en-US" dirty="0" err="1">
                <a:solidFill>
                  <a:srgbClr val="568754"/>
                </a:solidFill>
              </a:rPr>
              <a:t>nieuw</a:t>
            </a:r>
            <a:r>
              <a:rPr lang="en-US" dirty="0">
                <a:solidFill>
                  <a:srgbClr val="568754"/>
                </a:solidFill>
              </a:rPr>
              <a:t> </a:t>
            </a:r>
            <a:r>
              <a:rPr lang="en-US" dirty="0" err="1">
                <a:solidFill>
                  <a:srgbClr val="568754"/>
                </a:solidFill>
              </a:rPr>
              <a:t>leven</a:t>
            </a:r>
            <a:r>
              <a:rPr lang="en-US" dirty="0">
                <a:solidFill>
                  <a:srgbClr val="568754"/>
                </a:solidFill>
              </a:rPr>
              <a:t> in </a:t>
            </a:r>
            <a:r>
              <a:rPr lang="en-US" dirty="0" err="1">
                <a:solidFill>
                  <a:srgbClr val="568754"/>
                </a:solidFill>
              </a:rPr>
              <a:t>te</a:t>
            </a:r>
            <a:r>
              <a:rPr lang="en-US" dirty="0">
                <a:solidFill>
                  <a:srgbClr val="568754"/>
                </a:solidFill>
              </a:rPr>
              <a:t> </a:t>
            </a:r>
            <a:r>
              <a:rPr lang="en-US" dirty="0" err="1">
                <a:solidFill>
                  <a:srgbClr val="568754"/>
                </a:solidFill>
              </a:rPr>
              <a:t>blazen</a:t>
            </a:r>
            <a:r>
              <a:rPr lang="en-US" dirty="0">
                <a:solidFill>
                  <a:srgbClr val="568754"/>
                </a:solidFill>
              </a:rPr>
              <a:t> </a:t>
            </a:r>
            <a:r>
              <a:rPr lang="en-US" dirty="0" err="1">
                <a:solidFill>
                  <a:srgbClr val="568754"/>
                </a:solidFill>
              </a:rPr>
              <a:t>en</a:t>
            </a:r>
            <a:r>
              <a:rPr lang="en-US" dirty="0">
                <a:solidFill>
                  <a:srgbClr val="568754"/>
                </a:solidFill>
              </a:rPr>
              <a:t> het de </a:t>
            </a:r>
            <a:r>
              <a:rPr lang="en-US" dirty="0" err="1">
                <a:solidFill>
                  <a:srgbClr val="568754"/>
                </a:solidFill>
              </a:rPr>
              <a:t>toekomst</a:t>
            </a:r>
            <a:r>
              <a:rPr lang="en-US" dirty="0">
                <a:solidFill>
                  <a:srgbClr val="568754"/>
                </a:solidFill>
              </a:rPr>
              <a:t> in </a:t>
            </a:r>
            <a:r>
              <a:rPr lang="en-US" dirty="0" err="1">
                <a:solidFill>
                  <a:srgbClr val="568754"/>
                </a:solidFill>
              </a:rPr>
              <a:t>te</a:t>
            </a:r>
            <a:r>
              <a:rPr lang="en-US" dirty="0">
                <a:solidFill>
                  <a:srgbClr val="568754"/>
                </a:solidFill>
              </a:rPr>
              <a:t> </a:t>
            </a:r>
            <a:r>
              <a:rPr lang="en-US" dirty="0" err="1">
                <a:solidFill>
                  <a:srgbClr val="568754"/>
                </a:solidFill>
              </a:rPr>
              <a:t>helpen</a:t>
            </a:r>
            <a:r>
              <a:rPr lang="en-US" dirty="0">
                <a:solidFill>
                  <a:srgbClr val="568754"/>
                </a:solidFill>
              </a:rPr>
              <a:t>. </a:t>
            </a:r>
            <a:r>
              <a:rPr lang="en-US" dirty="0" err="1">
                <a:solidFill>
                  <a:srgbClr val="568754"/>
                </a:solidFill>
              </a:rPr>
              <a:t>Studentenstages</a:t>
            </a:r>
            <a:r>
              <a:rPr lang="en-US" dirty="0">
                <a:solidFill>
                  <a:srgbClr val="568754"/>
                </a:solidFill>
              </a:rPr>
              <a:t> </a:t>
            </a:r>
            <a:r>
              <a:rPr lang="en-US" dirty="0" err="1">
                <a:solidFill>
                  <a:srgbClr val="568754"/>
                </a:solidFill>
              </a:rPr>
              <a:t>zullen</a:t>
            </a:r>
            <a:r>
              <a:rPr lang="en-US" dirty="0">
                <a:solidFill>
                  <a:srgbClr val="568754"/>
                </a:solidFill>
              </a:rPr>
              <a:t> </a:t>
            </a:r>
            <a:r>
              <a:rPr lang="en-US" dirty="0" err="1">
                <a:solidFill>
                  <a:srgbClr val="568754"/>
                </a:solidFill>
              </a:rPr>
              <a:t>niet</a:t>
            </a:r>
            <a:r>
              <a:rPr lang="en-US" dirty="0">
                <a:solidFill>
                  <a:srgbClr val="568754"/>
                </a:solidFill>
              </a:rPr>
              <a:t> </a:t>
            </a:r>
            <a:r>
              <a:rPr lang="en-US" dirty="0" err="1">
                <a:solidFill>
                  <a:srgbClr val="568754"/>
                </a:solidFill>
              </a:rPr>
              <a:t>meer</a:t>
            </a:r>
            <a:r>
              <a:rPr lang="en-US" dirty="0">
                <a:solidFill>
                  <a:srgbClr val="568754"/>
                </a:solidFill>
              </a:rPr>
              <a:t> </a:t>
            </a:r>
            <a:r>
              <a:rPr lang="en-US" dirty="0" err="1">
                <a:solidFill>
                  <a:srgbClr val="568754"/>
                </a:solidFill>
              </a:rPr>
              <a:t>kosten</a:t>
            </a:r>
            <a:r>
              <a:rPr lang="en-US" dirty="0">
                <a:solidFill>
                  <a:srgbClr val="568754"/>
                </a:solidFill>
              </a:rPr>
              <a:t> dan </a:t>
            </a:r>
            <a:r>
              <a:rPr lang="en-US" dirty="0" err="1">
                <a:solidFill>
                  <a:srgbClr val="568754"/>
                </a:solidFill>
              </a:rPr>
              <a:t>regulier</a:t>
            </a:r>
            <a:r>
              <a:rPr lang="en-US" dirty="0">
                <a:solidFill>
                  <a:srgbClr val="568754"/>
                </a:solidFill>
              </a:rPr>
              <a:t> </a:t>
            </a:r>
            <a:r>
              <a:rPr lang="en-US" dirty="0" err="1">
                <a:solidFill>
                  <a:srgbClr val="568754"/>
                </a:solidFill>
              </a:rPr>
              <a:t>personeel</a:t>
            </a:r>
            <a:r>
              <a:rPr lang="en-US" dirty="0">
                <a:solidFill>
                  <a:srgbClr val="568754"/>
                </a:solidFill>
              </a:rPr>
              <a:t>.</a:t>
            </a:r>
            <a:endParaRPr dirty="0"/>
          </a:p>
        </p:txBody>
      </p:sp>
      <p:sp>
        <p:nvSpPr>
          <p:cNvPr id="789" name="Google Shape;789;p29"/>
          <p:cNvSpPr txBox="1">
            <a:spLocks noGrp="1"/>
          </p:cNvSpPr>
          <p:nvPr>
            <p:ph type="body" idx="2"/>
          </p:nvPr>
        </p:nvSpPr>
        <p:spPr>
          <a:xfrm>
            <a:off x="734713" y="642972"/>
            <a:ext cx="1059434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68754"/>
              </a:buClr>
              <a:buSzPts val="3600"/>
              <a:buNone/>
            </a:pPr>
            <a:r>
              <a:rPr lang="en-US"/>
              <a:t>We hebben onze visie, wat nu?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
          <p:cNvSpPr txBox="1">
            <a:spLocks noGrp="1"/>
          </p:cNvSpPr>
          <p:nvPr>
            <p:ph type="body" idx="1"/>
          </p:nvPr>
        </p:nvSpPr>
        <p:spPr>
          <a:xfrm>
            <a:off x="2080810" y="827823"/>
            <a:ext cx="7687746" cy="1035829"/>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lt1"/>
              </a:buClr>
              <a:buSzPts val="2800"/>
              <a:buNone/>
            </a:pPr>
            <a:r>
              <a:rPr lang="en-US" sz="2800"/>
              <a:t>Behoeften van de culinaire werkgever</a:t>
            </a:r>
            <a:endParaRPr sz="2800"/>
          </a:p>
        </p:txBody>
      </p:sp>
      <p:sp>
        <p:nvSpPr>
          <p:cNvPr id="520" name="Google Shape;520;p3"/>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01</a:t>
            </a:r>
            <a:endParaRPr/>
          </a:p>
        </p:txBody>
      </p:sp>
      <p:grpSp>
        <p:nvGrpSpPr>
          <p:cNvPr id="521" name="Google Shape;521;p3"/>
          <p:cNvGrpSpPr/>
          <p:nvPr/>
        </p:nvGrpSpPr>
        <p:grpSpPr>
          <a:xfrm>
            <a:off x="4439047" y="2190694"/>
            <a:ext cx="3313907" cy="2484250"/>
            <a:chOff x="2904151" y="2414371"/>
            <a:chExt cx="2770617" cy="2076976"/>
          </a:xfrm>
        </p:grpSpPr>
        <p:sp>
          <p:nvSpPr>
            <p:cNvPr id="522" name="Google Shape;522;p3"/>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523" name="Google Shape;523;p3"/>
            <p:cNvGrpSpPr/>
            <p:nvPr/>
          </p:nvGrpSpPr>
          <p:grpSpPr>
            <a:xfrm>
              <a:off x="2904151" y="2414371"/>
              <a:ext cx="2770617" cy="2076976"/>
              <a:chOff x="2904151" y="2414371"/>
              <a:chExt cx="2770617" cy="2076976"/>
            </a:xfrm>
          </p:grpSpPr>
          <p:sp>
            <p:nvSpPr>
              <p:cNvPr id="524" name="Google Shape;524;p3"/>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5" name="Google Shape;525;p3"/>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6" name="Google Shape;526;p3"/>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7" name="Google Shape;527;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8" name="Google Shape;528;p3"/>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29" name="Google Shape;529;p3"/>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0" name="Google Shape;530;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1" name="Google Shape;531;p3"/>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2" name="Google Shape;532;p3"/>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3" name="Google Shape;533;p3"/>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4" name="Google Shape;534;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5" name="Google Shape;535;p3"/>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6" name="Google Shape;536;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7" name="Google Shape;537;p3"/>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8" name="Google Shape;538;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39" name="Google Shape;539;p3"/>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0" name="Google Shape;540;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1" name="Google Shape;541;p3"/>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2" name="Google Shape;542;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3" name="Google Shape;543;p3"/>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4" name="Google Shape;544;p3"/>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5" name="Google Shape;545;p3"/>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6" name="Google Shape;546;p3"/>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7" name="Google Shape;547;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8" name="Google Shape;548;p3"/>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49" name="Google Shape;549;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0" name="Google Shape;550;p3"/>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1" name="Google Shape;551;p3"/>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2" name="Google Shape;552;p3"/>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3" name="Google Shape;553;p3"/>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4" name="Google Shape;554;p3"/>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5" name="Google Shape;555;p3"/>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6" name="Google Shape;556;p3"/>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7" name="Google Shape;557;p3"/>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8" name="Google Shape;558;p3"/>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59" name="Google Shape;559;p3"/>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0" name="Google Shape;560;p3"/>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1" name="Google Shape;561;p3"/>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2" name="Google Shape;562;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3" name="Google Shape;563;p3"/>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4" name="Google Shape;564;p3"/>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5" name="Google Shape;565;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6" name="Google Shape;566;p3"/>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7" name="Google Shape;567;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8" name="Google Shape;568;p3"/>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69" name="Google Shape;569;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0" name="Google Shape;570;p3"/>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1" name="Google Shape;571;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2" name="Google Shape;572;p3"/>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3" name="Google Shape;573;p3"/>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4" name="Google Shape;574;p3"/>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5" name="Google Shape;575;p3"/>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6" name="Google Shape;576;p3"/>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7" name="Google Shape;577;p3"/>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8" name="Google Shape;578;p3"/>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79" name="Google Shape;579;p3"/>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0" name="Google Shape;580;p3"/>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1" name="Google Shape;581;p3"/>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2" name="Google Shape;582;p3"/>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3" name="Google Shape;583;p3"/>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4" name="Google Shape;584;p3"/>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585" name="Google Shape;585;p3"/>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pic>
        <p:nvPicPr>
          <p:cNvPr id="794" name="Google Shape;794;p30" descr="Hand holding a carrot"/>
          <p:cNvPicPr preferRelativeResize="0">
            <a:picLocks noGrp="1"/>
          </p:cNvPicPr>
          <p:nvPr>
            <p:ph type="pic" idx="2"/>
          </p:nvPr>
        </p:nvPicPr>
        <p:blipFill rotWithShape="1">
          <a:blip r:embed="rId3">
            <a:alphaModFix/>
          </a:blip>
          <a:srcRect/>
          <a:stretch/>
        </p:blipFill>
        <p:spPr>
          <a:xfrm>
            <a:off x="247650" y="1469050"/>
            <a:ext cx="11696699" cy="4699000"/>
          </a:xfrm>
          <a:prstGeom prst="rect">
            <a:avLst/>
          </a:prstGeom>
          <a:solidFill>
            <a:schemeClr val="lt1"/>
          </a:solidFill>
          <a:ln>
            <a:noFill/>
          </a:ln>
        </p:spPr>
      </p:pic>
      <p:sp>
        <p:nvSpPr>
          <p:cNvPr id="795" name="Google Shape;795;p30"/>
          <p:cNvSpPr txBox="1">
            <a:spLocks noGrp="1"/>
          </p:cNvSpPr>
          <p:nvPr>
            <p:ph type="body" idx="4294967295"/>
          </p:nvPr>
        </p:nvSpPr>
        <p:spPr>
          <a:xfrm>
            <a:off x="4995949" y="1995055"/>
            <a:ext cx="7196051" cy="3142209"/>
          </a:xfrm>
          <a:prstGeom prst="rect">
            <a:avLst/>
          </a:prstGeom>
          <a:solidFill>
            <a:srgbClr val="568754"/>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2800"/>
              <a:buNone/>
            </a:pPr>
            <a:r>
              <a:rPr lang="en-US">
                <a:solidFill>
                  <a:schemeClr val="lt1"/>
                </a:solidFill>
                <a:latin typeface="Raleway"/>
                <a:ea typeface="Raleway"/>
                <a:cs typeface="Raleway"/>
                <a:sym typeface="Raleway"/>
              </a:rPr>
              <a:t>"</a:t>
            </a:r>
            <a:r>
              <a:rPr lang="en-US" sz="2400" i="1">
                <a:solidFill>
                  <a:schemeClr val="lt1"/>
                </a:solidFill>
                <a:latin typeface="Raleway"/>
                <a:ea typeface="Raleway"/>
                <a:cs typeface="Raleway"/>
                <a:sym typeface="Raleway"/>
              </a:rPr>
              <a:t>Kennis van onze geschiedenis stelt ons in staat te begrijpen waar we vandaan komen, wat ons op zijn beurt in staat stelt ons heden te begrijpen. Het onthult niet alleen het verleden, maar helpt ons ook een betere toekomst te creëren</a:t>
            </a:r>
            <a:r>
              <a:rPr lang="en-US" sz="2400">
                <a:solidFill>
                  <a:schemeClr val="lt1"/>
                </a:solidFill>
                <a:latin typeface="Raleway"/>
                <a:ea typeface="Raleway"/>
                <a:cs typeface="Raleway"/>
                <a:sym typeface="Raleway"/>
              </a:rPr>
              <a:t>."</a:t>
            </a:r>
            <a:endParaRPr>
              <a:solidFill>
                <a:schemeClr val="lt1"/>
              </a:solidFill>
              <a:latin typeface="Raleway"/>
              <a:ea typeface="Raleway"/>
              <a:cs typeface="Raleway"/>
              <a:sym typeface="Raleway"/>
            </a:endParaRPr>
          </a:p>
        </p:txBody>
      </p:sp>
      <p:sp>
        <p:nvSpPr>
          <p:cNvPr id="796" name="Google Shape;796;p30"/>
          <p:cNvSpPr txBox="1">
            <a:spLocks noGrp="1"/>
          </p:cNvSpPr>
          <p:nvPr>
            <p:ph type="body" idx="1"/>
          </p:nvPr>
        </p:nvSpPr>
        <p:spPr>
          <a:xfrm>
            <a:off x="464194" y="438264"/>
            <a:ext cx="11580948" cy="7272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68754"/>
              </a:buClr>
              <a:buSzPts val="3200"/>
              <a:buNone/>
            </a:pPr>
            <a:r>
              <a:rPr lang="en-US" sz="3200" b="1"/>
              <a:t>3. Verkennen en leren</a:t>
            </a:r>
            <a:endParaRPr/>
          </a:p>
          <a:p>
            <a:pPr marL="0" lvl="0" indent="0" algn="l" rtl="0">
              <a:lnSpc>
                <a:spcPct val="90000"/>
              </a:lnSpc>
              <a:spcBef>
                <a:spcPts val="1000"/>
              </a:spcBef>
              <a:spcAft>
                <a:spcPts val="0"/>
              </a:spcAft>
              <a:buClr>
                <a:srgbClr val="568754"/>
              </a:buClr>
              <a:buSzPts val="3200"/>
              <a:buNone/>
            </a:pPr>
            <a:endParaRPr sz="32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pic>
        <p:nvPicPr>
          <p:cNvPr id="801" name="Google Shape;801;p31" descr="Yellow and blue symbol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802" name="Google Shape;802;p31"/>
          <p:cNvSpPr txBox="1">
            <a:spLocks noGrp="1"/>
          </p:cNvSpPr>
          <p:nvPr>
            <p:ph type="body" idx="1"/>
          </p:nvPr>
        </p:nvSpPr>
        <p:spPr>
          <a:xfrm>
            <a:off x="756458" y="1487978"/>
            <a:ext cx="5893724" cy="5228706"/>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chemeClr val="lt1"/>
              </a:buClr>
              <a:buSzPct val="100000"/>
              <a:buNone/>
            </a:pPr>
            <a:r>
              <a:rPr lang="en-US"/>
              <a:t>Culinaire ondernemers leren altijd, maar zijn zich misschien niet bewust van de formele omschrijving van Levenslang Leren. Levenslang leren is het "voortdurend, vrijwillig en zelf gemotiveerd" nastreven van kennis om persoonlijke of professionele redenen. </a:t>
            </a:r>
            <a:endParaRPr/>
          </a:p>
          <a:p>
            <a:pPr marL="228600" lvl="0" indent="0" algn="l" rtl="0">
              <a:lnSpc>
                <a:spcPct val="110000"/>
              </a:lnSpc>
              <a:spcBef>
                <a:spcPts val="1000"/>
              </a:spcBef>
              <a:spcAft>
                <a:spcPts val="0"/>
              </a:spcAft>
              <a:buClr>
                <a:schemeClr val="lt1"/>
              </a:buClr>
              <a:buSzPct val="100000"/>
              <a:buNone/>
            </a:pPr>
            <a:r>
              <a:rPr lang="en-US"/>
              <a:t>Een leercultuur in een culinair bedrijf, voor u als ondernemer, uw team en uw stagiair, is een zeer waardevol bezit dat eindeloze mogelijkheden biedt voor bedrijfsontwikkeling en leren.</a:t>
            </a:r>
            <a:endParaRPr/>
          </a:p>
        </p:txBody>
      </p:sp>
      <p:sp>
        <p:nvSpPr>
          <p:cNvPr id="803" name="Google Shape;803;p31"/>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Onderzoeken en leren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08" name="Google Shape;808;p32" descr="Hand holding compas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809" name="Google Shape;809;p32"/>
          <p:cNvSpPr txBox="1">
            <a:spLocks noGrp="1"/>
          </p:cNvSpPr>
          <p:nvPr>
            <p:ph type="body" idx="1"/>
          </p:nvPr>
        </p:nvSpPr>
        <p:spPr>
          <a:xfrm>
            <a:off x="857433" y="1688601"/>
            <a:ext cx="5734560" cy="4525954"/>
          </a:xfrm>
          <a:prstGeom prst="rect">
            <a:avLst/>
          </a:prstGeom>
          <a:noFill/>
          <a:ln>
            <a:noFill/>
          </a:ln>
        </p:spPr>
        <p:txBody>
          <a:bodyPr spcFirstLastPara="1" wrap="square" lIns="91425" tIns="45700" rIns="91425" bIns="45700" anchor="t" anchorCtr="0">
            <a:normAutofit fontScale="92500" lnSpcReduction="20000"/>
          </a:bodyPr>
          <a:lstStyle/>
          <a:p>
            <a:pPr marL="228600" lvl="0" indent="0" algn="l" rtl="0">
              <a:lnSpc>
                <a:spcPct val="110000"/>
              </a:lnSpc>
              <a:spcBef>
                <a:spcPts val="0"/>
              </a:spcBef>
              <a:spcAft>
                <a:spcPts val="0"/>
              </a:spcAft>
              <a:buClr>
                <a:schemeClr val="lt1"/>
              </a:buClr>
              <a:buSzPct val="100000"/>
              <a:buNone/>
            </a:pPr>
            <a:r>
              <a:rPr lang="en-US"/>
              <a:t>In het kader van Cook it Forward moedigen wij u aan om het culinaire erfgoed van uw streek of regio te verkennen of uw personeel daartoe aan te moedigen.</a:t>
            </a:r>
            <a:endParaRPr/>
          </a:p>
          <a:p>
            <a:pPr marL="228600" lvl="0" indent="0" algn="l" rtl="0">
              <a:lnSpc>
                <a:spcPct val="110000"/>
              </a:lnSpc>
              <a:spcBef>
                <a:spcPts val="1000"/>
              </a:spcBef>
              <a:spcAft>
                <a:spcPts val="0"/>
              </a:spcAft>
              <a:buClr>
                <a:schemeClr val="lt1"/>
              </a:buClr>
              <a:buSzPct val="100000"/>
              <a:buNone/>
            </a:pPr>
            <a:r>
              <a:rPr lang="en-US"/>
              <a:t>Vind je weg door dieper te graven, praat met de plaatselijke bevolking en grootouders, lees oude receptenboeken of tijdschriften, spreek met boeren en voedselproducenten uit de regio om het verleden te ontdekken en deel vervolgens het culinaire verhaal.    Raadpleeg module 3 en onze 'Plaatsen op een bord'.</a:t>
            </a:r>
            <a:endParaRPr/>
          </a:p>
        </p:txBody>
      </p:sp>
      <p:sp>
        <p:nvSpPr>
          <p:cNvPr id="810" name="Google Shape;810;p32"/>
          <p:cNvSpPr txBox="1">
            <a:spLocks noGrp="1"/>
          </p:cNvSpPr>
          <p:nvPr>
            <p:ph type="body" idx="3"/>
          </p:nvPr>
        </p:nvSpPr>
        <p:spPr>
          <a:xfrm>
            <a:off x="1089025" y="631825"/>
            <a:ext cx="5249863" cy="5810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Onderzoeken en leren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33"/>
          <p:cNvSpPr txBox="1">
            <a:spLocks noGrp="1"/>
          </p:cNvSpPr>
          <p:nvPr>
            <p:ph type="body" idx="1"/>
          </p:nvPr>
        </p:nvSpPr>
        <p:spPr>
          <a:xfrm>
            <a:off x="860915" y="4366830"/>
            <a:ext cx="5734560" cy="2225182"/>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110000"/>
              </a:lnSpc>
              <a:spcBef>
                <a:spcPts val="0"/>
              </a:spcBef>
              <a:spcAft>
                <a:spcPts val="0"/>
              </a:spcAft>
              <a:buClr>
                <a:srgbClr val="F0985E"/>
              </a:buClr>
              <a:buSzPts val="2400"/>
              <a:buNone/>
            </a:pPr>
            <a:r>
              <a:rPr lang="en-US" u="sng">
                <a:solidFill>
                  <a:srgbClr val="F0985E"/>
                </a:solidFill>
                <a:hlinkClick r:id="rId3">
                  <a:extLst>
                    <a:ext uri="{A12FA001-AC4F-418D-AE19-62706E023703}">
                      <ahyp:hlinkClr xmlns:ahyp="http://schemas.microsoft.com/office/drawing/2018/hyperlinkcolor" val="tx"/>
                    </a:ext>
                  </a:extLst>
                </a:hlinkClick>
              </a:rPr>
              <a:t>Terra Madre - Slow Food-gemeenschappen </a:t>
            </a:r>
            <a:r>
              <a:rPr lang="en-US" sz="2000" b="0" i="0"/>
              <a:t>die een nieuwe aanpak van de gastronomie bevorderen, gebaseerd op de bescherming van de biodiversiteit, de bescherming van het milieu en het respect voor lokale culturen en tradities.</a:t>
            </a:r>
            <a:endParaRPr>
              <a:highlight>
                <a:srgbClr val="FFFF00"/>
              </a:highlight>
            </a:endParaRPr>
          </a:p>
        </p:txBody>
      </p:sp>
      <p:sp>
        <p:nvSpPr>
          <p:cNvPr id="816" name="Google Shape;816;p33"/>
          <p:cNvSpPr txBox="1">
            <a:spLocks noGrp="1"/>
          </p:cNvSpPr>
          <p:nvPr>
            <p:ph type="body" idx="3"/>
          </p:nvPr>
        </p:nvSpPr>
        <p:spPr>
          <a:xfrm>
            <a:off x="1089025" y="631825"/>
            <a:ext cx="5249863" cy="5810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Onderzoeken en leren</a:t>
            </a:r>
            <a:endParaRPr/>
          </a:p>
        </p:txBody>
      </p:sp>
      <p:sp>
        <p:nvSpPr>
          <p:cNvPr id="817" name="Google Shape;817;p33"/>
          <p:cNvSpPr txBox="1"/>
          <p:nvPr/>
        </p:nvSpPr>
        <p:spPr>
          <a:xfrm flipH="1">
            <a:off x="1075057" y="1681049"/>
            <a:ext cx="5777005" cy="22467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lt2"/>
                </a:solidFill>
                <a:latin typeface="Raleway"/>
                <a:ea typeface="Raleway"/>
                <a:cs typeface="Raleway"/>
                <a:sym typeface="Raleway"/>
              </a:rPr>
              <a:t>Er zijn verschillende manieren om het culinaire erfgoed van uw regio te leren kennen. </a:t>
            </a:r>
            <a:endParaRPr/>
          </a:p>
          <a:p>
            <a:pPr marL="285750" marR="0" lvl="0" indent="-285750" algn="l" rtl="0">
              <a:spcBef>
                <a:spcPts val="0"/>
              </a:spcBef>
              <a:spcAft>
                <a:spcPts val="0"/>
              </a:spcAft>
              <a:buClr>
                <a:schemeClr val="lt2"/>
              </a:buClr>
              <a:buSzPts val="2000"/>
              <a:buFont typeface="Arial"/>
              <a:buChar char="•"/>
            </a:pPr>
            <a:r>
              <a:rPr lang="en-US" sz="2000">
                <a:solidFill>
                  <a:schemeClr val="lt2"/>
                </a:solidFill>
                <a:latin typeface="Raleway"/>
                <a:ea typeface="Raleway"/>
                <a:cs typeface="Raleway"/>
                <a:sym typeface="Raleway"/>
              </a:rPr>
              <a:t>Voedsel netwerken - </a:t>
            </a:r>
            <a:r>
              <a:rPr lang="en-US" sz="2000" u="sng">
                <a:solidFill>
                  <a:schemeClr val="lt2"/>
                </a:solidFill>
                <a:latin typeface="Raleway"/>
                <a:ea typeface="Raleway"/>
                <a:cs typeface="Raleway"/>
                <a:sym typeface="Raleway"/>
                <a:hlinkClick r:id="rId4">
                  <a:extLst>
                    <a:ext uri="{A12FA001-AC4F-418D-AE19-62706E023703}">
                      <ahyp:hlinkClr xmlns:ahyp="http://schemas.microsoft.com/office/drawing/2018/hyperlinkcolor" val="tx"/>
                    </a:ext>
                  </a:extLst>
                </a:hlinkClick>
              </a:rPr>
              <a:t>Dublin voedselketen</a:t>
            </a:r>
            <a:endParaRPr sz="2000">
              <a:solidFill>
                <a:schemeClr val="lt2"/>
              </a:solidFill>
              <a:latin typeface="Raleway"/>
              <a:ea typeface="Raleway"/>
              <a:cs typeface="Raleway"/>
              <a:sym typeface="Raleway"/>
            </a:endParaRPr>
          </a:p>
          <a:p>
            <a:pPr marL="285750" marR="0" lvl="0" indent="-285750" algn="l" rtl="0">
              <a:spcBef>
                <a:spcPts val="0"/>
              </a:spcBef>
              <a:spcAft>
                <a:spcPts val="0"/>
              </a:spcAft>
              <a:buClr>
                <a:schemeClr val="lt2"/>
              </a:buClr>
              <a:buSzPts val="2000"/>
              <a:buFont typeface="Arial"/>
              <a:buChar char="•"/>
            </a:pPr>
            <a:r>
              <a:rPr lang="en-US" sz="2000">
                <a:solidFill>
                  <a:schemeClr val="lt2"/>
                </a:solidFill>
                <a:latin typeface="Raleway"/>
                <a:ea typeface="Raleway"/>
                <a:cs typeface="Raleway"/>
                <a:sym typeface="Raleway"/>
              </a:rPr>
              <a:t>Online Forums - </a:t>
            </a:r>
            <a:r>
              <a:rPr lang="en-US" sz="2000" u="sng">
                <a:solidFill>
                  <a:schemeClr val="dk1"/>
                </a:solidFill>
                <a:latin typeface="Raleway"/>
                <a:ea typeface="Raleway"/>
                <a:cs typeface="Raleway"/>
                <a:sym typeface="Raleway"/>
                <a:hlinkClick r:id="rId5">
                  <a:extLst>
                    <a:ext uri="{A12FA001-AC4F-418D-AE19-62706E023703}">
                      <ahyp:hlinkClr xmlns:ahyp="http://schemas.microsoft.com/office/drawing/2018/hyperlinkcolor" val="tx"/>
                    </a:ext>
                  </a:extLst>
                </a:hlinkClick>
              </a:rPr>
              <a:t>Top 25 Voedsel Forums, </a:t>
            </a:r>
            <a:endParaRPr sz="2000">
              <a:solidFill>
                <a:schemeClr val="dk1"/>
              </a:solidFill>
              <a:latin typeface="Raleway"/>
              <a:ea typeface="Raleway"/>
              <a:cs typeface="Raleway"/>
              <a:sym typeface="Raleway"/>
            </a:endParaRPr>
          </a:p>
          <a:p>
            <a:pPr marL="285750" marR="0" lvl="0" indent="-285750" algn="l" rtl="0">
              <a:spcBef>
                <a:spcPts val="0"/>
              </a:spcBef>
              <a:spcAft>
                <a:spcPts val="0"/>
              </a:spcAft>
              <a:buClr>
                <a:schemeClr val="lt2"/>
              </a:buClr>
              <a:buSzPts val="2000"/>
              <a:buFont typeface="Arial"/>
              <a:buChar char="•"/>
            </a:pPr>
            <a:r>
              <a:rPr lang="en-US" sz="2000">
                <a:solidFill>
                  <a:schemeClr val="lt2"/>
                </a:solidFill>
                <a:latin typeface="Raleway"/>
                <a:ea typeface="Raleway"/>
                <a:cs typeface="Raleway"/>
                <a:sym typeface="Raleway"/>
              </a:rPr>
              <a:t>Plaatselijke erfgoedgroepen - </a:t>
            </a:r>
            <a:r>
              <a:rPr lang="en-US" sz="2000">
                <a:solidFill>
                  <a:schemeClr val="dk1"/>
                </a:solidFill>
                <a:latin typeface="Raleway"/>
                <a:ea typeface="Raleway"/>
                <a:cs typeface="Raleway"/>
                <a:sym typeface="Raleway"/>
              </a:rPr>
              <a:t>Voedselpadennetwerk </a:t>
            </a:r>
            <a:endParaRPr sz="2000">
              <a:solidFill>
                <a:schemeClr val="lt2"/>
              </a:solidFill>
              <a:latin typeface="Raleway"/>
              <a:ea typeface="Raleway"/>
              <a:cs typeface="Raleway"/>
              <a:sym typeface="Raleway"/>
            </a:endParaRPr>
          </a:p>
          <a:p>
            <a:pPr marL="285750" marR="0" lvl="0" indent="-285750" algn="l" rtl="0">
              <a:spcBef>
                <a:spcPts val="0"/>
              </a:spcBef>
              <a:spcAft>
                <a:spcPts val="0"/>
              </a:spcAft>
              <a:buClr>
                <a:schemeClr val="lt2"/>
              </a:buClr>
              <a:buSzPts val="2000"/>
              <a:buFont typeface="Arial"/>
              <a:buChar char="•"/>
            </a:pPr>
            <a:r>
              <a:rPr lang="en-US" sz="2000">
                <a:solidFill>
                  <a:schemeClr val="lt2"/>
                </a:solidFill>
                <a:latin typeface="Raleway"/>
                <a:ea typeface="Raleway"/>
                <a:cs typeface="Raleway"/>
                <a:sym typeface="Raleway"/>
              </a:rPr>
              <a:t>Facebook pagina's - </a:t>
            </a:r>
            <a:r>
              <a:rPr lang="en-US" sz="2000" u="sng">
                <a:solidFill>
                  <a:schemeClr val="lt2"/>
                </a:solidFill>
                <a:latin typeface="Raleway"/>
                <a:ea typeface="Raleway"/>
                <a:cs typeface="Raleway"/>
                <a:sym typeface="Raleway"/>
                <a:hlinkClick r:id="rId6">
                  <a:extLst>
                    <a:ext uri="{A12FA001-AC4F-418D-AE19-62706E023703}">
                      <ahyp:hlinkClr xmlns:ahyp="http://schemas.microsoft.com/office/drawing/2018/hyperlinkcolor" val="tx"/>
                    </a:ext>
                  </a:extLst>
                </a:hlinkClick>
              </a:rPr>
              <a:t>Food on the Edge</a:t>
            </a:r>
            <a:endParaRPr sz="2000">
              <a:solidFill>
                <a:schemeClr val="lt2"/>
              </a:solidFill>
              <a:latin typeface="Raleway"/>
              <a:ea typeface="Raleway"/>
              <a:cs typeface="Raleway"/>
              <a:sym typeface="Raleway"/>
            </a:endParaRPr>
          </a:p>
          <a:p>
            <a:pPr marL="285750" marR="0" lvl="0" indent="-285750" algn="l" rtl="0">
              <a:spcBef>
                <a:spcPts val="0"/>
              </a:spcBef>
              <a:spcAft>
                <a:spcPts val="0"/>
              </a:spcAft>
              <a:buClr>
                <a:schemeClr val="lt2"/>
              </a:buClr>
              <a:buSzPts val="2000"/>
              <a:buFont typeface="Arial"/>
              <a:buChar char="•"/>
            </a:pPr>
            <a:r>
              <a:rPr lang="en-US" sz="2000">
                <a:solidFill>
                  <a:schemeClr val="lt2"/>
                </a:solidFill>
                <a:latin typeface="Raleway"/>
                <a:ea typeface="Raleway"/>
                <a:cs typeface="Raleway"/>
                <a:sym typeface="Raleway"/>
              </a:rPr>
              <a:t>Lokale bibliotheken/musea - </a:t>
            </a:r>
            <a:r>
              <a:rPr lang="en-US" sz="2000" u="sng">
                <a:solidFill>
                  <a:schemeClr val="dk1"/>
                </a:solidFill>
                <a:latin typeface="Raleway"/>
                <a:ea typeface="Raleway"/>
                <a:cs typeface="Raleway"/>
                <a:sym typeface="Raleway"/>
                <a:hlinkClick r:id="rId7">
                  <a:extLst>
                    <a:ext uri="{A12FA001-AC4F-418D-AE19-62706E023703}">
                      <ahyp:hlinkClr xmlns:ahyp="http://schemas.microsoft.com/office/drawing/2018/hyperlinkcolor" val="tx"/>
                    </a:ext>
                  </a:extLst>
                </a:hlinkClick>
              </a:rPr>
              <a:t>FOOD Museums </a:t>
            </a:r>
            <a:endParaRPr sz="2000">
              <a:solidFill>
                <a:schemeClr val="lt2"/>
              </a:solidFill>
              <a:latin typeface="Raleway"/>
              <a:ea typeface="Raleway"/>
              <a:cs typeface="Raleway"/>
              <a:sym typeface="Raleway"/>
            </a:endParaRPr>
          </a:p>
        </p:txBody>
      </p:sp>
      <p:pic>
        <p:nvPicPr>
          <p:cNvPr id="818" name="Google Shape;818;p33" descr="Vegetables in a tote bag"/>
          <p:cNvPicPr preferRelativeResize="0">
            <a:picLocks noGrp="1"/>
          </p:cNvPicPr>
          <p:nvPr>
            <p:ph type="pic" idx="2"/>
          </p:nvPr>
        </p:nvPicPr>
        <p:blipFill rotWithShape="1">
          <a:blip r:embed="rId8">
            <a:alphaModFix/>
          </a:blip>
          <a:srcRect/>
          <a:stretch/>
        </p:blipFill>
        <p:spPr>
          <a:xfrm>
            <a:off x="6852062" y="228600"/>
            <a:ext cx="5105121" cy="5704209"/>
          </a:xfrm>
          <a:prstGeom prst="rect">
            <a:avLst/>
          </a:prstGeom>
          <a:solidFill>
            <a:schemeClr val="lt1"/>
          </a:solidFill>
          <a:ln>
            <a:noFill/>
          </a:ln>
        </p:spPr>
      </p:pic>
      <p:pic>
        <p:nvPicPr>
          <p:cNvPr id="819" name="Google Shape;819;p33" descr="Whisk, 2 whole eggs, 1 broken egg in shell"/>
          <p:cNvPicPr preferRelativeResize="0"/>
          <p:nvPr/>
        </p:nvPicPr>
        <p:blipFill rotWithShape="1">
          <a:blip r:embed="rId9">
            <a:alphaModFix/>
          </a:blip>
          <a:srcRect/>
          <a:stretch/>
        </p:blipFill>
        <p:spPr>
          <a:xfrm>
            <a:off x="7365236" y="0"/>
            <a:ext cx="4572000" cy="60465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34"/>
          <p:cNvSpPr txBox="1">
            <a:spLocks noGrp="1"/>
          </p:cNvSpPr>
          <p:nvPr>
            <p:ph type="body" idx="1"/>
          </p:nvPr>
        </p:nvSpPr>
        <p:spPr>
          <a:xfrm>
            <a:off x="2105000" y="793053"/>
            <a:ext cx="9654070" cy="120743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Een werkplan in 4 stappen maken van de rol van de studenten</a:t>
            </a:r>
            <a:endParaRPr sz="3200"/>
          </a:p>
        </p:txBody>
      </p:sp>
      <p:sp>
        <p:nvSpPr>
          <p:cNvPr id="825" name="Google Shape;825;p34"/>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02</a:t>
            </a:r>
            <a:endParaRPr/>
          </a:p>
        </p:txBody>
      </p:sp>
      <p:grpSp>
        <p:nvGrpSpPr>
          <p:cNvPr id="826" name="Google Shape;826;p34"/>
          <p:cNvGrpSpPr/>
          <p:nvPr/>
        </p:nvGrpSpPr>
        <p:grpSpPr>
          <a:xfrm>
            <a:off x="4439047" y="2190694"/>
            <a:ext cx="3313907" cy="2484250"/>
            <a:chOff x="2904151" y="2414371"/>
            <a:chExt cx="2770617" cy="2076976"/>
          </a:xfrm>
        </p:grpSpPr>
        <p:sp>
          <p:nvSpPr>
            <p:cNvPr id="827" name="Google Shape;827;p34"/>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828" name="Google Shape;828;p34"/>
            <p:cNvGrpSpPr/>
            <p:nvPr/>
          </p:nvGrpSpPr>
          <p:grpSpPr>
            <a:xfrm>
              <a:off x="2904151" y="2414371"/>
              <a:ext cx="2770617" cy="2076976"/>
              <a:chOff x="2904151" y="2414371"/>
              <a:chExt cx="2770617" cy="2076976"/>
            </a:xfrm>
          </p:grpSpPr>
          <p:sp>
            <p:nvSpPr>
              <p:cNvPr id="829" name="Google Shape;829;p34"/>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0" name="Google Shape;830;p34"/>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1" name="Google Shape;831;p34"/>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2" name="Google Shape;832;p3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3" name="Google Shape;833;p34"/>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4" name="Google Shape;834;p34"/>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5" name="Google Shape;835;p3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6" name="Google Shape;836;p34"/>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7" name="Google Shape;837;p34"/>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8" name="Google Shape;838;p34"/>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39" name="Google Shape;839;p3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0" name="Google Shape;840;p34"/>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1" name="Google Shape;841;p3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2" name="Google Shape;842;p34"/>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3" name="Google Shape;843;p3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4" name="Google Shape;844;p34"/>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5" name="Google Shape;845;p3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6" name="Google Shape;846;p34"/>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7" name="Google Shape;847;p3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8" name="Google Shape;848;p34"/>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49" name="Google Shape;849;p34"/>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0" name="Google Shape;850;p34"/>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1" name="Google Shape;851;p34"/>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2" name="Google Shape;852;p3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3" name="Google Shape;853;p34"/>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4" name="Google Shape;854;p3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5" name="Google Shape;855;p34"/>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6" name="Google Shape;856;p34"/>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7" name="Google Shape;857;p34"/>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8" name="Google Shape;858;p34"/>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59" name="Google Shape;859;p34"/>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0" name="Google Shape;860;p34"/>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1" name="Google Shape;861;p34"/>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2" name="Google Shape;862;p34"/>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3" name="Google Shape;863;p34"/>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4" name="Google Shape;864;p34"/>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5" name="Google Shape;865;p34"/>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6" name="Google Shape;866;p34"/>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7" name="Google Shape;867;p3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8" name="Google Shape;868;p34"/>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69" name="Google Shape;869;p34"/>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0" name="Google Shape;870;p3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1" name="Google Shape;871;p34"/>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2" name="Google Shape;872;p3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3" name="Google Shape;873;p34"/>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4" name="Google Shape;874;p3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5" name="Google Shape;875;p34"/>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6" name="Google Shape;876;p3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7" name="Google Shape;877;p34"/>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8" name="Google Shape;878;p34"/>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79" name="Google Shape;879;p34"/>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0" name="Google Shape;880;p34"/>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1" name="Google Shape;881;p34"/>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2" name="Google Shape;882;p34"/>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3" name="Google Shape;883;p34"/>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4" name="Google Shape;884;p34"/>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5" name="Google Shape;885;p34"/>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6" name="Google Shape;886;p34"/>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7" name="Google Shape;887;p34"/>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8" name="Google Shape;888;p34"/>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89" name="Google Shape;889;p34"/>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890" name="Google Shape;890;p34"/>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35"/>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896" name="Google Shape;896;p35"/>
          <p:cNvSpPr txBox="1">
            <a:spLocks noGrp="1"/>
          </p:cNvSpPr>
          <p:nvPr>
            <p:ph type="body" idx="2"/>
          </p:nvPr>
        </p:nvSpPr>
        <p:spPr>
          <a:xfrm>
            <a:off x="497217" y="1688123"/>
            <a:ext cx="5059148" cy="4953837"/>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ct val="100000"/>
              <a:buNone/>
            </a:pPr>
            <a:r>
              <a:rPr lang="en-US" dirty="0"/>
              <a:t>Stages </a:t>
            </a:r>
            <a:r>
              <a:rPr lang="en-US" dirty="0" err="1"/>
              <a:t>bieden</a:t>
            </a:r>
            <a:r>
              <a:rPr lang="en-US" dirty="0"/>
              <a:t> </a:t>
            </a:r>
            <a:r>
              <a:rPr lang="en-US" dirty="0" err="1"/>
              <a:t>studenten</a:t>
            </a:r>
            <a:r>
              <a:rPr lang="en-US" dirty="0"/>
              <a:t> van </a:t>
            </a:r>
            <a:r>
              <a:rPr lang="en-US" dirty="0" err="1"/>
              <a:t>vandaag</a:t>
            </a:r>
            <a:r>
              <a:rPr lang="en-US" dirty="0"/>
              <a:t> de </a:t>
            </a:r>
            <a:r>
              <a:rPr lang="en-US" dirty="0" err="1"/>
              <a:t>kans</a:t>
            </a:r>
            <a:r>
              <a:rPr lang="en-US" dirty="0"/>
              <a:t> om </a:t>
            </a:r>
            <a:r>
              <a:rPr lang="en-US" dirty="0" err="1"/>
              <a:t>zich</a:t>
            </a:r>
            <a:r>
              <a:rPr lang="en-US" dirty="0"/>
              <a:t> </a:t>
            </a:r>
            <a:r>
              <a:rPr lang="en-US" dirty="0" err="1"/>
              <a:t>voor</a:t>
            </a:r>
            <a:r>
              <a:rPr lang="en-US" dirty="0"/>
              <a:t> </a:t>
            </a:r>
            <a:r>
              <a:rPr lang="en-US" dirty="0" err="1"/>
              <a:t>te</a:t>
            </a:r>
            <a:r>
              <a:rPr lang="en-US" dirty="0"/>
              <a:t> </a:t>
            </a:r>
            <a:r>
              <a:rPr lang="en-US" dirty="0" err="1"/>
              <a:t>bereiden</a:t>
            </a:r>
            <a:r>
              <a:rPr lang="en-US" dirty="0"/>
              <a:t> op de </a:t>
            </a:r>
            <a:r>
              <a:rPr lang="en-US" dirty="0" err="1"/>
              <a:t>uitdagingen</a:t>
            </a:r>
            <a:r>
              <a:rPr lang="en-US" dirty="0"/>
              <a:t> van morgen. </a:t>
            </a:r>
            <a:endParaRPr dirty="0"/>
          </a:p>
          <a:p>
            <a:pPr marL="228600" lvl="0" indent="0" algn="l" rtl="0">
              <a:lnSpc>
                <a:spcPct val="90000"/>
              </a:lnSpc>
              <a:spcBef>
                <a:spcPts val="1000"/>
              </a:spcBef>
              <a:spcAft>
                <a:spcPts val="0"/>
              </a:spcAft>
              <a:buClr>
                <a:schemeClr val="lt1"/>
              </a:buClr>
              <a:buSzPct val="100000"/>
              <a:buNone/>
            </a:pPr>
            <a:r>
              <a:rPr lang="en-US" dirty="0" err="1"/>
              <a:t>Studenten</a:t>
            </a:r>
            <a:r>
              <a:rPr lang="en-US" dirty="0"/>
              <a:t> </a:t>
            </a:r>
            <a:r>
              <a:rPr lang="en-US" dirty="0" err="1"/>
              <a:t>kunnen</a:t>
            </a:r>
            <a:r>
              <a:rPr lang="en-US" dirty="0"/>
              <a:t> </a:t>
            </a:r>
            <a:r>
              <a:rPr lang="en-US" dirty="0" err="1"/>
              <a:t>vertrouwd</a:t>
            </a:r>
            <a:r>
              <a:rPr lang="en-US" dirty="0"/>
              <a:t> </a:t>
            </a:r>
            <a:r>
              <a:rPr lang="en-US" dirty="0" err="1"/>
              <a:t>raken</a:t>
            </a:r>
            <a:r>
              <a:rPr lang="en-US" dirty="0"/>
              <a:t> met de </a:t>
            </a:r>
            <a:r>
              <a:rPr lang="en-US" dirty="0" err="1"/>
              <a:t>vaardigheden</a:t>
            </a:r>
            <a:r>
              <a:rPr lang="en-US" dirty="0"/>
              <a:t> </a:t>
            </a:r>
            <a:r>
              <a:rPr lang="en-US" dirty="0" err="1"/>
              <a:t>en</a:t>
            </a:r>
            <a:r>
              <a:rPr lang="en-US" dirty="0"/>
              <a:t> </a:t>
            </a:r>
            <a:r>
              <a:rPr lang="en-US" dirty="0" err="1"/>
              <a:t>houding</a:t>
            </a:r>
            <a:r>
              <a:rPr lang="en-US" dirty="0"/>
              <a:t> die het </a:t>
            </a:r>
            <a:r>
              <a:rPr lang="en-US" dirty="0" err="1"/>
              <a:t>moderne</a:t>
            </a:r>
            <a:r>
              <a:rPr lang="en-US" dirty="0"/>
              <a:t> </a:t>
            </a:r>
            <a:r>
              <a:rPr lang="en-US" dirty="0" err="1"/>
              <a:t>bedrijfsleven</a:t>
            </a:r>
            <a:r>
              <a:rPr lang="en-US" dirty="0"/>
              <a:t> </a:t>
            </a:r>
            <a:r>
              <a:rPr lang="en-US" dirty="0" err="1"/>
              <a:t>nodig</a:t>
            </a:r>
            <a:r>
              <a:rPr lang="en-US" dirty="0"/>
              <a:t> </a:t>
            </a:r>
            <a:r>
              <a:rPr lang="en-US" dirty="0" err="1"/>
              <a:t>heeft</a:t>
            </a:r>
            <a:r>
              <a:rPr lang="en-US" dirty="0"/>
              <a:t> </a:t>
            </a:r>
            <a:r>
              <a:rPr lang="en-US" dirty="0" err="1"/>
              <a:t>en</a:t>
            </a:r>
            <a:r>
              <a:rPr lang="en-US" dirty="0"/>
              <a:t> </a:t>
            </a:r>
            <a:r>
              <a:rPr lang="en-US" dirty="0" err="1"/>
              <a:t>inzien</a:t>
            </a:r>
            <a:r>
              <a:rPr lang="en-US" dirty="0"/>
              <a:t> </a:t>
            </a:r>
            <a:r>
              <a:rPr lang="en-US" dirty="0" err="1"/>
              <a:t>dat</a:t>
            </a:r>
            <a:r>
              <a:rPr lang="en-US" dirty="0"/>
              <a:t> de </a:t>
            </a:r>
            <a:r>
              <a:rPr lang="en-US" dirty="0" err="1"/>
              <a:t>eisen</a:t>
            </a:r>
            <a:r>
              <a:rPr lang="en-US" dirty="0"/>
              <a:t> van het </a:t>
            </a:r>
            <a:r>
              <a:rPr lang="en-US" dirty="0" err="1"/>
              <a:t>beroepsleven</a:t>
            </a:r>
            <a:r>
              <a:rPr lang="en-US" dirty="0"/>
              <a:t> </a:t>
            </a:r>
            <a:r>
              <a:rPr lang="en-US" dirty="0" err="1"/>
              <a:t>snel</a:t>
            </a:r>
            <a:r>
              <a:rPr lang="en-US" dirty="0"/>
              <a:t> </a:t>
            </a:r>
            <a:r>
              <a:rPr lang="en-US" dirty="0" err="1"/>
              <a:t>en</a:t>
            </a:r>
            <a:r>
              <a:rPr lang="en-US" dirty="0"/>
              <a:t> </a:t>
            </a:r>
            <a:r>
              <a:rPr lang="en-US" dirty="0" err="1"/>
              <a:t>voortdurend</a:t>
            </a:r>
            <a:r>
              <a:rPr lang="en-US" dirty="0"/>
              <a:t> </a:t>
            </a:r>
            <a:r>
              <a:rPr lang="en-US" dirty="0" err="1"/>
              <a:t>veranderen</a:t>
            </a:r>
            <a:r>
              <a:rPr lang="en-US" dirty="0"/>
              <a:t>.</a:t>
            </a:r>
            <a:endParaRPr dirty="0"/>
          </a:p>
          <a:p>
            <a:pPr marL="228600" lvl="0" indent="0" algn="l" rtl="0">
              <a:lnSpc>
                <a:spcPct val="90000"/>
              </a:lnSpc>
              <a:spcBef>
                <a:spcPts val="1000"/>
              </a:spcBef>
              <a:spcAft>
                <a:spcPts val="0"/>
              </a:spcAft>
              <a:buClr>
                <a:schemeClr val="lt1"/>
              </a:buClr>
              <a:buSzPct val="100000"/>
              <a:buNone/>
            </a:pPr>
            <a:r>
              <a:rPr lang="en-US" dirty="0"/>
              <a:t>Het </a:t>
            </a:r>
            <a:r>
              <a:rPr lang="en-US" dirty="0" err="1"/>
              <a:t>concurrentievoordeel</a:t>
            </a:r>
            <a:r>
              <a:rPr lang="en-US" dirty="0"/>
              <a:t> </a:t>
            </a:r>
            <a:r>
              <a:rPr lang="en-US" dirty="0" err="1"/>
              <a:t>voor</a:t>
            </a:r>
            <a:r>
              <a:rPr lang="en-US" dirty="0"/>
              <a:t> </a:t>
            </a:r>
            <a:r>
              <a:rPr lang="en-US" dirty="0" err="1"/>
              <a:t>iedereen</a:t>
            </a:r>
            <a:r>
              <a:rPr lang="en-US" dirty="0"/>
              <a:t> is het best </a:t>
            </a:r>
            <a:r>
              <a:rPr lang="en-US" dirty="0" err="1"/>
              <a:t>gediend</a:t>
            </a:r>
            <a:r>
              <a:rPr lang="en-US" dirty="0"/>
              <a:t> </a:t>
            </a:r>
            <a:r>
              <a:rPr lang="en-US" dirty="0" err="1"/>
              <a:t>als</a:t>
            </a:r>
            <a:r>
              <a:rPr lang="en-US" dirty="0"/>
              <a:t> </a:t>
            </a:r>
            <a:r>
              <a:rPr lang="en-US" dirty="0" err="1"/>
              <a:t>studenten</a:t>
            </a:r>
            <a:r>
              <a:rPr lang="en-US" dirty="0"/>
              <a:t> de </a:t>
            </a:r>
            <a:r>
              <a:rPr lang="en-US" dirty="0" err="1"/>
              <a:t>juiste</a:t>
            </a:r>
            <a:r>
              <a:rPr lang="en-US" dirty="0"/>
              <a:t> </a:t>
            </a:r>
            <a:r>
              <a:rPr lang="en-US" dirty="0" err="1"/>
              <a:t>vaardigheden</a:t>
            </a:r>
            <a:r>
              <a:rPr lang="en-US" dirty="0"/>
              <a:t> </a:t>
            </a:r>
            <a:r>
              <a:rPr lang="en-US" dirty="0" err="1"/>
              <a:t>en</a:t>
            </a:r>
            <a:r>
              <a:rPr lang="en-US" dirty="0"/>
              <a:t> </a:t>
            </a:r>
            <a:r>
              <a:rPr lang="en-US" dirty="0" err="1"/>
              <a:t>houding</a:t>
            </a:r>
            <a:r>
              <a:rPr lang="en-US" dirty="0"/>
              <a:t> </a:t>
            </a:r>
            <a:r>
              <a:rPr lang="en-US" dirty="0" err="1"/>
              <a:t>kunnen</a:t>
            </a:r>
            <a:r>
              <a:rPr lang="en-US" dirty="0"/>
              <a:t> </a:t>
            </a:r>
            <a:r>
              <a:rPr lang="en-US" dirty="0" err="1"/>
              <a:t>verwerven</a:t>
            </a:r>
            <a:r>
              <a:rPr lang="en-US" dirty="0"/>
              <a:t>.</a:t>
            </a:r>
            <a:endParaRPr dirty="0"/>
          </a:p>
          <a:p>
            <a:pPr marL="228600" lvl="0" indent="0" algn="l" rtl="0">
              <a:lnSpc>
                <a:spcPct val="90000"/>
              </a:lnSpc>
              <a:spcBef>
                <a:spcPts val="1000"/>
              </a:spcBef>
              <a:spcAft>
                <a:spcPts val="0"/>
              </a:spcAft>
              <a:buClr>
                <a:schemeClr val="lt1"/>
              </a:buClr>
              <a:buSzPct val="100000"/>
              <a:buNone/>
            </a:pPr>
            <a:r>
              <a:rPr lang="en-US" b="1" dirty="0"/>
              <a:t>Met </a:t>
            </a:r>
            <a:r>
              <a:rPr lang="en-US" b="1" dirty="0" err="1"/>
              <a:t>een</a:t>
            </a:r>
            <a:r>
              <a:rPr lang="en-US" b="1" dirty="0"/>
              <a:t> plan is </a:t>
            </a:r>
            <a:r>
              <a:rPr lang="en-US" b="1" dirty="0" err="1"/>
              <a:t>dit</a:t>
            </a:r>
            <a:r>
              <a:rPr lang="en-US" b="1" dirty="0"/>
              <a:t> </a:t>
            </a:r>
            <a:r>
              <a:rPr lang="en-US" b="1" dirty="0" err="1"/>
              <a:t>beter</a:t>
            </a:r>
            <a:r>
              <a:rPr lang="en-US" b="1" dirty="0"/>
              <a:t> </a:t>
            </a:r>
            <a:r>
              <a:rPr lang="en-US" b="1" dirty="0" err="1"/>
              <a:t>haalbaar</a:t>
            </a:r>
            <a:r>
              <a:rPr lang="en-US" b="1" dirty="0"/>
              <a:t>.</a:t>
            </a:r>
            <a:endParaRPr b="1" dirty="0"/>
          </a:p>
        </p:txBody>
      </p:sp>
      <p:sp>
        <p:nvSpPr>
          <p:cNvPr id="897" name="Google Shape;897;p35"/>
          <p:cNvSpPr txBox="1">
            <a:spLocks noGrp="1"/>
          </p:cNvSpPr>
          <p:nvPr>
            <p:ph type="body" idx="3"/>
          </p:nvPr>
        </p:nvSpPr>
        <p:spPr>
          <a:xfrm>
            <a:off x="918629" y="628636"/>
            <a:ext cx="4378451" cy="603631"/>
          </a:xfrm>
          <a:prstGeom prst="rect">
            <a:avLst/>
          </a:prstGeom>
          <a:noFill/>
          <a:ln>
            <a:noFill/>
          </a:ln>
        </p:spPr>
        <p:txBody>
          <a:bodyPr spcFirstLastPara="1" wrap="square" lIns="91425" tIns="45700" rIns="91425" bIns="45700" anchor="t" anchorCtr="0">
            <a:normAutofit fontScale="70000" lnSpcReduction="20000"/>
          </a:bodyPr>
          <a:lstStyle/>
          <a:p>
            <a:pPr marL="0" lvl="0" indent="0" algn="l" rtl="0">
              <a:lnSpc>
                <a:spcPct val="90000"/>
              </a:lnSpc>
              <a:spcBef>
                <a:spcPts val="0"/>
              </a:spcBef>
              <a:spcAft>
                <a:spcPts val="0"/>
              </a:spcAft>
              <a:buClr>
                <a:schemeClr val="lt1"/>
              </a:buClr>
              <a:buSzPts val="3600"/>
              <a:buNone/>
            </a:pPr>
            <a:r>
              <a:rPr lang="en-US"/>
              <a:t>Een werkplan in 4 stappen</a:t>
            </a:r>
            <a:endParaRPr/>
          </a:p>
        </p:txBody>
      </p:sp>
      <p:sp>
        <p:nvSpPr>
          <p:cNvPr id="898" name="Google Shape;898;p35"/>
          <p:cNvSpPr txBox="1">
            <a:spLocks noGrp="1"/>
          </p:cNvSpPr>
          <p:nvPr>
            <p:ph type="body" idx="4"/>
          </p:nvPr>
        </p:nvSpPr>
        <p:spPr>
          <a:xfrm>
            <a:off x="7229716" y="1303630"/>
            <a:ext cx="4465067" cy="67964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Introductie op de werkplek</a:t>
            </a:r>
            <a:endParaRPr b="1"/>
          </a:p>
        </p:txBody>
      </p:sp>
      <p:sp>
        <p:nvSpPr>
          <p:cNvPr id="899" name="Google Shape;899;p35"/>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900" name="Google Shape;900;p35"/>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Werken als een werknemer</a:t>
            </a:r>
            <a:endParaRPr b="1"/>
          </a:p>
        </p:txBody>
      </p:sp>
      <p:sp>
        <p:nvSpPr>
          <p:cNvPr id="901" name="Google Shape;901;p35"/>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902" name="Google Shape;902;p35"/>
          <p:cNvSpPr txBox="1">
            <a:spLocks noGrp="1"/>
          </p:cNvSpPr>
          <p:nvPr>
            <p:ph type="body" idx="8"/>
          </p:nvPr>
        </p:nvSpPr>
        <p:spPr>
          <a:xfrm>
            <a:off x="7229716" y="3366657"/>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Creativiteit bevorderen</a:t>
            </a:r>
            <a:endParaRPr/>
          </a:p>
        </p:txBody>
      </p:sp>
      <p:sp>
        <p:nvSpPr>
          <p:cNvPr id="903" name="Google Shape;903;p35"/>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904" name="Google Shape;904;p35"/>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33637"/>
              </a:buClr>
              <a:buSzPts val="2200"/>
              <a:buNone/>
            </a:pPr>
            <a:r>
              <a:rPr lang="en-US" b="1"/>
              <a:t>Registratie van de resultaten</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36"/>
          <p:cNvSpPr txBox="1">
            <a:spLocks noGrp="1"/>
          </p:cNvSpPr>
          <p:nvPr>
            <p:ph type="body" idx="1"/>
          </p:nvPr>
        </p:nvSpPr>
        <p:spPr>
          <a:xfrm>
            <a:off x="234817" y="1408670"/>
            <a:ext cx="6157483" cy="4216045"/>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dirty="0" err="1"/>
              <a:t>Introductie</a:t>
            </a:r>
            <a:r>
              <a:rPr lang="en-US" dirty="0"/>
              <a:t> </a:t>
            </a:r>
            <a:r>
              <a:rPr lang="en-US" dirty="0" err="1"/>
              <a:t>verwijst</a:t>
            </a:r>
            <a:r>
              <a:rPr lang="en-US" dirty="0"/>
              <a:t> </a:t>
            </a:r>
            <a:r>
              <a:rPr lang="en-US" dirty="0" err="1"/>
              <a:t>naar</a:t>
            </a:r>
            <a:r>
              <a:rPr lang="en-US" dirty="0"/>
              <a:t> het </a:t>
            </a:r>
            <a:r>
              <a:rPr lang="en-US" dirty="0" err="1"/>
              <a:t>proces</a:t>
            </a:r>
            <a:r>
              <a:rPr lang="en-US" dirty="0"/>
              <a:t> om </a:t>
            </a:r>
            <a:r>
              <a:rPr lang="en-US" dirty="0" err="1"/>
              <a:t>nieuwe</a:t>
            </a:r>
            <a:r>
              <a:rPr lang="en-US" dirty="0"/>
              <a:t> </a:t>
            </a:r>
            <a:r>
              <a:rPr lang="en-US" dirty="0" err="1"/>
              <a:t>werknemers</a:t>
            </a:r>
            <a:r>
              <a:rPr lang="en-US" dirty="0"/>
              <a:t> </a:t>
            </a:r>
            <a:r>
              <a:rPr lang="en-US" dirty="0" err="1"/>
              <a:t>vertrouwd</a:t>
            </a:r>
            <a:r>
              <a:rPr lang="en-US" dirty="0"/>
              <a:t> </a:t>
            </a:r>
            <a:r>
              <a:rPr lang="en-US" dirty="0" err="1"/>
              <a:t>te</a:t>
            </a:r>
            <a:r>
              <a:rPr lang="en-US" dirty="0"/>
              <a:t> </a:t>
            </a:r>
            <a:r>
              <a:rPr lang="en-US" dirty="0" err="1"/>
              <a:t>maken</a:t>
            </a:r>
            <a:r>
              <a:rPr lang="en-US" dirty="0"/>
              <a:t> met </a:t>
            </a:r>
            <a:r>
              <a:rPr lang="en-US" dirty="0" err="1"/>
              <a:t>uw</a:t>
            </a:r>
            <a:r>
              <a:rPr lang="en-US" dirty="0"/>
              <a:t> </a:t>
            </a:r>
            <a:r>
              <a:rPr lang="en-US" dirty="0" err="1"/>
              <a:t>bedrijf</a:t>
            </a:r>
            <a:r>
              <a:rPr lang="en-US" dirty="0"/>
              <a:t>, hen </a:t>
            </a:r>
            <a:r>
              <a:rPr lang="en-US" dirty="0" err="1"/>
              <a:t>te</a:t>
            </a:r>
            <a:r>
              <a:rPr lang="en-US" dirty="0"/>
              <a:t> </a:t>
            </a:r>
            <a:r>
              <a:rPr lang="en-US" dirty="0" err="1"/>
              <a:t>helpen</a:t>
            </a:r>
            <a:r>
              <a:rPr lang="en-US" dirty="0"/>
              <a:t> </a:t>
            </a:r>
            <a:r>
              <a:rPr lang="en-US" dirty="0" err="1"/>
              <a:t>zich</a:t>
            </a:r>
            <a:r>
              <a:rPr lang="en-US" dirty="0"/>
              <a:t> in </a:t>
            </a:r>
            <a:r>
              <a:rPr lang="en-US" dirty="0" err="1"/>
              <a:t>te</a:t>
            </a:r>
            <a:r>
              <a:rPr lang="en-US" dirty="0"/>
              <a:t> </a:t>
            </a:r>
            <a:r>
              <a:rPr lang="en-US" dirty="0" err="1"/>
              <a:t>werken</a:t>
            </a:r>
            <a:r>
              <a:rPr lang="en-US" dirty="0"/>
              <a:t> </a:t>
            </a:r>
            <a:r>
              <a:rPr lang="en-US" dirty="0" err="1"/>
              <a:t>en</a:t>
            </a:r>
            <a:r>
              <a:rPr lang="en-US" dirty="0"/>
              <a:t> hen de </a:t>
            </a:r>
            <a:r>
              <a:rPr lang="en-US" dirty="0" err="1"/>
              <a:t>informatie</a:t>
            </a:r>
            <a:r>
              <a:rPr lang="en-US" dirty="0"/>
              <a:t> </a:t>
            </a:r>
            <a:r>
              <a:rPr lang="en-US" dirty="0" err="1"/>
              <a:t>te</a:t>
            </a:r>
            <a:r>
              <a:rPr lang="en-US" dirty="0"/>
              <a:t> </a:t>
            </a:r>
            <a:r>
              <a:rPr lang="en-US" dirty="0" err="1"/>
              <a:t>geven</a:t>
            </a:r>
            <a:r>
              <a:rPr lang="en-US" dirty="0"/>
              <a:t> die </a:t>
            </a:r>
            <a:r>
              <a:rPr lang="en-US" dirty="0" err="1"/>
              <a:t>nodig</a:t>
            </a:r>
            <a:r>
              <a:rPr lang="en-US" dirty="0"/>
              <a:t> is om </a:t>
            </a:r>
            <a:r>
              <a:rPr lang="en-US" dirty="0" err="1"/>
              <a:t>een</a:t>
            </a:r>
            <a:r>
              <a:rPr lang="en-US" dirty="0"/>
              <a:t> </a:t>
            </a:r>
            <a:r>
              <a:rPr lang="en-US" dirty="0" err="1"/>
              <a:t>waardevol</a:t>
            </a:r>
            <a:r>
              <a:rPr lang="en-US" dirty="0"/>
              <a:t> </a:t>
            </a:r>
            <a:r>
              <a:rPr lang="en-US" dirty="0" err="1"/>
              <a:t>teamlid</a:t>
            </a:r>
            <a:r>
              <a:rPr lang="en-US" dirty="0"/>
              <a:t> </a:t>
            </a:r>
            <a:r>
              <a:rPr lang="en-US" dirty="0" err="1"/>
              <a:t>te</a:t>
            </a:r>
            <a:r>
              <a:rPr lang="en-US" dirty="0"/>
              <a:t> </a:t>
            </a:r>
            <a:r>
              <a:rPr lang="en-US" dirty="0" err="1"/>
              <a:t>worden</a:t>
            </a:r>
            <a:r>
              <a:rPr lang="en-US" dirty="0"/>
              <a:t>:</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Kennismaking</a:t>
            </a:r>
            <a:r>
              <a:rPr lang="en-US" dirty="0"/>
              <a:t> met </a:t>
            </a:r>
            <a:r>
              <a:rPr lang="en-US" dirty="0" err="1"/>
              <a:t>hun</a:t>
            </a:r>
            <a:r>
              <a:rPr lang="en-US" dirty="0"/>
              <a:t> team/supervisor</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Noodzakelijk</a:t>
            </a:r>
            <a:r>
              <a:rPr lang="en-US" dirty="0"/>
              <a:t> </a:t>
            </a:r>
            <a:r>
              <a:rPr lang="en-US" dirty="0" err="1"/>
              <a:t>papierwerk</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Overzicht</a:t>
            </a:r>
            <a:r>
              <a:rPr lang="en-US" dirty="0"/>
              <a:t> van </a:t>
            </a:r>
            <a:r>
              <a:rPr lang="en-US" dirty="0" err="1"/>
              <a:t>hun</a:t>
            </a:r>
            <a:r>
              <a:rPr lang="en-US" dirty="0"/>
              <a:t> </a:t>
            </a:r>
            <a:r>
              <a:rPr lang="en-US" dirty="0" err="1"/>
              <a:t>rol</a:t>
            </a:r>
            <a:r>
              <a:rPr lang="en-US" dirty="0"/>
              <a:t>/</a:t>
            </a:r>
            <a:r>
              <a:rPr lang="en-US" dirty="0" err="1"/>
              <a:t>projecten</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Gezondheid</a:t>
            </a:r>
            <a:r>
              <a:rPr lang="en-US" dirty="0"/>
              <a:t> </a:t>
            </a:r>
            <a:r>
              <a:rPr lang="en-US" dirty="0" err="1"/>
              <a:t>en</a:t>
            </a:r>
            <a:r>
              <a:rPr lang="en-US" dirty="0"/>
              <a:t> </a:t>
            </a:r>
            <a:r>
              <a:rPr lang="en-US" dirty="0" err="1"/>
              <a:t>veiligheid</a:t>
            </a:r>
            <a:r>
              <a:rPr lang="en-US" dirty="0"/>
              <a:t> / </a:t>
            </a:r>
            <a:r>
              <a:rPr lang="en-US" dirty="0" err="1"/>
              <a:t>disciplinair</a:t>
            </a:r>
            <a:r>
              <a:rPr lang="en-US" dirty="0"/>
              <a:t> </a:t>
            </a:r>
            <a:r>
              <a:rPr lang="en-US" dirty="0" err="1"/>
              <a:t>beleid</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Tijdschema</a:t>
            </a:r>
            <a:r>
              <a:rPr lang="en-US" dirty="0"/>
              <a:t> </a:t>
            </a:r>
            <a:r>
              <a:rPr lang="en-US" dirty="0" err="1"/>
              <a:t>voor</a:t>
            </a:r>
            <a:r>
              <a:rPr lang="en-US" dirty="0"/>
              <a:t> </a:t>
            </a:r>
            <a:r>
              <a:rPr lang="en-US" dirty="0" err="1"/>
              <a:t>beoordeling</a:t>
            </a:r>
            <a:r>
              <a:rPr lang="en-US" dirty="0"/>
              <a:t>(</a:t>
            </a:r>
            <a:r>
              <a:rPr lang="en-US" dirty="0" err="1"/>
              <a:t>en</a:t>
            </a:r>
            <a:r>
              <a:rPr lang="en-US" dirty="0"/>
              <a:t>)</a:t>
            </a:r>
            <a:endParaRPr dirty="0"/>
          </a:p>
          <a:p>
            <a:pPr marL="571500" lvl="0" indent="-190500" algn="l" rtl="0">
              <a:lnSpc>
                <a:spcPct val="90000"/>
              </a:lnSpc>
              <a:spcBef>
                <a:spcPts val="1000"/>
              </a:spcBef>
              <a:spcAft>
                <a:spcPts val="0"/>
              </a:spcAft>
              <a:buClr>
                <a:schemeClr val="lt1"/>
              </a:buClr>
              <a:buSzPts val="2400"/>
              <a:buFont typeface="Arial"/>
              <a:buNone/>
            </a:pPr>
            <a:endParaRPr dirty="0"/>
          </a:p>
        </p:txBody>
      </p:sp>
      <p:sp>
        <p:nvSpPr>
          <p:cNvPr id="910" name="Google Shape;910;p36"/>
          <p:cNvSpPr txBox="1">
            <a:spLocks noGrp="1"/>
          </p:cNvSpPr>
          <p:nvPr>
            <p:ph type="body" idx="2"/>
          </p:nvPr>
        </p:nvSpPr>
        <p:spPr>
          <a:xfrm>
            <a:off x="411892" y="420130"/>
            <a:ext cx="5980408" cy="8050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300"/>
              <a:buNone/>
            </a:pPr>
            <a:r>
              <a:rPr lang="en-US" sz="3300"/>
              <a:t>1. Introductie op de werkplek</a:t>
            </a:r>
            <a:endParaRPr sz="3300"/>
          </a:p>
        </p:txBody>
      </p:sp>
      <p:pic>
        <p:nvPicPr>
          <p:cNvPr id="911" name="Google Shape;911;p36" descr="A yellow sign with black text&#10;&#10;Description automatically generated with low confidence"/>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37"/>
          <p:cNvSpPr txBox="1">
            <a:spLocks noGrp="1"/>
          </p:cNvSpPr>
          <p:nvPr>
            <p:ph type="body" idx="1"/>
          </p:nvPr>
        </p:nvSpPr>
        <p:spPr>
          <a:xfrm>
            <a:off x="140043" y="1491049"/>
            <a:ext cx="6252257" cy="4133666"/>
          </a:xfrm>
          <a:prstGeom prst="rect">
            <a:avLst/>
          </a:prstGeom>
          <a:noFill/>
          <a:ln>
            <a:noFill/>
          </a:ln>
        </p:spPr>
        <p:txBody>
          <a:bodyPr spcFirstLastPara="1" wrap="square" lIns="91425" tIns="45700" rIns="91425" bIns="45700" anchor="t" anchorCtr="0">
            <a:normAutofit fontScale="92500"/>
          </a:bodyPr>
          <a:lstStyle/>
          <a:p>
            <a:pPr marL="228600" lvl="0" indent="0" algn="l" rtl="0">
              <a:lnSpc>
                <a:spcPct val="90000"/>
              </a:lnSpc>
              <a:spcBef>
                <a:spcPts val="0"/>
              </a:spcBef>
              <a:spcAft>
                <a:spcPts val="0"/>
              </a:spcAft>
              <a:buClr>
                <a:schemeClr val="lt1"/>
              </a:buClr>
              <a:buSzPts val="2400"/>
              <a:buNone/>
            </a:pPr>
            <a:r>
              <a:rPr lang="en-US"/>
              <a:t>Hoewel studenten meestal slechts voor een bepaalde korte periode binnen uw Culinaire bedrijf werken, wordt toch van hen verwacht dat zij zich onderdompelen als typisch personeel en: </a:t>
            </a:r>
            <a:endParaRPr/>
          </a:p>
          <a:p>
            <a:pPr marL="342900" lvl="0" indent="-152400" algn="l" rtl="0">
              <a:lnSpc>
                <a:spcPct val="90000"/>
              </a:lnSpc>
              <a:spcBef>
                <a:spcPts val="1000"/>
              </a:spcBef>
              <a:spcAft>
                <a:spcPts val="0"/>
              </a:spcAft>
              <a:buClr>
                <a:schemeClr val="lt1"/>
              </a:buClr>
              <a:buSzPts val="2400"/>
              <a:buFont typeface="Arial"/>
              <a:buChar char="•"/>
            </a:pPr>
            <a:r>
              <a:rPr lang="en-US"/>
              <a:t>toegewezen taken/projecten uitvoeren</a:t>
            </a:r>
            <a:endParaRPr/>
          </a:p>
          <a:p>
            <a:pPr marL="342900" lvl="0" indent="-152400" algn="l" rtl="0">
              <a:lnSpc>
                <a:spcPct val="90000"/>
              </a:lnSpc>
              <a:spcBef>
                <a:spcPts val="1000"/>
              </a:spcBef>
              <a:spcAft>
                <a:spcPts val="0"/>
              </a:spcAft>
              <a:buClr>
                <a:schemeClr val="lt1"/>
              </a:buClr>
              <a:buSzPts val="2400"/>
              <a:buFont typeface="Arial"/>
              <a:buChar char="•"/>
            </a:pPr>
            <a:r>
              <a:rPr lang="en-US"/>
              <a:t>Een teamspeler zijn</a:t>
            </a:r>
            <a:endParaRPr/>
          </a:p>
          <a:p>
            <a:pPr marL="342900" lvl="0" indent="-152400" algn="l" rtl="0">
              <a:lnSpc>
                <a:spcPct val="90000"/>
              </a:lnSpc>
              <a:spcBef>
                <a:spcPts val="1000"/>
              </a:spcBef>
              <a:spcAft>
                <a:spcPts val="0"/>
              </a:spcAft>
              <a:buClr>
                <a:schemeClr val="lt1"/>
              </a:buClr>
              <a:buSzPts val="2400"/>
              <a:buFont typeface="Arial"/>
              <a:buChar char="•"/>
            </a:pPr>
            <a:r>
              <a:rPr lang="en-US"/>
              <a:t>Zich houden aan bedrijfsregels en tijdlijnen</a:t>
            </a:r>
            <a:endParaRPr/>
          </a:p>
          <a:p>
            <a:pPr marL="342900" lvl="0" indent="-152400" algn="l" rtl="0">
              <a:lnSpc>
                <a:spcPct val="90000"/>
              </a:lnSpc>
              <a:spcBef>
                <a:spcPts val="1000"/>
              </a:spcBef>
              <a:spcAft>
                <a:spcPts val="0"/>
              </a:spcAft>
              <a:buClr>
                <a:schemeClr val="lt1"/>
              </a:buClr>
              <a:buSzPts val="2400"/>
              <a:buFont typeface="Arial"/>
              <a:buChar char="•"/>
            </a:pPr>
            <a:r>
              <a:rPr lang="en-US"/>
              <a:t>Ongevallen/incidenten melden</a:t>
            </a:r>
            <a:endParaRPr/>
          </a:p>
          <a:p>
            <a:pPr marL="342900" lvl="0" indent="-152400" algn="l" rtl="0">
              <a:lnSpc>
                <a:spcPct val="90000"/>
              </a:lnSpc>
              <a:spcBef>
                <a:spcPts val="1000"/>
              </a:spcBef>
              <a:spcAft>
                <a:spcPts val="0"/>
              </a:spcAft>
              <a:buClr>
                <a:schemeClr val="lt1"/>
              </a:buClr>
              <a:buSzPts val="2400"/>
              <a:buFont typeface="Arial"/>
              <a:buChar char="•"/>
            </a:pPr>
            <a:r>
              <a:rPr lang="en-US"/>
              <a:t>Denk altijd aan de reputatie en het succes van het culinaire bedrijf.</a:t>
            </a:r>
            <a:endParaRPr/>
          </a:p>
        </p:txBody>
      </p:sp>
      <p:sp>
        <p:nvSpPr>
          <p:cNvPr id="917" name="Google Shape;917;p37"/>
          <p:cNvSpPr txBox="1">
            <a:spLocks noGrp="1"/>
          </p:cNvSpPr>
          <p:nvPr>
            <p:ph type="body" idx="2"/>
          </p:nvPr>
        </p:nvSpPr>
        <p:spPr>
          <a:xfrm>
            <a:off x="572756" y="469977"/>
            <a:ext cx="5247117"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ct val="100000"/>
              <a:buNone/>
            </a:pPr>
            <a:r>
              <a:rPr lang="en-US" sz="3200"/>
              <a:t>2. Werken als werknemer</a:t>
            </a:r>
            <a:endParaRPr sz="3200"/>
          </a:p>
        </p:txBody>
      </p:sp>
      <p:pic>
        <p:nvPicPr>
          <p:cNvPr id="918" name="Google Shape;918;p37" descr="Person holding we're open sign"/>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38"/>
          <p:cNvSpPr txBox="1">
            <a:spLocks noGrp="1"/>
          </p:cNvSpPr>
          <p:nvPr>
            <p:ph type="body" idx="1"/>
          </p:nvPr>
        </p:nvSpPr>
        <p:spPr>
          <a:xfrm>
            <a:off x="403654" y="1474573"/>
            <a:ext cx="5857103" cy="4150142"/>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a:t>Als student in een klaslokaal is het vaak moeilijk om je creativiteit en ideeën te tonen. In een echte werkomgeving krijgen ze echter hopelijk de kans om hun ideeën te delen, samen met hun technische en theoretische vaardigheden om je culinaire erfgoedprojecten te stimuleren en te verbeteren. Het opdoen van real-life ervaring in projectontwikkeling zal ertoe leiden dat de studenten waardevolle ervaring en vertrouwen opbouwen.</a:t>
            </a:r>
            <a:endParaRPr/>
          </a:p>
        </p:txBody>
      </p:sp>
      <p:sp>
        <p:nvSpPr>
          <p:cNvPr id="924" name="Google Shape;924;p38"/>
          <p:cNvSpPr txBox="1">
            <a:spLocks noGrp="1"/>
          </p:cNvSpPr>
          <p:nvPr>
            <p:ph type="body" idx="2"/>
          </p:nvPr>
        </p:nvSpPr>
        <p:spPr>
          <a:xfrm>
            <a:off x="619384" y="461739"/>
            <a:ext cx="5085159"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200"/>
              <a:buNone/>
            </a:pPr>
            <a:r>
              <a:rPr lang="en-US" sz="3200"/>
              <a:t>3. Bevordering van creativiteit</a:t>
            </a:r>
            <a:endParaRPr sz="3200"/>
          </a:p>
        </p:txBody>
      </p:sp>
      <p:pic>
        <p:nvPicPr>
          <p:cNvPr id="925" name="Google Shape;925;p38" descr="People working on ideas"/>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39"/>
          <p:cNvSpPr txBox="1">
            <a:spLocks noGrp="1"/>
          </p:cNvSpPr>
          <p:nvPr>
            <p:ph type="body" idx="1"/>
          </p:nvPr>
        </p:nvSpPr>
        <p:spPr>
          <a:xfrm>
            <a:off x="337751" y="1482810"/>
            <a:ext cx="5758249" cy="4258963"/>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a:t>Voordat de studenten uw werkplek betreden, hebben hun beroepsopleiders een </a:t>
            </a:r>
            <a:r>
              <a:rPr lang="en-US" b="1"/>
              <a:t>basisbeoordeling </a:t>
            </a:r>
            <a:r>
              <a:rPr lang="en-US"/>
              <a:t>uitgevoerd</a:t>
            </a:r>
            <a:r>
              <a:rPr lang="en-US" b="1"/>
              <a:t>. </a:t>
            </a:r>
            <a:endParaRPr/>
          </a:p>
          <a:p>
            <a:pPr marL="228600" lvl="0" indent="0" algn="l" rtl="0">
              <a:lnSpc>
                <a:spcPct val="90000"/>
              </a:lnSpc>
              <a:spcBef>
                <a:spcPts val="1000"/>
              </a:spcBef>
              <a:spcAft>
                <a:spcPts val="0"/>
              </a:spcAft>
              <a:buClr>
                <a:schemeClr val="lt1"/>
              </a:buClr>
              <a:buSzPts val="2400"/>
              <a:buNone/>
            </a:pPr>
            <a:r>
              <a:rPr lang="en-US"/>
              <a:t>Zowel u als de student zal worden gevraagd </a:t>
            </a:r>
            <a:r>
              <a:rPr lang="en-US" b="1"/>
              <a:t>feedback te </a:t>
            </a:r>
            <a:r>
              <a:rPr lang="en-US"/>
              <a:t>geven aan het einde van de stage om het bereikte leerniveau en het voordeel van het programma te bepalen. </a:t>
            </a:r>
            <a:endParaRPr/>
          </a:p>
          <a:p>
            <a:pPr marL="228600" lvl="0" indent="0" algn="l" rtl="0">
              <a:lnSpc>
                <a:spcPct val="90000"/>
              </a:lnSpc>
              <a:spcBef>
                <a:spcPts val="1000"/>
              </a:spcBef>
              <a:spcAft>
                <a:spcPts val="0"/>
              </a:spcAft>
              <a:buClr>
                <a:schemeClr val="lt1"/>
              </a:buClr>
              <a:buSzPts val="2400"/>
              <a:buNone/>
            </a:pPr>
            <a:r>
              <a:rPr lang="en-US"/>
              <a:t>Maar ook heruitgevonden menu-artikelen en een stijging van de verkoop/klanttevredenheid kunnen als geweldige resultaten worden beschouwd.</a:t>
            </a:r>
            <a:endParaRPr/>
          </a:p>
        </p:txBody>
      </p:sp>
      <p:sp>
        <p:nvSpPr>
          <p:cNvPr id="931" name="Google Shape;931;p39"/>
          <p:cNvSpPr txBox="1">
            <a:spLocks noGrp="1"/>
          </p:cNvSpPr>
          <p:nvPr>
            <p:ph type="body" idx="2"/>
          </p:nvPr>
        </p:nvSpPr>
        <p:spPr>
          <a:xfrm>
            <a:off x="537006" y="509539"/>
            <a:ext cx="5085159"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200"/>
              <a:buNone/>
            </a:pPr>
            <a:r>
              <a:rPr lang="en-US" sz="3200"/>
              <a:t>4. Registratie van de resultaten</a:t>
            </a:r>
            <a:endParaRPr sz="3200"/>
          </a:p>
        </p:txBody>
      </p:sp>
      <p:sp>
        <p:nvSpPr>
          <p:cNvPr id="932" name="Google Shape;932;p39"/>
          <p:cNvSpPr txBox="1"/>
          <p:nvPr/>
        </p:nvSpPr>
        <p:spPr>
          <a:xfrm>
            <a:off x="880791" y="6858000"/>
            <a:ext cx="10430418"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Deze foto </a:t>
            </a:r>
            <a:r>
              <a:rPr lang="en-US" sz="900">
                <a:solidFill>
                  <a:schemeClr val="dk1"/>
                </a:solidFill>
                <a:latin typeface="Calibri"/>
                <a:ea typeface="Calibri"/>
                <a:cs typeface="Calibri"/>
                <a:sym typeface="Calibri"/>
              </a:rPr>
              <a:t>door Onbekende Auteur is gelicentieerd onder </a:t>
            </a:r>
            <a:r>
              <a:rPr lang="en-US"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BY-SA</a:t>
            </a:r>
            <a:endParaRPr sz="900">
              <a:solidFill>
                <a:schemeClr val="dk1"/>
              </a:solidFill>
              <a:latin typeface="Calibri"/>
              <a:ea typeface="Calibri"/>
              <a:cs typeface="Calibri"/>
              <a:sym typeface="Calibri"/>
            </a:endParaRPr>
          </a:p>
        </p:txBody>
      </p:sp>
      <p:sp>
        <p:nvSpPr>
          <p:cNvPr id="933" name="Google Shape;933;p39"/>
          <p:cNvSpPr>
            <a:spLocks noGrp="1"/>
          </p:cNvSpPr>
          <p:nvPr>
            <p:ph type="pic" idx="3"/>
          </p:nvPr>
        </p:nvSpPr>
        <p:spPr>
          <a:xfrm>
            <a:off x="6392300" y="228600"/>
            <a:ext cx="5564883" cy="5447571"/>
          </a:xfrm>
          <a:prstGeom prst="rect">
            <a:avLst/>
          </a:prstGeom>
          <a:solidFill>
            <a:schemeClr val="lt1"/>
          </a:solidFill>
          <a:ln>
            <a:noFill/>
          </a:ln>
        </p:spPr>
      </p:sp>
      <p:pic>
        <p:nvPicPr>
          <p:cNvPr id="934" name="Google Shape;934;p39" descr="Text&#10;&#10;Description automatically generated"/>
          <p:cNvPicPr preferRelativeResize="0"/>
          <p:nvPr/>
        </p:nvPicPr>
        <p:blipFill rotWithShape="1">
          <a:blip r:embed="rId5">
            <a:alphaModFix/>
          </a:blip>
          <a:srcRect/>
          <a:stretch/>
        </p:blipFill>
        <p:spPr>
          <a:xfrm>
            <a:off x="6392300" y="228600"/>
            <a:ext cx="5564883" cy="5797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
          <p:cNvSpPr txBox="1">
            <a:spLocks noGrp="1"/>
          </p:cNvSpPr>
          <p:nvPr>
            <p:ph type="body" idx="1"/>
          </p:nvPr>
        </p:nvSpPr>
        <p:spPr>
          <a:xfrm>
            <a:off x="10654592" y="4513345"/>
            <a:ext cx="785328" cy="1056986"/>
          </a:xfrm>
          <a:prstGeom prst="rect">
            <a:avLst/>
          </a:prstGeom>
          <a:noFill/>
          <a:ln>
            <a:noFill/>
          </a:ln>
        </p:spPr>
        <p:txBody>
          <a:bodyPr spcFirstLastPara="1" wrap="square" lIns="91425" tIns="45700" rIns="91425" bIns="45700" anchor="t" anchorCtr="0">
            <a:normAutofit fontScale="85000" lnSpcReduction="20000"/>
          </a:bodyPr>
          <a:lstStyle/>
          <a:p>
            <a:pPr marL="0" lvl="0" indent="0" algn="r" rtl="0">
              <a:lnSpc>
                <a:spcPct val="90000"/>
              </a:lnSpc>
              <a:spcBef>
                <a:spcPts val="0"/>
              </a:spcBef>
              <a:spcAft>
                <a:spcPts val="0"/>
              </a:spcAft>
              <a:buClr>
                <a:schemeClr val="lt1"/>
              </a:buClr>
              <a:buSzPct val="100000"/>
              <a:buNone/>
            </a:pPr>
            <a:r>
              <a:rPr lang="en-US"/>
              <a:t>"</a:t>
            </a:r>
            <a:endParaRPr/>
          </a:p>
        </p:txBody>
      </p:sp>
      <p:sp>
        <p:nvSpPr>
          <p:cNvPr id="591" name="Google Shape;591;p4"/>
          <p:cNvSpPr txBox="1">
            <a:spLocks noGrp="1"/>
          </p:cNvSpPr>
          <p:nvPr>
            <p:ph type="body" idx="2"/>
          </p:nvPr>
        </p:nvSpPr>
        <p:spPr>
          <a:xfrm>
            <a:off x="6074636" y="947070"/>
            <a:ext cx="5411585" cy="449397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1"/>
              </a:buClr>
              <a:buSzPts val="2800"/>
              <a:buNone/>
            </a:pPr>
            <a:r>
              <a:rPr lang="en-US" sz="2800">
                <a:latin typeface="Raleway"/>
                <a:ea typeface="Raleway"/>
                <a:cs typeface="Raleway"/>
                <a:sym typeface="Raleway"/>
              </a:rPr>
              <a:t>Eten is alles wat we zijn.</a:t>
            </a:r>
            <a:endParaRPr/>
          </a:p>
          <a:p>
            <a:pPr marL="0" lvl="0" indent="0" algn="ctr" rtl="0">
              <a:lnSpc>
                <a:spcPct val="100000"/>
              </a:lnSpc>
              <a:spcBef>
                <a:spcPts val="1000"/>
              </a:spcBef>
              <a:spcAft>
                <a:spcPts val="0"/>
              </a:spcAft>
              <a:buClr>
                <a:schemeClr val="lt1"/>
              </a:buClr>
              <a:buSzPts val="2800"/>
              <a:buNone/>
            </a:pPr>
            <a:r>
              <a:rPr lang="en-US" sz="2800">
                <a:latin typeface="Raleway"/>
                <a:ea typeface="Raleway"/>
                <a:cs typeface="Raleway"/>
                <a:sym typeface="Raleway"/>
              </a:rPr>
              <a:t>Het ligt in het verlengde van nationalistisch gevoel, etnisch gevoel, je persoonlijke geschiedenis, je provincie, je regio, je stam, je oma. Het is daar vanaf het begin onlosmakelijk mee verbonden.</a:t>
            </a:r>
            <a:endParaRPr sz="2800">
              <a:latin typeface="Raleway"/>
              <a:ea typeface="Raleway"/>
              <a:cs typeface="Raleway"/>
              <a:sym typeface="Raleway"/>
            </a:endParaRPr>
          </a:p>
        </p:txBody>
      </p:sp>
      <p:sp>
        <p:nvSpPr>
          <p:cNvPr id="592" name="Google Shape;592;p4"/>
          <p:cNvSpPr txBox="1">
            <a:spLocks noGrp="1"/>
          </p:cNvSpPr>
          <p:nvPr>
            <p:ph type="body" idx="3"/>
          </p:nvPr>
        </p:nvSpPr>
        <p:spPr>
          <a:xfrm>
            <a:off x="6488028" y="1314318"/>
            <a:ext cx="2613204" cy="122166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ct val="100000"/>
              <a:buNone/>
            </a:pPr>
            <a:r>
              <a:rPr lang="en-US" dirty="0"/>
              <a:t>"</a:t>
            </a:r>
            <a:endParaRPr dirty="0"/>
          </a:p>
        </p:txBody>
      </p:sp>
      <p:pic>
        <p:nvPicPr>
          <p:cNvPr id="593" name="Google Shape;593;p4" descr="Rolled oats in wooden bowl and table"/>
          <p:cNvPicPr preferRelativeResize="0">
            <a:picLocks noGrp="1"/>
          </p:cNvPicPr>
          <p:nvPr>
            <p:ph type="pic" idx="4"/>
          </p:nvPr>
        </p:nvPicPr>
        <p:blipFill rotWithShape="1">
          <a:blip r:embed="rId3">
            <a:alphaModFix/>
          </a:blip>
          <a:srcRect/>
          <a:stretch/>
        </p:blipFill>
        <p:spPr>
          <a:xfrm>
            <a:off x="705779" y="0"/>
            <a:ext cx="5248975" cy="6858001"/>
          </a:xfrm>
          <a:prstGeom prst="rect">
            <a:avLst/>
          </a:prstGeom>
          <a:noFill/>
          <a:ln>
            <a:noFill/>
          </a:ln>
        </p:spPr>
      </p:pic>
      <p:sp>
        <p:nvSpPr>
          <p:cNvPr id="594" name="Google Shape;594;p4"/>
          <p:cNvSpPr txBox="1"/>
          <p:nvPr/>
        </p:nvSpPr>
        <p:spPr>
          <a:xfrm>
            <a:off x="9101232" y="5182911"/>
            <a:ext cx="221372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Anthony Bourdain</a:t>
            </a:r>
            <a:endParaRPr sz="1800">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40"/>
          <p:cNvSpPr txBox="1">
            <a:spLocks noGrp="1"/>
          </p:cNvSpPr>
          <p:nvPr>
            <p:ph type="body" idx="1"/>
          </p:nvPr>
        </p:nvSpPr>
        <p:spPr>
          <a:xfrm>
            <a:off x="2121201" y="737779"/>
            <a:ext cx="9621668" cy="104578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rol van de student: verwachtingen en verplichtingen</a:t>
            </a:r>
            <a:endParaRPr sz="3200"/>
          </a:p>
        </p:txBody>
      </p:sp>
      <p:sp>
        <p:nvSpPr>
          <p:cNvPr id="940" name="Google Shape;940;p40"/>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lt1"/>
              </a:buClr>
              <a:buSzPct val="100000"/>
              <a:buNone/>
            </a:pPr>
            <a:r>
              <a:rPr lang="en-US"/>
              <a:t>03</a:t>
            </a:r>
            <a:endParaRPr/>
          </a:p>
        </p:txBody>
      </p:sp>
      <p:grpSp>
        <p:nvGrpSpPr>
          <p:cNvPr id="941" name="Google Shape;941;p40"/>
          <p:cNvGrpSpPr/>
          <p:nvPr/>
        </p:nvGrpSpPr>
        <p:grpSpPr>
          <a:xfrm>
            <a:off x="4439047" y="2190694"/>
            <a:ext cx="3313907" cy="2484250"/>
            <a:chOff x="2904151" y="2414371"/>
            <a:chExt cx="2770617" cy="2076976"/>
          </a:xfrm>
        </p:grpSpPr>
        <p:sp>
          <p:nvSpPr>
            <p:cNvPr id="942" name="Google Shape;942;p40"/>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943" name="Google Shape;943;p40"/>
            <p:cNvGrpSpPr/>
            <p:nvPr/>
          </p:nvGrpSpPr>
          <p:grpSpPr>
            <a:xfrm>
              <a:off x="2904151" y="2414371"/>
              <a:ext cx="2770617" cy="2076976"/>
              <a:chOff x="2904151" y="2414371"/>
              <a:chExt cx="2770617" cy="2076976"/>
            </a:xfrm>
          </p:grpSpPr>
          <p:sp>
            <p:nvSpPr>
              <p:cNvPr id="944" name="Google Shape;944;p40"/>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45" name="Google Shape;945;p40"/>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46" name="Google Shape;946;p40"/>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47" name="Google Shape;947;p4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48" name="Google Shape;948;p40"/>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49" name="Google Shape;949;p40"/>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0" name="Google Shape;950;p4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1" name="Google Shape;951;p40"/>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2" name="Google Shape;952;p40"/>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3" name="Google Shape;953;p40"/>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4" name="Google Shape;954;p4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5" name="Google Shape;955;p40"/>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6" name="Google Shape;956;p4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7" name="Google Shape;957;p40"/>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8" name="Google Shape;958;p4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59" name="Google Shape;959;p40"/>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0" name="Google Shape;960;p4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1" name="Google Shape;961;p40"/>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2" name="Google Shape;962;p4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3" name="Google Shape;963;p40"/>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4" name="Google Shape;964;p40"/>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5" name="Google Shape;965;p40"/>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6" name="Google Shape;966;p40"/>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7" name="Google Shape;967;p4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8" name="Google Shape;968;p40"/>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69" name="Google Shape;969;p4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0" name="Google Shape;970;p40"/>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1" name="Google Shape;971;p40"/>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2" name="Google Shape;972;p40"/>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3" name="Google Shape;973;p40"/>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4" name="Google Shape;974;p40"/>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5" name="Google Shape;975;p40"/>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6" name="Google Shape;976;p40"/>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7" name="Google Shape;977;p40"/>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8" name="Google Shape;978;p40"/>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79" name="Google Shape;979;p40"/>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0" name="Google Shape;980;p40"/>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1" name="Google Shape;981;p40"/>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2" name="Google Shape;982;p4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3" name="Google Shape;983;p40"/>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4" name="Google Shape;984;p40"/>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5" name="Google Shape;985;p4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6" name="Google Shape;986;p40"/>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7" name="Google Shape;987;p4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8" name="Google Shape;988;p40"/>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89" name="Google Shape;989;p4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0" name="Google Shape;990;p40"/>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1" name="Google Shape;991;p4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2" name="Google Shape;992;p40"/>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3" name="Google Shape;993;p40"/>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4" name="Google Shape;994;p40"/>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5" name="Google Shape;995;p40"/>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6" name="Google Shape;996;p40"/>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7" name="Google Shape;997;p40"/>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8" name="Google Shape;998;p40"/>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999" name="Google Shape;999;p40"/>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0" name="Google Shape;1000;p40"/>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1" name="Google Shape;1001;p40"/>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2" name="Google Shape;1002;p40"/>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3" name="Google Shape;1003;p40"/>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4" name="Google Shape;1004;p40"/>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05" name="Google Shape;1005;p40"/>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pic>
        <p:nvPicPr>
          <p:cNvPr id="1010" name="Google Shape;1010;p41" descr="Oval soap bars on rows of shelve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11" name="Google Shape;1011;p41"/>
          <p:cNvSpPr txBox="1">
            <a:spLocks noGrp="1"/>
          </p:cNvSpPr>
          <p:nvPr>
            <p:ph type="body" idx="1"/>
          </p:nvPr>
        </p:nvSpPr>
        <p:spPr>
          <a:xfrm>
            <a:off x="723206" y="1463040"/>
            <a:ext cx="6018415" cy="5162204"/>
          </a:xfrm>
          <a:prstGeom prst="rect">
            <a:avLst/>
          </a:prstGeom>
          <a:noFill/>
          <a:ln>
            <a:noFill/>
          </a:ln>
        </p:spPr>
        <p:txBody>
          <a:bodyPr spcFirstLastPara="1" wrap="square" lIns="91425" tIns="45700" rIns="91425" bIns="45700" anchor="t" anchorCtr="0">
            <a:normAutofit fontScale="85000" lnSpcReduction="20000"/>
          </a:bodyPr>
          <a:lstStyle/>
          <a:p>
            <a:pPr marL="228600" lvl="0" indent="0" algn="l" rtl="0">
              <a:lnSpc>
                <a:spcPct val="110000"/>
              </a:lnSpc>
              <a:spcBef>
                <a:spcPts val="0"/>
              </a:spcBef>
              <a:spcAft>
                <a:spcPts val="0"/>
              </a:spcAft>
              <a:buClr>
                <a:schemeClr val="lt1"/>
              </a:buClr>
              <a:buSzPct val="100000"/>
              <a:buNone/>
            </a:pPr>
            <a:r>
              <a:rPr lang="en-US"/>
              <a:t>In het kader van de stage hebben zowel de werkgevers als de studenten elk hun eigen verwachtingen en verplichtingen. Het is belangrijk dat deze voor aanvang van de stage worden besproken. </a:t>
            </a:r>
            <a:endParaRPr/>
          </a:p>
          <a:p>
            <a:pPr marL="228600" lvl="0" indent="0" algn="l" rtl="0">
              <a:lnSpc>
                <a:spcPct val="110000"/>
              </a:lnSpc>
              <a:spcBef>
                <a:spcPts val="1000"/>
              </a:spcBef>
              <a:spcAft>
                <a:spcPts val="0"/>
              </a:spcAft>
              <a:buClr>
                <a:schemeClr val="lt1"/>
              </a:buClr>
              <a:buSzPct val="100000"/>
              <a:buNone/>
            </a:pPr>
            <a:r>
              <a:rPr lang="en-US"/>
              <a:t>Alle betrokkenen willen dat deze ervaring </a:t>
            </a:r>
            <a:r>
              <a:rPr lang="en-US" b="1"/>
              <a:t>voor beide partijen voordelig is, </a:t>
            </a:r>
            <a:r>
              <a:rPr lang="en-US"/>
              <a:t>waarbij werkgevers inzicht krijgen in nieuwe en actuele kooktechnieken, nieuwe benaderingen en leren over het belang van digitalisering in de culinaire en hospitality wereld.</a:t>
            </a:r>
            <a:endParaRPr/>
          </a:p>
          <a:p>
            <a:pPr marL="228600" lvl="0" indent="0" algn="l" rtl="0">
              <a:lnSpc>
                <a:spcPct val="110000"/>
              </a:lnSpc>
              <a:spcBef>
                <a:spcPts val="1000"/>
              </a:spcBef>
              <a:spcAft>
                <a:spcPts val="0"/>
              </a:spcAft>
              <a:buClr>
                <a:schemeClr val="lt1"/>
              </a:buClr>
              <a:buSzPct val="100000"/>
              <a:buNone/>
            </a:pPr>
            <a:r>
              <a:rPr lang="en-US" b="1"/>
              <a:t>Studenten doen tegelijkertijd praktijkervaring op en leren over de geschiedenis van het voedsel in de regio en krijgen de kans om opnieuw uit te vinden en creatief te zijn en daardoor waarde toe te voegen aan uw bedrijf. </a:t>
            </a:r>
            <a:endParaRPr b="1"/>
          </a:p>
        </p:txBody>
      </p:sp>
      <p:sp>
        <p:nvSpPr>
          <p:cNvPr id="1012" name="Google Shape;1012;p41"/>
          <p:cNvSpPr txBox="1">
            <a:spLocks noGrp="1"/>
          </p:cNvSpPr>
          <p:nvPr>
            <p:ph type="body" idx="3"/>
          </p:nvPr>
        </p:nvSpPr>
        <p:spPr>
          <a:xfrm>
            <a:off x="813916" y="411982"/>
            <a:ext cx="6038146" cy="8013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200"/>
              <a:t>Verwachtingen en verbintenissen</a:t>
            </a:r>
            <a:endParaRPr sz="32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42" descr="A couple of chefs in a kitchen&#10;&#10;Description automatically generated with medium confidenc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18" name="Google Shape;1018;p42"/>
          <p:cNvSpPr txBox="1">
            <a:spLocks noGrp="1"/>
          </p:cNvSpPr>
          <p:nvPr>
            <p:ph type="body" idx="1"/>
          </p:nvPr>
        </p:nvSpPr>
        <p:spPr>
          <a:xfrm>
            <a:off x="739833" y="1446963"/>
            <a:ext cx="6018414" cy="5549060"/>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110000"/>
              </a:lnSpc>
              <a:spcBef>
                <a:spcPts val="0"/>
              </a:spcBef>
              <a:spcAft>
                <a:spcPts val="0"/>
              </a:spcAft>
              <a:buClr>
                <a:schemeClr val="lt1"/>
              </a:buClr>
              <a:buSzPts val="2000"/>
              <a:buNone/>
            </a:pPr>
            <a:r>
              <a:rPr lang="en-US" sz="2000"/>
              <a:t>De term "werkervaring" verwijst over het algemeen naar een bepaalde periode die een student in uw bedrijf doorbrengt en waarin hij wordt blootgesteld aan echte taken die van het bedrijf worden verlangd. Hierdoor kan de student uit de eerste hand ervaring opdoen met de processen, structuren, onderlinge afhankelijkheden, relaties en protocollen van uw bedrijf. Sommige stages bieden mensen de kans om bepaalde taken uit te proberen, andere bieden gewoon de gelegenheid om te kijken en te leren. </a:t>
            </a:r>
            <a:endParaRPr/>
          </a:p>
          <a:p>
            <a:pPr marL="228600" lvl="0" indent="0" algn="l" rtl="0">
              <a:lnSpc>
                <a:spcPct val="110000"/>
              </a:lnSpc>
              <a:spcBef>
                <a:spcPts val="1000"/>
              </a:spcBef>
              <a:spcAft>
                <a:spcPts val="0"/>
              </a:spcAft>
              <a:buClr>
                <a:schemeClr val="lt1"/>
              </a:buClr>
              <a:buSzPts val="2000"/>
              <a:buNone/>
            </a:pPr>
            <a:r>
              <a:rPr lang="en-US" sz="2000" b="1"/>
              <a:t>Maar als onderdeel van het Cook it Forward-programma vinden wij de betrokkenheid en deelname van de studenten essentieel voor het succes van de stage.</a:t>
            </a:r>
            <a:endParaRPr sz="2000" b="1"/>
          </a:p>
        </p:txBody>
      </p:sp>
      <p:sp>
        <p:nvSpPr>
          <p:cNvPr id="1019" name="Google Shape;1019;p42"/>
          <p:cNvSpPr txBox="1">
            <a:spLocks noGrp="1"/>
          </p:cNvSpPr>
          <p:nvPr>
            <p:ph type="body" idx="3"/>
          </p:nvPr>
        </p:nvSpPr>
        <p:spPr>
          <a:xfrm>
            <a:off x="846367" y="460314"/>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De rol van de student</a:t>
            </a:r>
            <a:endParaRPr sz="32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pic>
        <p:nvPicPr>
          <p:cNvPr id="1024" name="Google Shape;1024;p43" descr="Light bulb on green gras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25" name="Google Shape;1025;p43"/>
          <p:cNvSpPr txBox="1">
            <a:spLocks noGrp="1"/>
          </p:cNvSpPr>
          <p:nvPr>
            <p:ph type="body" idx="1"/>
          </p:nvPr>
        </p:nvSpPr>
        <p:spPr>
          <a:xfrm>
            <a:off x="802256" y="1416818"/>
            <a:ext cx="5940188" cy="4918003"/>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ct val="100000"/>
              <a:buNone/>
            </a:pPr>
            <a:r>
              <a:rPr lang="en-US"/>
              <a:t>U als werkgever bent er verantwoordelijk voor dat de student de kans krijgt om een reeks activiteiten uit te voeren, niet alleen observatie of meelopen, om de student de ervaring van echt werk te geven. </a:t>
            </a:r>
            <a:endParaRPr/>
          </a:p>
          <a:p>
            <a:pPr marL="228600" lvl="0" indent="0" algn="l" rtl="0">
              <a:lnSpc>
                <a:spcPct val="90000"/>
              </a:lnSpc>
              <a:spcBef>
                <a:spcPts val="1000"/>
              </a:spcBef>
              <a:spcAft>
                <a:spcPts val="0"/>
              </a:spcAft>
              <a:buClr>
                <a:schemeClr val="lt1"/>
              </a:buClr>
              <a:buSzPct val="100000"/>
              <a:buNone/>
            </a:pPr>
            <a:r>
              <a:rPr lang="en-US"/>
              <a:t>Van u wordt verwacht dat u de student als een echte werknemer behandelt en dat u evaluatie en supervisie uitvoert om verder leren en ontwikkeling te bevorderen.</a:t>
            </a:r>
            <a:endParaRPr/>
          </a:p>
          <a:p>
            <a:pPr marL="228600" lvl="0" indent="0" algn="l" rtl="0">
              <a:lnSpc>
                <a:spcPct val="90000"/>
              </a:lnSpc>
              <a:spcBef>
                <a:spcPts val="1000"/>
              </a:spcBef>
              <a:spcAft>
                <a:spcPts val="0"/>
              </a:spcAft>
              <a:buClr>
                <a:schemeClr val="lt1"/>
              </a:buClr>
              <a:buSzPct val="100000"/>
              <a:buNone/>
            </a:pPr>
            <a:r>
              <a:rPr lang="en-US" b="1"/>
              <a:t>Om het concurrentievermogen te verbeteren is het van vitaal belang dat onderwijs en bedrijfsleven samenwerken om ervoor te zorgen dat jongeren beter voorbereid zijn op de wereld van het werk, met de nodige vaardigheden en motivatie.</a:t>
            </a:r>
            <a:endParaRPr b="1"/>
          </a:p>
          <a:p>
            <a:pPr marL="228600" lvl="0" indent="0" algn="l" rtl="0">
              <a:lnSpc>
                <a:spcPct val="90000"/>
              </a:lnSpc>
              <a:spcBef>
                <a:spcPts val="1000"/>
              </a:spcBef>
              <a:spcAft>
                <a:spcPts val="0"/>
              </a:spcAft>
              <a:buClr>
                <a:schemeClr val="lt1"/>
              </a:buClr>
              <a:buSzPct val="100000"/>
              <a:buNone/>
            </a:pPr>
            <a:endParaRPr/>
          </a:p>
        </p:txBody>
      </p:sp>
      <p:sp>
        <p:nvSpPr>
          <p:cNvPr id="1026" name="Google Shape;1026;p43"/>
          <p:cNvSpPr txBox="1">
            <a:spLocks noGrp="1"/>
          </p:cNvSpPr>
          <p:nvPr>
            <p:ph type="body" idx="3"/>
          </p:nvPr>
        </p:nvSpPr>
        <p:spPr>
          <a:xfrm>
            <a:off x="802256" y="493035"/>
            <a:ext cx="5719124" cy="851616"/>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chemeClr val="lt1"/>
              </a:buClr>
              <a:buSzPts val="3200"/>
              <a:buNone/>
            </a:pPr>
            <a:r>
              <a:rPr lang="en-US" sz="3200"/>
              <a:t>Verwachtingen van de werkgevers</a:t>
            </a:r>
            <a:endParaRPr sz="32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pic>
        <p:nvPicPr>
          <p:cNvPr id="1031" name="Google Shape;1031;p44" descr="Teacher smiling and writing on whiteboard"/>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32" name="Google Shape;1032;p44"/>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200"/>
              <a:buNone/>
            </a:pPr>
            <a:r>
              <a:rPr lang="en-US" sz="3200"/>
              <a:t>Verwachtingen van de opvoeder</a:t>
            </a:r>
            <a:endParaRPr sz="3200"/>
          </a:p>
        </p:txBody>
      </p:sp>
      <p:sp>
        <p:nvSpPr>
          <p:cNvPr id="1033" name="Google Shape;1033;p44"/>
          <p:cNvSpPr txBox="1">
            <a:spLocks noGrp="1"/>
          </p:cNvSpPr>
          <p:nvPr>
            <p:ph type="body" idx="1"/>
          </p:nvPr>
        </p:nvSpPr>
        <p:spPr>
          <a:xfrm>
            <a:off x="669302" y="1468821"/>
            <a:ext cx="6014301" cy="5147924"/>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dirty="0"/>
              <a:t>De school of het </a:t>
            </a:r>
            <a:r>
              <a:rPr lang="en-US" dirty="0" err="1"/>
              <a:t>leercentrum</a:t>
            </a:r>
            <a:r>
              <a:rPr lang="en-US" dirty="0"/>
              <a:t> </a:t>
            </a:r>
            <a:r>
              <a:rPr lang="en-US" dirty="0" err="1"/>
              <a:t>waar</a:t>
            </a:r>
            <a:r>
              <a:rPr lang="en-US" dirty="0"/>
              <a:t> de </a:t>
            </a:r>
            <a:r>
              <a:rPr lang="en-US" dirty="0" err="1"/>
              <a:t>leerling</a:t>
            </a:r>
            <a:r>
              <a:rPr lang="en-US" dirty="0"/>
              <a:t> </a:t>
            </a:r>
            <a:r>
              <a:rPr lang="en-US" dirty="0" err="1"/>
              <a:t>vandaan</a:t>
            </a:r>
            <a:r>
              <a:rPr lang="en-US" dirty="0"/>
              <a:t> </a:t>
            </a:r>
            <a:r>
              <a:rPr lang="en-US" dirty="0" err="1"/>
              <a:t>komt</a:t>
            </a:r>
            <a:r>
              <a:rPr lang="en-US" dirty="0"/>
              <a:t>, </a:t>
            </a:r>
            <a:r>
              <a:rPr lang="en-US" dirty="0" err="1"/>
              <a:t>speelt</a:t>
            </a:r>
            <a:r>
              <a:rPr lang="en-US" dirty="0"/>
              <a:t> </a:t>
            </a:r>
            <a:r>
              <a:rPr lang="en-US" dirty="0" err="1"/>
              <a:t>ook</a:t>
            </a:r>
            <a:r>
              <a:rPr lang="en-US" dirty="0"/>
              <a:t> </a:t>
            </a:r>
            <a:r>
              <a:rPr lang="en-US" dirty="0" err="1"/>
              <a:t>een</a:t>
            </a:r>
            <a:r>
              <a:rPr lang="en-US" dirty="0"/>
              <a:t> </a:t>
            </a:r>
            <a:r>
              <a:rPr lang="en-US" dirty="0" err="1"/>
              <a:t>cruciale</a:t>
            </a:r>
            <a:r>
              <a:rPr lang="en-US" dirty="0"/>
              <a:t> </a:t>
            </a:r>
            <a:r>
              <a:rPr lang="en-US" dirty="0" err="1"/>
              <a:t>rol</a:t>
            </a:r>
            <a:r>
              <a:rPr lang="en-US" dirty="0"/>
              <a:t> </a:t>
            </a:r>
            <a:r>
              <a:rPr lang="en-US" dirty="0" err="1"/>
              <a:t>bij</a:t>
            </a:r>
            <a:r>
              <a:rPr lang="en-US" dirty="0"/>
              <a:t> </a:t>
            </a:r>
            <a:r>
              <a:rPr lang="en-US" dirty="0" err="1"/>
              <a:t>een</a:t>
            </a:r>
            <a:r>
              <a:rPr lang="en-US" dirty="0"/>
              <a:t> </a:t>
            </a:r>
            <a:r>
              <a:rPr lang="en-US" dirty="0" err="1"/>
              <a:t>effectieve</a:t>
            </a:r>
            <a:r>
              <a:rPr lang="en-US" dirty="0"/>
              <a:t> stage door:</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a:t>de </a:t>
            </a:r>
            <a:r>
              <a:rPr lang="en-US" dirty="0" err="1"/>
              <a:t>leerling</a:t>
            </a:r>
            <a:r>
              <a:rPr lang="en-US" dirty="0"/>
              <a:t> </a:t>
            </a:r>
            <a:r>
              <a:rPr lang="en-US" dirty="0" err="1"/>
              <a:t>te</a:t>
            </a:r>
            <a:r>
              <a:rPr lang="en-US" dirty="0"/>
              <a:t> </a:t>
            </a:r>
            <a:r>
              <a:rPr lang="en-US" dirty="0" err="1"/>
              <a:t>ondersteunen</a:t>
            </a:r>
            <a:r>
              <a:rPr lang="en-US" dirty="0"/>
              <a:t> </a:t>
            </a:r>
            <a:r>
              <a:rPr lang="en-US" dirty="0" err="1"/>
              <a:t>bij</a:t>
            </a:r>
            <a:r>
              <a:rPr lang="en-US" dirty="0"/>
              <a:t> het </a:t>
            </a:r>
            <a:r>
              <a:rPr lang="en-US" dirty="0" err="1"/>
              <a:t>identificeren</a:t>
            </a:r>
            <a:r>
              <a:rPr lang="en-US" dirty="0"/>
              <a:t> van </a:t>
            </a:r>
            <a:r>
              <a:rPr lang="en-US" dirty="0" err="1"/>
              <a:t>zijn</a:t>
            </a:r>
            <a:r>
              <a:rPr lang="en-US" dirty="0"/>
              <a:t> </a:t>
            </a:r>
            <a:r>
              <a:rPr lang="en-US" dirty="0" err="1"/>
              <a:t>sterke</a:t>
            </a:r>
            <a:r>
              <a:rPr lang="en-US" dirty="0"/>
              <a:t> </a:t>
            </a:r>
            <a:r>
              <a:rPr lang="en-US" dirty="0" err="1"/>
              <a:t>en</a:t>
            </a:r>
            <a:r>
              <a:rPr lang="en-US" dirty="0"/>
              <a:t> </a:t>
            </a:r>
            <a:r>
              <a:rPr lang="en-US" dirty="0" err="1"/>
              <a:t>zwakke</a:t>
            </a:r>
            <a:r>
              <a:rPr lang="en-US" dirty="0"/>
              <a:t> </a:t>
            </a:r>
            <a:r>
              <a:rPr lang="en-US" dirty="0" err="1"/>
              <a:t>punten</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a:t>met de </a:t>
            </a:r>
            <a:r>
              <a:rPr lang="en-US" dirty="0" err="1"/>
              <a:t>leerling</a:t>
            </a:r>
            <a:r>
              <a:rPr lang="en-US" dirty="0"/>
              <a:t> </a:t>
            </a:r>
            <a:r>
              <a:rPr lang="en-US" dirty="0" err="1"/>
              <a:t>realistische</a:t>
            </a:r>
            <a:r>
              <a:rPr lang="en-US" dirty="0"/>
              <a:t> </a:t>
            </a:r>
            <a:r>
              <a:rPr lang="en-US" dirty="0" err="1"/>
              <a:t>stagedoelstellingen</a:t>
            </a:r>
            <a:r>
              <a:rPr lang="en-US" dirty="0"/>
              <a:t> </a:t>
            </a:r>
            <a:r>
              <a:rPr lang="en-US" dirty="0" err="1"/>
              <a:t>te</a:t>
            </a:r>
            <a:r>
              <a:rPr lang="en-US" dirty="0"/>
              <a:t> </a:t>
            </a:r>
            <a:r>
              <a:rPr lang="en-US" dirty="0" err="1"/>
              <a:t>ontwikkelen</a:t>
            </a:r>
            <a:r>
              <a:rPr lang="en-US" dirty="0"/>
              <a:t> die met de </a:t>
            </a:r>
            <a:r>
              <a:rPr lang="en-US" dirty="0" err="1"/>
              <a:t>werkgever</a:t>
            </a:r>
            <a:r>
              <a:rPr lang="en-US" dirty="0"/>
              <a:t> </a:t>
            </a:r>
            <a:r>
              <a:rPr lang="en-US" dirty="0" err="1"/>
              <a:t>kunnen</a:t>
            </a:r>
            <a:r>
              <a:rPr lang="en-US" dirty="0"/>
              <a:t> </a:t>
            </a:r>
            <a:r>
              <a:rPr lang="en-US" dirty="0" err="1"/>
              <a:t>worden</a:t>
            </a:r>
            <a:r>
              <a:rPr lang="en-US" dirty="0"/>
              <a:t> </a:t>
            </a:r>
            <a:r>
              <a:rPr lang="en-US" dirty="0" err="1"/>
              <a:t>gedeeld</a:t>
            </a:r>
            <a:r>
              <a:rPr lang="en-US" dirty="0"/>
              <a:t> </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studenten</a:t>
            </a:r>
            <a:r>
              <a:rPr lang="en-US" dirty="0"/>
              <a:t> </a:t>
            </a:r>
            <a:r>
              <a:rPr lang="en-US" dirty="0" err="1"/>
              <a:t>tijdig</a:t>
            </a:r>
            <a:r>
              <a:rPr lang="en-US" dirty="0"/>
              <a:t> </a:t>
            </a:r>
            <a:r>
              <a:rPr lang="en-US" dirty="0" err="1"/>
              <a:t>en</a:t>
            </a:r>
            <a:r>
              <a:rPr lang="en-US" dirty="0"/>
              <a:t> </a:t>
            </a:r>
            <a:r>
              <a:rPr lang="en-US" dirty="0" err="1"/>
              <a:t>doelgericht</a:t>
            </a:r>
            <a:r>
              <a:rPr lang="en-US" dirty="0"/>
              <a:t> </a:t>
            </a:r>
            <a:r>
              <a:rPr lang="en-US" dirty="0" err="1"/>
              <a:t>te</a:t>
            </a:r>
            <a:r>
              <a:rPr lang="en-US" dirty="0"/>
              <a:t> </a:t>
            </a:r>
            <a:r>
              <a:rPr lang="en-US" dirty="0" err="1"/>
              <a:t>ondersteunen</a:t>
            </a:r>
            <a:r>
              <a:rPr lang="en-US" dirty="0"/>
              <a:t>, </a:t>
            </a:r>
            <a:r>
              <a:rPr lang="en-US" dirty="0" err="1"/>
              <a:t>zowel</a:t>
            </a:r>
            <a:r>
              <a:rPr lang="en-US" dirty="0"/>
              <a:t> </a:t>
            </a:r>
            <a:r>
              <a:rPr lang="en-US" dirty="0" err="1"/>
              <a:t>vóór</a:t>
            </a:r>
            <a:r>
              <a:rPr lang="en-US" dirty="0"/>
              <a:t> </a:t>
            </a:r>
            <a:r>
              <a:rPr lang="en-US" dirty="0" err="1"/>
              <a:t>als</a:t>
            </a:r>
            <a:r>
              <a:rPr lang="en-US" dirty="0"/>
              <a:t> </a:t>
            </a:r>
            <a:r>
              <a:rPr lang="en-US" dirty="0" err="1"/>
              <a:t>na</a:t>
            </a:r>
            <a:r>
              <a:rPr lang="en-US" dirty="0"/>
              <a:t> de stage </a:t>
            </a:r>
            <a:endParaRPr dirty="0"/>
          </a:p>
          <a:p>
            <a:pPr marL="571500" lvl="0" indent="-342900" algn="l" rtl="0">
              <a:lnSpc>
                <a:spcPct val="90000"/>
              </a:lnSpc>
              <a:spcBef>
                <a:spcPts val="1000"/>
              </a:spcBef>
              <a:spcAft>
                <a:spcPts val="0"/>
              </a:spcAft>
              <a:buClr>
                <a:schemeClr val="lt1"/>
              </a:buClr>
              <a:buSzPts val="2400"/>
              <a:buFont typeface="Arial"/>
              <a:buChar char="•"/>
            </a:pPr>
            <a:r>
              <a:rPr lang="en-US" dirty="0" err="1"/>
              <a:t>ervoor</a:t>
            </a:r>
            <a:r>
              <a:rPr lang="en-US" dirty="0"/>
              <a:t> </a:t>
            </a:r>
            <a:r>
              <a:rPr lang="en-US" dirty="0" err="1"/>
              <a:t>te</a:t>
            </a:r>
            <a:r>
              <a:rPr lang="en-US" dirty="0"/>
              <a:t> </a:t>
            </a:r>
            <a:r>
              <a:rPr lang="en-US" dirty="0" err="1"/>
              <a:t>zorgen</a:t>
            </a:r>
            <a:r>
              <a:rPr lang="en-US" dirty="0"/>
              <a:t> </a:t>
            </a:r>
            <a:r>
              <a:rPr lang="en-US" dirty="0" err="1"/>
              <a:t>dat</a:t>
            </a:r>
            <a:r>
              <a:rPr lang="en-US" dirty="0"/>
              <a:t> de stage </a:t>
            </a:r>
            <a:r>
              <a:rPr lang="en-US" dirty="0" err="1"/>
              <a:t>doelgericht</a:t>
            </a:r>
            <a:r>
              <a:rPr lang="en-US" dirty="0"/>
              <a:t> is </a:t>
            </a:r>
            <a:r>
              <a:rPr lang="en-US" dirty="0" err="1"/>
              <a:t>en</a:t>
            </a:r>
            <a:r>
              <a:rPr lang="en-US" dirty="0"/>
              <a:t> de reis van de student </a:t>
            </a:r>
            <a:r>
              <a:rPr lang="en-US" dirty="0" err="1"/>
              <a:t>ondersteunt</a:t>
            </a:r>
            <a:r>
              <a:rPr lang="en-US" dirty="0"/>
              <a:t>.</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pic>
        <p:nvPicPr>
          <p:cNvPr id="1038" name="Google Shape;1038;p45" descr="Old lady with earring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39" name="Google Shape;1039;p45"/>
          <p:cNvSpPr txBox="1">
            <a:spLocks noGrp="1"/>
          </p:cNvSpPr>
          <p:nvPr>
            <p:ph type="body" idx="1"/>
          </p:nvPr>
        </p:nvSpPr>
        <p:spPr>
          <a:xfrm>
            <a:off x="756458" y="1476358"/>
            <a:ext cx="5935287" cy="4525954"/>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a:t>Zoals in elke functie brengt de rol van de student op uw werkplek bepaalde standaardverplichtingen met zich mee:</a:t>
            </a:r>
            <a:endParaRPr/>
          </a:p>
          <a:p>
            <a:pPr marL="571500" lvl="0" indent="-342900" algn="l" rtl="0">
              <a:lnSpc>
                <a:spcPct val="90000"/>
              </a:lnSpc>
              <a:spcBef>
                <a:spcPts val="1000"/>
              </a:spcBef>
              <a:spcAft>
                <a:spcPts val="0"/>
              </a:spcAft>
              <a:buClr>
                <a:schemeClr val="lt1"/>
              </a:buClr>
              <a:buSzPts val="2400"/>
              <a:buFont typeface="Arial"/>
              <a:buChar char="•"/>
            </a:pPr>
            <a:r>
              <a:rPr lang="en-US"/>
              <a:t>Stiptheid</a:t>
            </a:r>
            <a:endParaRPr/>
          </a:p>
          <a:p>
            <a:pPr marL="571500" lvl="0" indent="-342900" algn="l" rtl="0">
              <a:lnSpc>
                <a:spcPct val="90000"/>
              </a:lnSpc>
              <a:spcBef>
                <a:spcPts val="1000"/>
              </a:spcBef>
              <a:spcAft>
                <a:spcPts val="0"/>
              </a:spcAft>
              <a:buClr>
                <a:schemeClr val="lt1"/>
              </a:buClr>
              <a:buSzPts val="2400"/>
              <a:buFont typeface="Arial"/>
              <a:buChar char="•"/>
            </a:pPr>
            <a:r>
              <a:rPr lang="en-US"/>
              <a:t>Passend persoonlijk voorkomen</a:t>
            </a:r>
            <a:endParaRPr/>
          </a:p>
          <a:p>
            <a:pPr marL="571500" lvl="0" indent="-342900" algn="l" rtl="0">
              <a:lnSpc>
                <a:spcPct val="90000"/>
              </a:lnSpc>
              <a:spcBef>
                <a:spcPts val="1000"/>
              </a:spcBef>
              <a:spcAft>
                <a:spcPts val="0"/>
              </a:spcAft>
              <a:buClr>
                <a:schemeClr val="lt1"/>
              </a:buClr>
              <a:buSzPts val="2400"/>
              <a:buFont typeface="Arial"/>
              <a:buChar char="•"/>
            </a:pPr>
            <a:r>
              <a:rPr lang="en-US"/>
              <a:t>Naleving van hygiënepraktijken</a:t>
            </a:r>
            <a:endParaRPr/>
          </a:p>
          <a:p>
            <a:pPr marL="571500" lvl="0" indent="-342900" algn="l" rtl="0">
              <a:lnSpc>
                <a:spcPct val="90000"/>
              </a:lnSpc>
              <a:spcBef>
                <a:spcPts val="1000"/>
              </a:spcBef>
              <a:spcAft>
                <a:spcPts val="0"/>
              </a:spcAft>
              <a:buClr>
                <a:schemeClr val="lt1"/>
              </a:buClr>
              <a:buSzPts val="2400"/>
              <a:buFont typeface="Arial"/>
              <a:buChar char="•"/>
            </a:pPr>
            <a:r>
              <a:rPr lang="en-US"/>
              <a:t>Naleving van de veiligheidsregels</a:t>
            </a:r>
            <a:endParaRPr/>
          </a:p>
          <a:p>
            <a:pPr marL="571500" lvl="0" indent="-342900" algn="l" rtl="0">
              <a:lnSpc>
                <a:spcPct val="90000"/>
              </a:lnSpc>
              <a:spcBef>
                <a:spcPts val="1000"/>
              </a:spcBef>
              <a:spcAft>
                <a:spcPts val="0"/>
              </a:spcAft>
              <a:buClr>
                <a:schemeClr val="lt1"/>
              </a:buClr>
              <a:buSzPts val="2400"/>
              <a:buFont typeface="Arial"/>
              <a:buChar char="•"/>
            </a:pPr>
            <a:r>
              <a:rPr lang="en-US"/>
              <a:t>Collaboratieve werkethiek </a:t>
            </a:r>
            <a:endParaRPr/>
          </a:p>
          <a:p>
            <a:pPr marL="571500" lvl="0" indent="-342900" algn="l" rtl="0">
              <a:lnSpc>
                <a:spcPct val="90000"/>
              </a:lnSpc>
              <a:spcBef>
                <a:spcPts val="1000"/>
              </a:spcBef>
              <a:spcAft>
                <a:spcPts val="0"/>
              </a:spcAft>
              <a:buClr>
                <a:schemeClr val="lt1"/>
              </a:buClr>
              <a:buSzPts val="2400"/>
              <a:buFont typeface="Arial"/>
              <a:buChar char="•"/>
            </a:pPr>
            <a:r>
              <a:rPr lang="en-US"/>
              <a:t>Kwaliteitsfeedback</a:t>
            </a:r>
            <a:endParaRPr/>
          </a:p>
          <a:p>
            <a:pPr marL="571500" lvl="0" indent="-342900" algn="l" rtl="0">
              <a:lnSpc>
                <a:spcPct val="90000"/>
              </a:lnSpc>
              <a:spcBef>
                <a:spcPts val="1000"/>
              </a:spcBef>
              <a:spcAft>
                <a:spcPts val="0"/>
              </a:spcAft>
              <a:buClr>
                <a:schemeClr val="lt1"/>
              </a:buClr>
              <a:buSzPts val="2400"/>
              <a:buFont typeface="Arial"/>
              <a:buChar char="•"/>
            </a:pPr>
            <a:r>
              <a:rPr lang="en-US"/>
              <a:t>Bereidheid om te luisteren en te leren</a:t>
            </a:r>
            <a:endParaRPr/>
          </a:p>
          <a:p>
            <a:pPr marL="571500" lvl="0" indent="-342900" algn="l" rtl="0">
              <a:lnSpc>
                <a:spcPct val="90000"/>
              </a:lnSpc>
              <a:spcBef>
                <a:spcPts val="1000"/>
              </a:spcBef>
              <a:spcAft>
                <a:spcPts val="0"/>
              </a:spcAft>
              <a:buClr>
                <a:schemeClr val="lt1"/>
              </a:buClr>
              <a:buSzPts val="2400"/>
              <a:buFont typeface="Arial"/>
              <a:buChar char="•"/>
            </a:pPr>
            <a:r>
              <a:rPr lang="en-US"/>
              <a:t>Bereidheid om ideeën en vaardigheden te delen</a:t>
            </a:r>
            <a:endParaRPr/>
          </a:p>
        </p:txBody>
      </p:sp>
      <p:sp>
        <p:nvSpPr>
          <p:cNvPr id="1040" name="Google Shape;1040;p45"/>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Verplichtingen</a:t>
            </a:r>
            <a:endParaRPr sz="32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pic>
        <p:nvPicPr>
          <p:cNvPr id="1045" name="Google Shape;1045;p46" descr="Seedlings growing in a garden with sunlight"/>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046" name="Google Shape;1046;p46"/>
          <p:cNvSpPr txBox="1">
            <a:spLocks noGrp="1"/>
          </p:cNvSpPr>
          <p:nvPr>
            <p:ph type="body" idx="1"/>
          </p:nvPr>
        </p:nvSpPr>
        <p:spPr>
          <a:xfrm>
            <a:off x="793820" y="1446963"/>
            <a:ext cx="5938576" cy="5255288"/>
          </a:xfrm>
          <a:prstGeom prst="rect">
            <a:avLst/>
          </a:prstGeom>
          <a:noFill/>
          <a:ln>
            <a:noFill/>
          </a:ln>
        </p:spPr>
        <p:txBody>
          <a:bodyPr spcFirstLastPara="1" wrap="square" lIns="91425" tIns="45700" rIns="91425" bIns="45700" anchor="t" anchorCtr="0">
            <a:normAutofit fontScale="77500" lnSpcReduction="20000"/>
          </a:bodyPr>
          <a:lstStyle/>
          <a:p>
            <a:pPr marL="228600" lvl="0" indent="0" algn="l" rtl="0">
              <a:lnSpc>
                <a:spcPct val="110000"/>
              </a:lnSpc>
              <a:spcBef>
                <a:spcPts val="0"/>
              </a:spcBef>
              <a:spcAft>
                <a:spcPts val="0"/>
              </a:spcAft>
              <a:buClr>
                <a:schemeClr val="lt1"/>
              </a:buClr>
              <a:buSzPct val="100000"/>
              <a:buNone/>
            </a:pPr>
            <a:r>
              <a:rPr lang="en-US"/>
              <a:t>Alle betrokkenen bij een werkverschaffing hebben een bepaalde verplichting tegenover elkaar. </a:t>
            </a:r>
            <a:r>
              <a:rPr lang="en-US" b="1"/>
              <a:t>Van alle partijen wordt respect, dankbaarheid en de nodige inzet gevraagd.</a:t>
            </a:r>
            <a:endParaRPr/>
          </a:p>
          <a:p>
            <a:pPr marL="228600" lvl="0" indent="0" algn="l" rtl="0">
              <a:lnSpc>
                <a:spcPct val="110000"/>
              </a:lnSpc>
              <a:spcBef>
                <a:spcPts val="1000"/>
              </a:spcBef>
              <a:spcAft>
                <a:spcPts val="0"/>
              </a:spcAft>
              <a:buClr>
                <a:schemeClr val="lt1"/>
              </a:buClr>
              <a:buSzPct val="100000"/>
              <a:buNone/>
            </a:pPr>
            <a:r>
              <a:rPr lang="en-US"/>
              <a:t>Om ervoor te zorgen dat het leren wordt verankerd en dat de inzetbaarheidsvaardigheden niet vervagen, moeten docenten ernaar streven het thema "stage" met studenten voort te zetten. Dit kan door het aanknopen van duurzame relaties met werkgevers voor toekomstige betrokkenheid. Studenten moeten worden aangemoedigd om vervolgdoelstellingen te formuleren, zoals het helpen van andere studenten bij de voorbereiding van hun stage - "pay it forward" - en werkgevers moeten openstaan voor evaluaties en feedback, zodat programma's voortdurend kunnen worden verbeterd en ontwikkeld.</a:t>
            </a:r>
            <a:endParaRPr/>
          </a:p>
        </p:txBody>
      </p:sp>
      <p:sp>
        <p:nvSpPr>
          <p:cNvPr id="1047" name="Google Shape;1047;p46"/>
          <p:cNvSpPr txBox="1">
            <a:spLocks noGrp="1"/>
          </p:cNvSpPr>
          <p:nvPr>
            <p:ph type="body" idx="3"/>
          </p:nvPr>
        </p:nvSpPr>
        <p:spPr>
          <a:xfrm>
            <a:off x="793820" y="631136"/>
            <a:ext cx="6058242"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Betrokkenheid bij elkaar</a:t>
            </a:r>
            <a:endParaRPr sz="32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2" name="Google Shape;1052;p47"/>
          <p:cNvSpPr txBox="1">
            <a:spLocks noGrp="1"/>
          </p:cNvSpPr>
          <p:nvPr>
            <p:ph type="body" idx="1"/>
          </p:nvPr>
        </p:nvSpPr>
        <p:spPr>
          <a:xfrm>
            <a:off x="2069381" y="906540"/>
            <a:ext cx="9252854" cy="8597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Focus op de opdrachten</a:t>
            </a:r>
            <a:endParaRPr sz="3200"/>
          </a:p>
        </p:txBody>
      </p:sp>
      <p:sp>
        <p:nvSpPr>
          <p:cNvPr id="1053" name="Google Shape;1053;p47"/>
          <p:cNvSpPr txBox="1">
            <a:spLocks noGrp="1"/>
          </p:cNvSpPr>
          <p:nvPr>
            <p:ph type="body" idx="2"/>
          </p:nvPr>
        </p:nvSpPr>
        <p:spPr>
          <a:xfrm>
            <a:off x="704603" y="934085"/>
            <a:ext cx="904551" cy="582221"/>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chemeClr val="lt1"/>
              </a:buClr>
              <a:buSzPct val="100000"/>
              <a:buNone/>
            </a:pPr>
            <a:r>
              <a:rPr lang="en-US"/>
              <a:t>04</a:t>
            </a:r>
            <a:endParaRPr/>
          </a:p>
        </p:txBody>
      </p:sp>
      <p:grpSp>
        <p:nvGrpSpPr>
          <p:cNvPr id="1054" name="Google Shape;1054;p47"/>
          <p:cNvGrpSpPr/>
          <p:nvPr/>
        </p:nvGrpSpPr>
        <p:grpSpPr>
          <a:xfrm>
            <a:off x="4439047" y="2190694"/>
            <a:ext cx="3313907" cy="2484250"/>
            <a:chOff x="2904151" y="2414371"/>
            <a:chExt cx="2770617" cy="2076976"/>
          </a:xfrm>
        </p:grpSpPr>
        <p:sp>
          <p:nvSpPr>
            <p:cNvPr id="1055" name="Google Shape;1055;p47"/>
            <p:cNvSpPr/>
            <p:nvPr/>
          </p:nvSpPr>
          <p:spPr>
            <a:xfrm rot="-488098">
              <a:off x="3459083" y="2674348"/>
              <a:ext cx="2105182" cy="1153739"/>
            </a:xfrm>
            <a:custGeom>
              <a:avLst/>
              <a:gdLst/>
              <a:ahLst/>
              <a:cxnLst/>
              <a:rect l="l" t="t" r="r" b="b"/>
              <a:pathLst>
                <a:path w="2105182" h="1153739" extrusionOk="0">
                  <a:moveTo>
                    <a:pt x="2105182" y="576870"/>
                  </a:moveTo>
                  <a:cubicBezTo>
                    <a:pt x="2105182" y="895466"/>
                    <a:pt x="1633921" y="1153740"/>
                    <a:pt x="1052591" y="1153740"/>
                  </a:cubicBezTo>
                  <a:cubicBezTo>
                    <a:pt x="471261" y="1153740"/>
                    <a:pt x="0" y="895466"/>
                    <a:pt x="0" y="576870"/>
                  </a:cubicBezTo>
                  <a:cubicBezTo>
                    <a:pt x="0" y="258273"/>
                    <a:pt x="471261" y="0"/>
                    <a:pt x="1052591" y="0"/>
                  </a:cubicBezTo>
                  <a:cubicBezTo>
                    <a:pt x="1633921" y="0"/>
                    <a:pt x="2105182" y="258273"/>
                    <a:pt x="2105182" y="576870"/>
                  </a:cubicBezTo>
                  <a:close/>
                </a:path>
              </a:pathLst>
            </a:cu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nvGrpSpPr>
            <p:cNvPr id="1056" name="Google Shape;1056;p47"/>
            <p:cNvGrpSpPr/>
            <p:nvPr/>
          </p:nvGrpSpPr>
          <p:grpSpPr>
            <a:xfrm>
              <a:off x="2904151" y="2414371"/>
              <a:ext cx="2770617" cy="2076976"/>
              <a:chOff x="2904151" y="2414371"/>
              <a:chExt cx="2770617" cy="2076976"/>
            </a:xfrm>
          </p:grpSpPr>
          <p:sp>
            <p:nvSpPr>
              <p:cNvPr id="1057" name="Google Shape;1057;p47"/>
              <p:cNvSpPr/>
              <p:nvPr/>
            </p:nvSpPr>
            <p:spPr>
              <a:xfrm>
                <a:off x="3462521" y="2636954"/>
                <a:ext cx="2071388" cy="789674"/>
              </a:xfrm>
              <a:custGeom>
                <a:avLst/>
                <a:gdLst/>
                <a:ahLst/>
                <a:cxnLst/>
                <a:rect l="l" t="t" r="r" b="b"/>
                <a:pathLst>
                  <a:path w="2071388" h="789674" extrusionOk="0">
                    <a:moveTo>
                      <a:pt x="12762" y="789675"/>
                    </a:moveTo>
                    <a:cubicBezTo>
                      <a:pt x="-56715" y="483141"/>
                      <a:pt x="160283" y="233726"/>
                      <a:pt x="595231" y="94739"/>
                    </a:cubicBezTo>
                    <a:cubicBezTo>
                      <a:pt x="867430" y="8110"/>
                      <a:pt x="1201493" y="-21401"/>
                      <a:pt x="1489872" y="15726"/>
                    </a:cubicBezTo>
                    <a:cubicBezTo>
                      <a:pt x="1802996" y="56660"/>
                      <a:pt x="2005718" y="165185"/>
                      <a:pt x="2071389" y="322259"/>
                    </a:cubicBezTo>
                    <a:lnTo>
                      <a:pt x="2033319" y="338443"/>
                    </a:lnTo>
                    <a:cubicBezTo>
                      <a:pt x="1974310" y="196599"/>
                      <a:pt x="1778251" y="93787"/>
                      <a:pt x="1484161" y="55708"/>
                    </a:cubicBezTo>
                    <a:cubicBezTo>
                      <a:pt x="1201493" y="19534"/>
                      <a:pt x="874093" y="48093"/>
                      <a:pt x="607604" y="133770"/>
                    </a:cubicBezTo>
                    <a:cubicBezTo>
                      <a:pt x="412496" y="195648"/>
                      <a:pt x="-38632" y="382233"/>
                      <a:pt x="52736" y="784915"/>
                    </a:cubicBezTo>
                    <a:lnTo>
                      <a:pt x="12762" y="789675"/>
                    </a:lnTo>
                    <a:close/>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8" name="Google Shape;1058;p47"/>
              <p:cNvSpPr/>
              <p:nvPr/>
            </p:nvSpPr>
            <p:spPr>
              <a:xfrm>
                <a:off x="3494319" y="2967780"/>
                <a:ext cx="2083683" cy="1236930"/>
              </a:xfrm>
              <a:custGeom>
                <a:avLst/>
                <a:gdLst/>
                <a:ahLst/>
                <a:cxnLst/>
                <a:rect l="l" t="t" r="r" b="b"/>
                <a:pathLst>
                  <a:path w="2083683" h="1236930" extrusionOk="0">
                    <a:moveTo>
                      <a:pt x="1903" y="460752"/>
                    </a:moveTo>
                    <a:cubicBezTo>
                      <a:pt x="398781" y="1211853"/>
                      <a:pt x="2252783" y="852010"/>
                      <a:pt x="2033881" y="30463"/>
                    </a:cubicBezTo>
                    <a:lnTo>
                      <a:pt x="2021508" y="0"/>
                    </a:lnTo>
                    <a:cubicBezTo>
                      <a:pt x="2111924" y="205625"/>
                      <a:pt x="2084323" y="391258"/>
                      <a:pt x="2058626" y="519774"/>
                    </a:cubicBezTo>
                    <a:cubicBezTo>
                      <a:pt x="1934899" y="1355600"/>
                      <a:pt x="607214" y="1393679"/>
                      <a:pt x="226515" y="977669"/>
                    </a:cubicBezTo>
                    <a:cubicBezTo>
                      <a:pt x="194156" y="941495"/>
                      <a:pt x="152279" y="888185"/>
                      <a:pt x="114210" y="818691"/>
                    </a:cubicBezTo>
                    <a:cubicBezTo>
                      <a:pt x="81850" y="758717"/>
                      <a:pt x="63767" y="710167"/>
                      <a:pt x="53298" y="679704"/>
                    </a:cubicBezTo>
                    <a:cubicBezTo>
                      <a:pt x="33311" y="623538"/>
                      <a:pt x="11421" y="545477"/>
                      <a:pt x="0" y="447424"/>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59" name="Google Shape;1059;p47"/>
              <p:cNvSpPr/>
              <p:nvPr/>
            </p:nvSpPr>
            <p:spPr>
              <a:xfrm>
                <a:off x="3473300" y="2959213"/>
                <a:ext cx="2123585" cy="1265554"/>
              </a:xfrm>
              <a:custGeom>
                <a:avLst/>
                <a:gdLst/>
                <a:ahLst/>
                <a:cxnLst/>
                <a:rect l="l" t="t" r="r" b="b"/>
                <a:pathLst>
                  <a:path w="2123585" h="1265554" extrusionOk="0">
                    <a:moveTo>
                      <a:pt x="932791" y="1263260"/>
                    </a:moveTo>
                    <a:cubicBezTo>
                      <a:pt x="642509" y="1248028"/>
                      <a:pt x="374116" y="1154735"/>
                      <a:pt x="231354" y="999565"/>
                    </a:cubicBezTo>
                    <a:cubicBezTo>
                      <a:pt x="186622" y="950063"/>
                      <a:pt x="148553" y="894848"/>
                      <a:pt x="116193" y="836778"/>
                    </a:cubicBezTo>
                    <a:cubicBezTo>
                      <a:pt x="81930" y="773949"/>
                      <a:pt x="63847" y="722542"/>
                      <a:pt x="54330" y="694935"/>
                    </a:cubicBezTo>
                    <a:cubicBezTo>
                      <a:pt x="27681" y="618778"/>
                      <a:pt x="9598" y="539765"/>
                      <a:pt x="80" y="458848"/>
                    </a:cubicBezTo>
                    <a:cubicBezTo>
                      <a:pt x="-872" y="447424"/>
                      <a:pt x="6742" y="437905"/>
                      <a:pt x="18163" y="436001"/>
                    </a:cubicBezTo>
                    <a:cubicBezTo>
                      <a:pt x="29584" y="435049"/>
                      <a:pt x="39102" y="442664"/>
                      <a:pt x="41005" y="454088"/>
                    </a:cubicBezTo>
                    <a:cubicBezTo>
                      <a:pt x="41005" y="456944"/>
                      <a:pt x="41957" y="459800"/>
                      <a:pt x="41957" y="462656"/>
                    </a:cubicBezTo>
                    <a:cubicBezTo>
                      <a:pt x="148553" y="661617"/>
                      <a:pt x="374116" y="795844"/>
                      <a:pt x="676772" y="842490"/>
                    </a:cubicBezTo>
                    <a:cubicBezTo>
                      <a:pt x="951826" y="884377"/>
                      <a:pt x="1271613" y="848202"/>
                      <a:pt x="1533343" y="746342"/>
                    </a:cubicBezTo>
                    <a:cubicBezTo>
                      <a:pt x="1922607" y="594027"/>
                      <a:pt x="2110101" y="332236"/>
                      <a:pt x="2033961" y="45694"/>
                    </a:cubicBezTo>
                    <a:lnTo>
                      <a:pt x="2021589" y="16184"/>
                    </a:lnTo>
                    <a:lnTo>
                      <a:pt x="2059658" y="0"/>
                    </a:lnTo>
                    <a:cubicBezTo>
                      <a:pt x="2064417" y="10472"/>
                      <a:pt x="2068224" y="20943"/>
                      <a:pt x="2072983" y="31415"/>
                    </a:cubicBezTo>
                    <a:lnTo>
                      <a:pt x="2072983" y="32367"/>
                    </a:lnTo>
                    <a:cubicBezTo>
                      <a:pt x="2145316" y="219904"/>
                      <a:pt x="2127232" y="389354"/>
                      <a:pt x="2097728" y="532149"/>
                    </a:cubicBezTo>
                    <a:cubicBezTo>
                      <a:pt x="2051093" y="851058"/>
                      <a:pt x="1823625" y="1089050"/>
                      <a:pt x="1459106" y="1201382"/>
                    </a:cubicBezTo>
                    <a:cubicBezTo>
                      <a:pt x="1291599" y="1252788"/>
                      <a:pt x="1107912" y="1272779"/>
                      <a:pt x="932791" y="1263260"/>
                    </a:cubicBezTo>
                    <a:moveTo>
                      <a:pt x="60040" y="565468"/>
                    </a:moveTo>
                    <a:cubicBezTo>
                      <a:pt x="68606" y="605451"/>
                      <a:pt x="80027" y="643529"/>
                      <a:pt x="93351" y="681608"/>
                    </a:cubicBezTo>
                    <a:cubicBezTo>
                      <a:pt x="102869" y="708263"/>
                      <a:pt x="120000" y="757765"/>
                      <a:pt x="152359" y="816787"/>
                    </a:cubicBezTo>
                    <a:cubicBezTo>
                      <a:pt x="182815" y="872001"/>
                      <a:pt x="219934" y="924359"/>
                      <a:pt x="261810" y="971958"/>
                    </a:cubicBezTo>
                    <a:cubicBezTo>
                      <a:pt x="480712" y="1209949"/>
                      <a:pt x="1012738" y="1295626"/>
                      <a:pt x="1447686" y="1161399"/>
                    </a:cubicBezTo>
                    <a:cubicBezTo>
                      <a:pt x="1796976" y="1053827"/>
                      <a:pt x="2013023" y="828211"/>
                      <a:pt x="2058706" y="524534"/>
                    </a:cubicBezTo>
                    <a:cubicBezTo>
                      <a:pt x="2073935" y="447424"/>
                      <a:pt x="2087259" y="361747"/>
                      <a:pt x="2082500" y="269407"/>
                    </a:cubicBezTo>
                    <a:cubicBezTo>
                      <a:pt x="2037768" y="480743"/>
                      <a:pt x="1852177" y="664473"/>
                      <a:pt x="1548571" y="783469"/>
                    </a:cubicBezTo>
                    <a:cubicBezTo>
                      <a:pt x="1281130" y="888185"/>
                      <a:pt x="952778" y="925311"/>
                      <a:pt x="671061" y="882473"/>
                    </a:cubicBezTo>
                    <a:cubicBezTo>
                      <a:pt x="398862" y="840587"/>
                      <a:pt x="185671" y="729206"/>
                      <a:pt x="60040" y="565468"/>
                    </a:cubicBezTo>
                  </a:path>
                </a:pathLst>
              </a:custGeom>
              <a:solidFill>
                <a:srgbClr val="D1D3D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0" name="Google Shape;1060;p4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path>
                </a:pathLst>
              </a:custGeom>
              <a:solidFill>
                <a:srgbClr val="C0C2C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1" name="Google Shape;1061;p47"/>
              <p:cNvSpPr/>
              <p:nvPr/>
            </p:nvSpPr>
            <p:spPr>
              <a:xfrm>
                <a:off x="2904151" y="3767163"/>
                <a:ext cx="959444" cy="718832"/>
              </a:xfrm>
              <a:custGeom>
                <a:avLst/>
                <a:gdLst/>
                <a:ahLst/>
                <a:cxnLst/>
                <a:rect l="l" t="t" r="r" b="b"/>
                <a:pathLst>
                  <a:path w="959444" h="718832" extrusionOk="0">
                    <a:moveTo>
                      <a:pt x="907098" y="13597"/>
                    </a:moveTo>
                    <a:cubicBezTo>
                      <a:pt x="922326" y="22164"/>
                      <a:pt x="925182" y="24068"/>
                      <a:pt x="938506" y="30732"/>
                    </a:cubicBezTo>
                    <a:cubicBezTo>
                      <a:pt x="947072" y="34540"/>
                      <a:pt x="954686" y="37396"/>
                      <a:pt x="959444" y="39300"/>
                    </a:cubicBezTo>
                    <a:lnTo>
                      <a:pt x="888064" y="84042"/>
                    </a:lnTo>
                    <a:cubicBezTo>
                      <a:pt x="837621" y="113553"/>
                      <a:pt x="804310" y="130688"/>
                      <a:pt x="753867" y="161151"/>
                    </a:cubicBezTo>
                    <a:cubicBezTo>
                      <a:pt x="485475" y="314418"/>
                      <a:pt x="363651" y="457213"/>
                      <a:pt x="301788" y="562881"/>
                    </a:cubicBezTo>
                    <a:cubicBezTo>
                      <a:pt x="278946" y="601912"/>
                      <a:pt x="220890" y="708532"/>
                      <a:pt x="130474" y="718052"/>
                    </a:cubicBezTo>
                    <a:cubicBezTo>
                      <a:pt x="95259" y="721860"/>
                      <a:pt x="44817" y="712340"/>
                      <a:pt x="19120" y="676165"/>
                    </a:cubicBezTo>
                    <a:cubicBezTo>
                      <a:pt x="-6578" y="641895"/>
                      <a:pt x="85" y="596200"/>
                      <a:pt x="2940" y="580017"/>
                    </a:cubicBezTo>
                    <a:cubicBezTo>
                      <a:pt x="22927" y="455309"/>
                      <a:pt x="210420" y="322034"/>
                      <a:pt x="590167" y="129736"/>
                    </a:cubicBezTo>
                    <a:cubicBezTo>
                      <a:pt x="701521" y="73570"/>
                      <a:pt x="759578" y="45963"/>
                      <a:pt x="814779" y="21212"/>
                    </a:cubicBezTo>
                    <a:lnTo>
                      <a:pt x="850945" y="3125"/>
                    </a:lnTo>
                    <a:cubicBezTo>
                      <a:pt x="853801" y="2173"/>
                      <a:pt x="858559" y="269"/>
                      <a:pt x="863318" y="269"/>
                    </a:cubicBezTo>
                    <a:cubicBezTo>
                      <a:pt x="870932" y="-683"/>
                      <a:pt x="880450" y="269"/>
                      <a:pt x="907098" y="13597"/>
                    </a:cubicBezTo>
                    <a:close/>
                  </a:path>
                </a:pathLst>
              </a:custGeom>
              <a:noFill/>
              <a:ln w="32800" cap="rnd" cmpd="sng">
                <a:solidFill>
                  <a:srgbClr val="C0C2C4"/>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2" name="Google Shape;1062;p47"/>
              <p:cNvSpPr/>
              <p:nvPr/>
            </p:nvSpPr>
            <p:spPr>
              <a:xfrm>
                <a:off x="3023204" y="3810271"/>
                <a:ext cx="852764" cy="681076"/>
              </a:xfrm>
              <a:custGeom>
                <a:avLst/>
                <a:gdLst/>
                <a:ahLst/>
                <a:cxnLst/>
                <a:rect l="l" t="t" r="r" b="b"/>
                <a:pathLst>
                  <a:path w="852764" h="681076" extrusionOk="0">
                    <a:moveTo>
                      <a:pt x="0" y="679704"/>
                    </a:moveTo>
                    <a:cubicBezTo>
                      <a:pt x="27601" y="682560"/>
                      <a:pt x="69477" y="682560"/>
                      <a:pt x="113258" y="663521"/>
                    </a:cubicBezTo>
                    <a:cubicBezTo>
                      <a:pt x="188446" y="630202"/>
                      <a:pt x="216998" y="561660"/>
                      <a:pt x="261730" y="491215"/>
                    </a:cubicBezTo>
                    <a:cubicBezTo>
                      <a:pt x="277910" y="465512"/>
                      <a:pt x="356905" y="356036"/>
                      <a:pt x="472066" y="264647"/>
                    </a:cubicBezTo>
                    <a:cubicBezTo>
                      <a:pt x="509184" y="235136"/>
                      <a:pt x="560578" y="204673"/>
                      <a:pt x="662415" y="142795"/>
                    </a:cubicBezTo>
                    <a:cubicBezTo>
                      <a:pt x="738555" y="97101"/>
                      <a:pt x="803273" y="60926"/>
                      <a:pt x="848005" y="36175"/>
                    </a:cubicBezTo>
                    <a:cubicBezTo>
                      <a:pt x="849909" y="23799"/>
                      <a:pt x="851813" y="12376"/>
                      <a:pt x="852764" y="0"/>
                    </a:cubicBezTo>
                    <a:cubicBezTo>
                      <a:pt x="837536" y="4760"/>
                      <a:pt x="821357" y="11424"/>
                      <a:pt x="804225" y="19039"/>
                    </a:cubicBezTo>
                    <a:cubicBezTo>
                      <a:pt x="776624" y="31415"/>
                      <a:pt x="751879" y="44743"/>
                      <a:pt x="730941" y="57118"/>
                    </a:cubicBezTo>
                    <a:cubicBezTo>
                      <a:pt x="707147" y="72350"/>
                      <a:pt x="671932" y="94245"/>
                      <a:pt x="628152" y="121852"/>
                    </a:cubicBezTo>
                    <a:cubicBezTo>
                      <a:pt x="556771" y="165642"/>
                      <a:pt x="540592" y="175162"/>
                      <a:pt x="515846" y="190393"/>
                    </a:cubicBezTo>
                    <a:cubicBezTo>
                      <a:pt x="490149" y="206577"/>
                      <a:pt x="413058" y="256079"/>
                      <a:pt x="339773" y="328428"/>
                    </a:cubicBezTo>
                    <a:cubicBezTo>
                      <a:pt x="241743" y="425529"/>
                      <a:pt x="182735" y="522630"/>
                      <a:pt x="182735" y="522630"/>
                    </a:cubicBezTo>
                    <a:cubicBezTo>
                      <a:pt x="163700" y="555949"/>
                      <a:pt x="139906" y="604499"/>
                      <a:pt x="85657" y="641626"/>
                    </a:cubicBezTo>
                    <a:cubicBezTo>
                      <a:pt x="53298" y="664473"/>
                      <a:pt x="21890" y="674944"/>
                      <a:pt x="0" y="679704"/>
                    </a:cubicBezTo>
                  </a:path>
                </a:pathLst>
              </a:custGeom>
              <a:solidFill>
                <a:srgbClr val="A8AAA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3" name="Google Shape;1063;p4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4" name="Google Shape;1064;p47"/>
              <p:cNvSpPr/>
              <p:nvPr/>
            </p:nvSpPr>
            <p:spPr>
              <a:xfrm>
                <a:off x="4762240" y="2775067"/>
                <a:ext cx="104189" cy="74704"/>
              </a:xfrm>
              <a:custGeom>
                <a:avLst/>
                <a:gdLst/>
                <a:ahLst/>
                <a:cxnLst/>
                <a:rect l="l" t="t" r="r" b="b"/>
                <a:pathLst>
                  <a:path w="104189" h="74704" extrusionOk="0">
                    <a:moveTo>
                      <a:pt x="40729" y="74670"/>
                    </a:moveTo>
                    <a:cubicBezTo>
                      <a:pt x="70233" y="75622"/>
                      <a:pt x="94027" y="56583"/>
                      <a:pt x="100689" y="38495"/>
                    </a:cubicBezTo>
                    <a:cubicBezTo>
                      <a:pt x="102592" y="33735"/>
                      <a:pt x="109255" y="16600"/>
                      <a:pt x="96882" y="8032"/>
                    </a:cubicBezTo>
                    <a:cubicBezTo>
                      <a:pt x="90220" y="-6247"/>
                      <a:pt x="60715" y="-1487"/>
                      <a:pt x="19790" y="22312"/>
                    </a:cubicBezTo>
                    <a:cubicBezTo>
                      <a:pt x="14080" y="26120"/>
                      <a:pt x="-5907" y="42303"/>
                      <a:pt x="1707" y="56583"/>
                    </a:cubicBezTo>
                    <a:cubicBezTo>
                      <a:pt x="8369" y="68958"/>
                      <a:pt x="27404" y="73718"/>
                      <a:pt x="40729" y="7467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5" name="Google Shape;1065;p47"/>
              <p:cNvSpPr/>
              <p:nvPr/>
            </p:nvSpPr>
            <p:spPr>
              <a:xfrm>
                <a:off x="4988432" y="3538643"/>
                <a:ext cx="103100" cy="100649"/>
              </a:xfrm>
              <a:custGeom>
                <a:avLst/>
                <a:gdLst/>
                <a:ahLst/>
                <a:cxnLst/>
                <a:rect l="l" t="t" r="r" b="b"/>
                <a:pathLst>
                  <a:path w="103100" h="100649" extrusionOk="0">
                    <a:moveTo>
                      <a:pt x="17259" y="91706"/>
                    </a:moveTo>
                    <a:cubicBezTo>
                      <a:pt x="8693" y="85042"/>
                      <a:pt x="1079" y="79331"/>
                      <a:pt x="127" y="69811"/>
                    </a:cubicBezTo>
                    <a:cubicBezTo>
                      <a:pt x="-1776" y="53627"/>
                      <a:pt x="18210" y="35540"/>
                      <a:pt x="24872" y="29828"/>
                    </a:cubicBezTo>
                    <a:cubicBezTo>
                      <a:pt x="39149" y="16501"/>
                      <a:pt x="41052" y="23165"/>
                      <a:pt x="82929" y="5077"/>
                    </a:cubicBezTo>
                    <a:cubicBezTo>
                      <a:pt x="92446" y="1269"/>
                      <a:pt x="99109" y="-2539"/>
                      <a:pt x="101964" y="2221"/>
                    </a:cubicBezTo>
                    <a:cubicBezTo>
                      <a:pt x="105771" y="8885"/>
                      <a:pt x="99109" y="26020"/>
                      <a:pt x="95302" y="36492"/>
                    </a:cubicBezTo>
                    <a:cubicBezTo>
                      <a:pt x="85784" y="60291"/>
                      <a:pt x="74363" y="74571"/>
                      <a:pt x="71508" y="77427"/>
                    </a:cubicBezTo>
                    <a:cubicBezTo>
                      <a:pt x="61039" y="89802"/>
                      <a:pt x="53425" y="99322"/>
                      <a:pt x="41052" y="100274"/>
                    </a:cubicBezTo>
                    <a:cubicBezTo>
                      <a:pt x="30583" y="102178"/>
                      <a:pt x="23921" y="96466"/>
                      <a:pt x="17259" y="917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6" name="Google Shape;1066;p47"/>
              <p:cNvSpPr/>
              <p:nvPr/>
            </p:nvSpPr>
            <p:spPr>
              <a:xfrm>
                <a:off x="4790933" y="3072700"/>
                <a:ext cx="75370" cy="118214"/>
              </a:xfrm>
              <a:custGeom>
                <a:avLst/>
                <a:gdLst/>
                <a:ahLst/>
                <a:cxnLst/>
                <a:rect l="l" t="t" r="r" b="b"/>
                <a:pathLst>
                  <a:path w="75370" h="118214" extrusionOk="0">
                    <a:moveTo>
                      <a:pt x="28216" y="116888"/>
                    </a:moveTo>
                    <a:cubicBezTo>
                      <a:pt x="17747" y="114984"/>
                      <a:pt x="8229" y="113080"/>
                      <a:pt x="3470" y="105465"/>
                    </a:cubicBezTo>
                    <a:cubicBezTo>
                      <a:pt x="-5095" y="91185"/>
                      <a:pt x="4422" y="66434"/>
                      <a:pt x="8229" y="58818"/>
                    </a:cubicBezTo>
                    <a:cubicBezTo>
                      <a:pt x="15843" y="40731"/>
                      <a:pt x="19650" y="45491"/>
                      <a:pt x="50106" y="11220"/>
                    </a:cubicBezTo>
                    <a:cubicBezTo>
                      <a:pt x="56768" y="3604"/>
                      <a:pt x="61527" y="-2108"/>
                      <a:pt x="66286" y="748"/>
                    </a:cubicBezTo>
                    <a:cubicBezTo>
                      <a:pt x="72948" y="4556"/>
                      <a:pt x="73900" y="23596"/>
                      <a:pt x="74851" y="35019"/>
                    </a:cubicBezTo>
                    <a:cubicBezTo>
                      <a:pt x="76755" y="60722"/>
                      <a:pt x="72948" y="77858"/>
                      <a:pt x="71044" y="82617"/>
                    </a:cubicBezTo>
                    <a:cubicBezTo>
                      <a:pt x="67238" y="97849"/>
                      <a:pt x="63431" y="110224"/>
                      <a:pt x="52961" y="115936"/>
                    </a:cubicBezTo>
                    <a:cubicBezTo>
                      <a:pt x="44396" y="119744"/>
                      <a:pt x="35830" y="117840"/>
                      <a:pt x="28216" y="11688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7" name="Google Shape;1067;p4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8" name="Google Shape;1068;p47"/>
              <p:cNvSpPr/>
              <p:nvPr/>
            </p:nvSpPr>
            <p:spPr>
              <a:xfrm>
                <a:off x="5442348" y="2819226"/>
                <a:ext cx="56388" cy="53402"/>
              </a:xfrm>
              <a:custGeom>
                <a:avLst/>
                <a:gdLst/>
                <a:ahLst/>
                <a:cxnLst/>
                <a:rect l="l" t="t" r="r" b="b"/>
                <a:pathLst>
                  <a:path w="56388" h="53402" extrusionOk="0">
                    <a:moveTo>
                      <a:pt x="22084" y="53358"/>
                    </a:moveTo>
                    <a:cubicBezTo>
                      <a:pt x="38264" y="54310"/>
                      <a:pt x="50637" y="40030"/>
                      <a:pt x="54443" y="26703"/>
                    </a:cubicBezTo>
                    <a:cubicBezTo>
                      <a:pt x="55395" y="23847"/>
                      <a:pt x="59202" y="11471"/>
                      <a:pt x="52540" y="5759"/>
                    </a:cubicBezTo>
                    <a:cubicBezTo>
                      <a:pt x="48733" y="-4712"/>
                      <a:pt x="33505" y="-904"/>
                      <a:pt x="10663" y="17183"/>
                    </a:cubicBezTo>
                    <a:cubicBezTo>
                      <a:pt x="7808" y="20039"/>
                      <a:pt x="-3613" y="31462"/>
                      <a:pt x="1146" y="41934"/>
                    </a:cubicBezTo>
                    <a:cubicBezTo>
                      <a:pt x="4953" y="49550"/>
                      <a:pt x="14470"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69" name="Google Shape;1069;p4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0" name="Google Shape;1070;p47"/>
              <p:cNvSpPr/>
              <p:nvPr/>
            </p:nvSpPr>
            <p:spPr>
              <a:xfrm>
                <a:off x="5389047" y="2677257"/>
                <a:ext cx="70091" cy="70710"/>
              </a:xfrm>
              <a:custGeom>
                <a:avLst/>
                <a:gdLst/>
                <a:ahLst/>
                <a:cxnLst/>
                <a:rect l="l" t="t" r="r" b="b"/>
                <a:pathLst>
                  <a:path w="70091" h="70710" extrusionOk="0">
                    <a:moveTo>
                      <a:pt x="38267" y="173"/>
                    </a:moveTo>
                    <a:cubicBezTo>
                      <a:pt x="17328" y="2077"/>
                      <a:pt x="4004" y="22069"/>
                      <a:pt x="1149" y="38252"/>
                    </a:cubicBezTo>
                    <a:cubicBezTo>
                      <a:pt x="197" y="42060"/>
                      <a:pt x="-2658" y="58243"/>
                      <a:pt x="6860" y="64907"/>
                    </a:cubicBezTo>
                    <a:cubicBezTo>
                      <a:pt x="13522" y="77282"/>
                      <a:pt x="32557" y="69667"/>
                      <a:pt x="59206" y="43964"/>
                    </a:cubicBezTo>
                    <a:cubicBezTo>
                      <a:pt x="62061" y="40156"/>
                      <a:pt x="75385" y="23972"/>
                      <a:pt x="67771" y="11597"/>
                    </a:cubicBezTo>
                    <a:cubicBezTo>
                      <a:pt x="62061" y="2077"/>
                      <a:pt x="47784" y="-779"/>
                      <a:pt x="38267" y="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1" name="Google Shape;1071;p4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2" name="Google Shape;1072;p47"/>
              <p:cNvSpPr/>
              <p:nvPr/>
            </p:nvSpPr>
            <p:spPr>
              <a:xfrm>
                <a:off x="5510841" y="2707805"/>
                <a:ext cx="60158" cy="49098"/>
              </a:xfrm>
              <a:custGeom>
                <a:avLst/>
                <a:gdLst/>
                <a:ahLst/>
                <a:cxnLst/>
                <a:rect l="l" t="t" r="r" b="b"/>
                <a:pathLst>
                  <a:path w="60158" h="49098" extrusionOk="0">
                    <a:moveTo>
                      <a:pt x="58283" y="21032"/>
                    </a:moveTo>
                    <a:cubicBezTo>
                      <a:pt x="53525" y="5801"/>
                      <a:pt x="35441" y="-863"/>
                      <a:pt x="22117" y="89"/>
                    </a:cubicBezTo>
                    <a:cubicBezTo>
                      <a:pt x="19261" y="89"/>
                      <a:pt x="5937" y="1041"/>
                      <a:pt x="3082" y="9609"/>
                    </a:cubicBezTo>
                    <a:cubicBezTo>
                      <a:pt x="-5484" y="16272"/>
                      <a:pt x="4034" y="29600"/>
                      <a:pt x="28779" y="44831"/>
                    </a:cubicBezTo>
                    <a:cubicBezTo>
                      <a:pt x="32586" y="46735"/>
                      <a:pt x="46862" y="53399"/>
                      <a:pt x="55428" y="44831"/>
                    </a:cubicBezTo>
                    <a:cubicBezTo>
                      <a:pt x="61139" y="38168"/>
                      <a:pt x="61139" y="27696"/>
                      <a:pt x="58283" y="210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3" name="Google Shape;1073;p4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4" name="Google Shape;1074;p47"/>
              <p:cNvSpPr/>
              <p:nvPr/>
            </p:nvSpPr>
            <p:spPr>
              <a:xfrm>
                <a:off x="5405742" y="2414371"/>
                <a:ext cx="51167" cy="35112"/>
              </a:xfrm>
              <a:custGeom>
                <a:avLst/>
                <a:gdLst/>
                <a:ahLst/>
                <a:cxnLst/>
                <a:rect l="l" t="t" r="r" b="b"/>
                <a:pathLst>
                  <a:path w="51167" h="35112" extrusionOk="0">
                    <a:moveTo>
                      <a:pt x="40607" y="3173"/>
                    </a:moveTo>
                    <a:cubicBezTo>
                      <a:pt x="29186" y="-3491"/>
                      <a:pt x="14910" y="1269"/>
                      <a:pt x="7296" y="8885"/>
                    </a:cubicBezTo>
                    <a:cubicBezTo>
                      <a:pt x="5392" y="10789"/>
                      <a:pt x="-2222" y="18405"/>
                      <a:pt x="633" y="25068"/>
                    </a:cubicBezTo>
                    <a:cubicBezTo>
                      <a:pt x="-1270" y="33636"/>
                      <a:pt x="12054" y="37444"/>
                      <a:pt x="34897" y="33636"/>
                    </a:cubicBezTo>
                    <a:cubicBezTo>
                      <a:pt x="37752" y="32684"/>
                      <a:pt x="50124" y="28876"/>
                      <a:pt x="51076" y="20309"/>
                    </a:cubicBezTo>
                    <a:cubicBezTo>
                      <a:pt x="52028" y="12693"/>
                      <a:pt x="45366" y="6029"/>
                      <a:pt x="40607" y="317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5" name="Google Shape;1075;p4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6" name="Google Shape;1076;p47"/>
              <p:cNvSpPr/>
              <p:nvPr/>
            </p:nvSpPr>
            <p:spPr>
              <a:xfrm>
                <a:off x="5302435" y="3205078"/>
                <a:ext cx="91085" cy="151395"/>
              </a:xfrm>
              <a:custGeom>
                <a:avLst/>
                <a:gdLst/>
                <a:ahLst/>
                <a:cxnLst/>
                <a:rect l="l" t="t" r="r" b="b"/>
                <a:pathLst>
                  <a:path w="91085" h="151395" extrusionOk="0">
                    <a:moveTo>
                      <a:pt x="10670" y="28302"/>
                    </a:moveTo>
                    <a:cubicBezTo>
                      <a:pt x="32560" y="-21201"/>
                      <a:pt x="84906" y="694"/>
                      <a:pt x="90617" y="44485"/>
                    </a:cubicBezTo>
                    <a:cubicBezTo>
                      <a:pt x="94424" y="75900"/>
                      <a:pt x="74437" y="125402"/>
                      <a:pt x="51595" y="142538"/>
                    </a:cubicBezTo>
                    <a:cubicBezTo>
                      <a:pt x="47788" y="145393"/>
                      <a:pt x="23043" y="164433"/>
                      <a:pt x="8766" y="135874"/>
                    </a:cubicBezTo>
                    <a:cubicBezTo>
                      <a:pt x="-4558" y="109219"/>
                      <a:pt x="-1703" y="55909"/>
                      <a:pt x="10670" y="2830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7" name="Google Shape;1077;p47"/>
              <p:cNvSpPr/>
              <p:nvPr/>
            </p:nvSpPr>
            <p:spPr>
              <a:xfrm>
                <a:off x="4909280" y="2781253"/>
                <a:ext cx="227026" cy="196894"/>
              </a:xfrm>
              <a:custGeom>
                <a:avLst/>
                <a:gdLst/>
                <a:ahLst/>
                <a:cxnLst/>
                <a:rect l="l" t="t" r="r" b="b"/>
                <a:pathLst>
                  <a:path w="227026" h="196894" extrusionOk="0">
                    <a:moveTo>
                      <a:pt x="50728" y="98947"/>
                    </a:moveTo>
                    <a:cubicBezTo>
                      <a:pt x="51679" y="97995"/>
                      <a:pt x="53583" y="97043"/>
                      <a:pt x="54535" y="96091"/>
                    </a:cubicBezTo>
                    <a:cubicBezTo>
                      <a:pt x="56438" y="94187"/>
                      <a:pt x="59293" y="89427"/>
                      <a:pt x="58342" y="85619"/>
                    </a:cubicBezTo>
                    <a:cubicBezTo>
                      <a:pt x="56438" y="79907"/>
                      <a:pt x="43114" y="82763"/>
                      <a:pt x="43114" y="76099"/>
                    </a:cubicBezTo>
                    <a:cubicBezTo>
                      <a:pt x="45017" y="26597"/>
                      <a:pt x="101170" y="66580"/>
                      <a:pt x="92604" y="96091"/>
                    </a:cubicBezTo>
                    <a:cubicBezTo>
                      <a:pt x="83087" y="127506"/>
                      <a:pt x="39307" y="167488"/>
                      <a:pt x="41210" y="169392"/>
                    </a:cubicBezTo>
                    <a:cubicBezTo>
                      <a:pt x="45017" y="177008"/>
                      <a:pt x="75473" y="201759"/>
                      <a:pt x="85942" y="196047"/>
                    </a:cubicBezTo>
                    <a:cubicBezTo>
                      <a:pt x="89749" y="194143"/>
                      <a:pt x="98315" y="177960"/>
                      <a:pt x="104977" y="161776"/>
                    </a:cubicBezTo>
                    <a:cubicBezTo>
                      <a:pt x="132578" y="89427"/>
                      <a:pt x="171599" y="110370"/>
                      <a:pt x="178262" y="135121"/>
                    </a:cubicBezTo>
                    <a:cubicBezTo>
                      <a:pt x="180165" y="143689"/>
                      <a:pt x="159227" y="136073"/>
                      <a:pt x="153516" y="141785"/>
                    </a:cubicBezTo>
                    <a:cubicBezTo>
                      <a:pt x="150661" y="143689"/>
                      <a:pt x="163034" y="160824"/>
                      <a:pt x="161130" y="161776"/>
                    </a:cubicBezTo>
                    <a:cubicBezTo>
                      <a:pt x="240125" y="186528"/>
                      <a:pt x="244884" y="109418"/>
                      <a:pt x="192538" y="57060"/>
                    </a:cubicBezTo>
                    <a:cubicBezTo>
                      <a:pt x="48824" y="-88591"/>
                      <a:pt x="-72048" y="89427"/>
                      <a:pt x="50728"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8" name="Google Shape;1078;p47"/>
              <p:cNvSpPr/>
              <p:nvPr/>
            </p:nvSpPr>
            <p:spPr>
              <a:xfrm>
                <a:off x="4908745" y="2782205"/>
                <a:ext cx="226608" cy="196894"/>
              </a:xfrm>
              <a:custGeom>
                <a:avLst/>
                <a:gdLst/>
                <a:ahLst/>
                <a:cxnLst/>
                <a:rect l="l" t="t" r="r" b="b"/>
                <a:pathLst>
                  <a:path w="226608" h="196894" extrusionOk="0">
                    <a:moveTo>
                      <a:pt x="50310" y="98947"/>
                    </a:moveTo>
                    <a:cubicBezTo>
                      <a:pt x="51262" y="97995"/>
                      <a:pt x="54117" y="97043"/>
                      <a:pt x="56021" y="94187"/>
                    </a:cubicBezTo>
                    <a:cubicBezTo>
                      <a:pt x="56021" y="93235"/>
                      <a:pt x="59828" y="89427"/>
                      <a:pt x="57924" y="85619"/>
                    </a:cubicBezTo>
                    <a:cubicBezTo>
                      <a:pt x="56021" y="79907"/>
                      <a:pt x="42696" y="82763"/>
                      <a:pt x="42696" y="76099"/>
                    </a:cubicBezTo>
                    <a:cubicBezTo>
                      <a:pt x="44600" y="26597"/>
                      <a:pt x="100753" y="66580"/>
                      <a:pt x="92187" y="96091"/>
                    </a:cubicBezTo>
                    <a:cubicBezTo>
                      <a:pt x="82670" y="127506"/>
                      <a:pt x="38889" y="167488"/>
                      <a:pt x="40793" y="169392"/>
                    </a:cubicBezTo>
                    <a:cubicBezTo>
                      <a:pt x="44600" y="177008"/>
                      <a:pt x="75056" y="201759"/>
                      <a:pt x="85525" y="196047"/>
                    </a:cubicBezTo>
                    <a:cubicBezTo>
                      <a:pt x="89332" y="194143"/>
                      <a:pt x="97898" y="177960"/>
                      <a:pt x="104560" y="161776"/>
                    </a:cubicBezTo>
                    <a:cubicBezTo>
                      <a:pt x="132160" y="89427"/>
                      <a:pt x="171182" y="110370"/>
                      <a:pt x="177844" y="135121"/>
                    </a:cubicBezTo>
                    <a:cubicBezTo>
                      <a:pt x="179748" y="143689"/>
                      <a:pt x="158809" y="136073"/>
                      <a:pt x="153099" y="141785"/>
                    </a:cubicBezTo>
                    <a:cubicBezTo>
                      <a:pt x="150244" y="143689"/>
                      <a:pt x="162616" y="160824"/>
                      <a:pt x="160713" y="161776"/>
                    </a:cubicBezTo>
                    <a:cubicBezTo>
                      <a:pt x="239708" y="186527"/>
                      <a:pt x="244466" y="109418"/>
                      <a:pt x="192120" y="57060"/>
                    </a:cubicBezTo>
                    <a:cubicBezTo>
                      <a:pt x="48407" y="-88591"/>
                      <a:pt x="-71513" y="89427"/>
                      <a:pt x="50310" y="9894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79" name="Google Shape;1079;p47"/>
              <p:cNvSpPr/>
              <p:nvPr/>
            </p:nvSpPr>
            <p:spPr>
              <a:xfrm>
                <a:off x="3710424" y="3425456"/>
                <a:ext cx="139417" cy="80835"/>
              </a:xfrm>
              <a:custGeom>
                <a:avLst/>
                <a:gdLst/>
                <a:ahLst/>
                <a:cxnLst/>
                <a:rect l="l" t="t" r="r" b="b"/>
                <a:pathLst>
                  <a:path w="139417" h="80835" extrusionOk="0">
                    <a:moveTo>
                      <a:pt x="8507" y="65906"/>
                    </a:moveTo>
                    <a:cubicBezTo>
                      <a:pt x="-11480" y="52578"/>
                      <a:pt x="6603" y="28779"/>
                      <a:pt x="33252" y="15452"/>
                    </a:cubicBezTo>
                    <a:cubicBezTo>
                      <a:pt x="37059" y="13548"/>
                      <a:pt x="76081" y="-6443"/>
                      <a:pt x="107488" y="2124"/>
                    </a:cubicBezTo>
                    <a:cubicBezTo>
                      <a:pt x="127475" y="6884"/>
                      <a:pt x="133185" y="19259"/>
                      <a:pt x="136041" y="26875"/>
                    </a:cubicBezTo>
                    <a:cubicBezTo>
                      <a:pt x="144606" y="44963"/>
                      <a:pt x="137944" y="72570"/>
                      <a:pt x="103681" y="79234"/>
                    </a:cubicBezTo>
                    <a:cubicBezTo>
                      <a:pt x="83695" y="83041"/>
                      <a:pt x="58949" y="79234"/>
                      <a:pt x="43721" y="76377"/>
                    </a:cubicBezTo>
                    <a:cubicBezTo>
                      <a:pt x="27542" y="72570"/>
                      <a:pt x="16121" y="70666"/>
                      <a:pt x="8507" y="6590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0" name="Google Shape;1080;p4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1" name="Google Shape;1081;p47"/>
              <p:cNvSpPr/>
              <p:nvPr/>
            </p:nvSpPr>
            <p:spPr>
              <a:xfrm>
                <a:off x="3799766" y="3541115"/>
                <a:ext cx="69026" cy="69279"/>
              </a:xfrm>
              <a:custGeom>
                <a:avLst/>
                <a:gdLst/>
                <a:ahLst/>
                <a:cxnLst/>
                <a:rect l="l" t="t" r="r" b="b"/>
                <a:pathLst>
                  <a:path w="69026" h="69279" extrusionOk="0">
                    <a:moveTo>
                      <a:pt x="26711" y="69243"/>
                    </a:moveTo>
                    <a:cubicBezTo>
                      <a:pt x="46698" y="70195"/>
                      <a:pt x="61926" y="52108"/>
                      <a:pt x="66684" y="34972"/>
                    </a:cubicBezTo>
                    <a:cubicBezTo>
                      <a:pt x="67636" y="31164"/>
                      <a:pt x="72395" y="14981"/>
                      <a:pt x="64781" y="7365"/>
                    </a:cubicBezTo>
                    <a:cubicBezTo>
                      <a:pt x="60974" y="-5962"/>
                      <a:pt x="40988" y="-1202"/>
                      <a:pt x="13387" y="21645"/>
                    </a:cubicBezTo>
                    <a:cubicBezTo>
                      <a:pt x="9580" y="25453"/>
                      <a:pt x="-3745" y="39732"/>
                      <a:pt x="1014" y="54012"/>
                    </a:cubicBezTo>
                    <a:cubicBezTo>
                      <a:pt x="5773" y="64483"/>
                      <a:pt x="18146" y="69243"/>
                      <a:pt x="26711" y="69243"/>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2" name="Google Shape;1082;p4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3" name="Google Shape;1083;p47"/>
              <p:cNvSpPr/>
              <p:nvPr/>
            </p:nvSpPr>
            <p:spPr>
              <a:xfrm>
                <a:off x="4718900" y="3680708"/>
                <a:ext cx="78068" cy="52501"/>
              </a:xfrm>
              <a:custGeom>
                <a:avLst/>
                <a:gdLst/>
                <a:ahLst/>
                <a:cxnLst/>
                <a:rect l="l" t="t" r="r" b="b"/>
                <a:pathLst>
                  <a:path w="78068" h="52501" extrusionOk="0">
                    <a:moveTo>
                      <a:pt x="30771" y="52454"/>
                    </a:moveTo>
                    <a:cubicBezTo>
                      <a:pt x="52661" y="53405"/>
                      <a:pt x="70744" y="40078"/>
                      <a:pt x="75503" y="26750"/>
                    </a:cubicBezTo>
                    <a:cubicBezTo>
                      <a:pt x="76455" y="23895"/>
                      <a:pt x="82165" y="11519"/>
                      <a:pt x="72648" y="5807"/>
                    </a:cubicBezTo>
                    <a:cubicBezTo>
                      <a:pt x="67889" y="-4664"/>
                      <a:pt x="45999" y="-857"/>
                      <a:pt x="14591" y="16279"/>
                    </a:cubicBezTo>
                    <a:cubicBezTo>
                      <a:pt x="10784" y="19135"/>
                      <a:pt x="-4444" y="29606"/>
                      <a:pt x="1267" y="41030"/>
                    </a:cubicBezTo>
                    <a:cubicBezTo>
                      <a:pt x="6025" y="48646"/>
                      <a:pt x="20302" y="52454"/>
                      <a:pt x="30771" y="52454"/>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4" name="Google Shape;1084;p47"/>
              <p:cNvSpPr/>
              <p:nvPr/>
            </p:nvSpPr>
            <p:spPr>
              <a:xfrm>
                <a:off x="5342609" y="2536540"/>
                <a:ext cx="46635" cy="43790"/>
              </a:xfrm>
              <a:custGeom>
                <a:avLst/>
                <a:gdLst/>
                <a:ahLst/>
                <a:cxnLst/>
                <a:rect l="l" t="t" r="r" b="b"/>
                <a:pathLst>
                  <a:path w="46635" h="43790" extrusionOk="0">
                    <a:moveTo>
                      <a:pt x="46635" y="0"/>
                    </a:moveTo>
                    <a:cubicBezTo>
                      <a:pt x="44732" y="15232"/>
                      <a:pt x="10469" y="39983"/>
                      <a:pt x="0" y="43791"/>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5" name="Google Shape;1085;p47"/>
              <p:cNvSpPr/>
              <p:nvPr/>
            </p:nvSpPr>
            <p:spPr>
              <a:xfrm>
                <a:off x="5360692" y="2467046"/>
                <a:ext cx="314076" cy="126611"/>
              </a:xfrm>
              <a:custGeom>
                <a:avLst/>
                <a:gdLst/>
                <a:ahLst/>
                <a:cxnLst/>
                <a:rect l="l" t="t" r="r" b="b"/>
                <a:pathLst>
                  <a:path w="314076" h="126611" extrusionOk="0">
                    <a:moveTo>
                      <a:pt x="314076" y="66638"/>
                    </a:moveTo>
                    <a:cubicBezTo>
                      <a:pt x="261730" y="44742"/>
                      <a:pt x="208433" y="22847"/>
                      <a:pt x="156087" y="0"/>
                    </a:cubicBezTo>
                    <a:cubicBezTo>
                      <a:pt x="103741" y="14279"/>
                      <a:pt x="51395" y="28559"/>
                      <a:pt x="0" y="42838"/>
                    </a:cubicBezTo>
                    <a:cubicBezTo>
                      <a:pt x="52346" y="70446"/>
                      <a:pt x="104692" y="99005"/>
                      <a:pt x="156087" y="126612"/>
                    </a:cubicBezTo>
                    <a:lnTo>
                      <a:pt x="314076" y="6663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6" name="Google Shape;1086;p47"/>
              <p:cNvSpPr/>
              <p:nvPr/>
            </p:nvSpPr>
            <p:spPr>
              <a:xfrm>
                <a:off x="5407328" y="2552723"/>
                <a:ext cx="208431" cy="93569"/>
              </a:xfrm>
              <a:custGeom>
                <a:avLst/>
                <a:gdLst/>
                <a:ahLst/>
                <a:cxnLst/>
                <a:rect l="l" t="t" r="r" b="b"/>
                <a:pathLst>
                  <a:path w="208431" h="93569" extrusionOk="0">
                    <a:moveTo>
                      <a:pt x="208432" y="15232"/>
                    </a:moveTo>
                    <a:cubicBezTo>
                      <a:pt x="175121" y="28559"/>
                      <a:pt x="142762" y="41887"/>
                      <a:pt x="109451" y="55214"/>
                    </a:cubicBezTo>
                    <a:cubicBezTo>
                      <a:pt x="75188" y="37127"/>
                      <a:pt x="39973" y="18087"/>
                      <a:pt x="5710" y="0"/>
                    </a:cubicBezTo>
                    <a:cubicBezTo>
                      <a:pt x="3807" y="17135"/>
                      <a:pt x="1904" y="35223"/>
                      <a:pt x="0" y="52358"/>
                    </a:cubicBezTo>
                    <a:cubicBezTo>
                      <a:pt x="12373" y="61878"/>
                      <a:pt x="48539" y="89485"/>
                      <a:pt x="103740" y="93293"/>
                    </a:cubicBezTo>
                    <a:cubicBezTo>
                      <a:pt x="154183" y="96149"/>
                      <a:pt x="192253" y="76157"/>
                      <a:pt x="205577" y="68542"/>
                    </a:cubicBezTo>
                    <a:cubicBezTo>
                      <a:pt x="206529" y="49502"/>
                      <a:pt x="207480" y="32367"/>
                      <a:pt x="208432" y="15232"/>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7" name="Google Shape;1087;p47"/>
              <p:cNvSpPr/>
              <p:nvPr/>
            </p:nvSpPr>
            <p:spPr>
              <a:xfrm rot="-53866">
                <a:off x="5220894" y="2577514"/>
                <a:ext cx="116115" cy="13327"/>
              </a:xfrm>
              <a:custGeom>
                <a:avLst/>
                <a:gdLst/>
                <a:ahLst/>
                <a:cxnLst/>
                <a:rect l="l" t="t" r="r" b="b"/>
                <a:pathLst>
                  <a:path w="116115" h="13327" extrusionOk="0">
                    <a:moveTo>
                      <a:pt x="0" y="0"/>
                    </a:moveTo>
                    <a:lnTo>
                      <a:pt x="116116" y="0"/>
                    </a:lnTo>
                    <a:lnTo>
                      <a:pt x="116116"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8" name="Google Shape;1088;p47"/>
              <p:cNvSpPr/>
              <p:nvPr/>
            </p:nvSpPr>
            <p:spPr>
              <a:xfrm rot="-5349145">
                <a:off x="5270977" y="2522464"/>
                <a:ext cx="13324" cy="118044"/>
              </a:xfrm>
              <a:custGeom>
                <a:avLst/>
                <a:gdLst/>
                <a:ahLst/>
                <a:cxnLst/>
                <a:rect l="l" t="t" r="r" b="b"/>
                <a:pathLst>
                  <a:path w="13324" h="118044" extrusionOk="0">
                    <a:moveTo>
                      <a:pt x="0" y="0"/>
                    </a:moveTo>
                    <a:lnTo>
                      <a:pt x="13325" y="0"/>
                    </a:lnTo>
                    <a:lnTo>
                      <a:pt x="13325" y="118045"/>
                    </a:lnTo>
                    <a:lnTo>
                      <a:pt x="0" y="118045"/>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89" name="Google Shape;1089;p47"/>
              <p:cNvSpPr/>
              <p:nvPr/>
            </p:nvSpPr>
            <p:spPr>
              <a:xfrm rot="-5211400">
                <a:off x="5275017" y="2522879"/>
                <a:ext cx="13324" cy="109476"/>
              </a:xfrm>
              <a:custGeom>
                <a:avLst/>
                <a:gdLst/>
                <a:ahLst/>
                <a:cxnLst/>
                <a:rect l="l" t="t" r="r" b="b"/>
                <a:pathLst>
                  <a:path w="13324" h="109476" extrusionOk="0">
                    <a:moveTo>
                      <a:pt x="0" y="0"/>
                    </a:moveTo>
                    <a:lnTo>
                      <a:pt x="13325" y="0"/>
                    </a:lnTo>
                    <a:lnTo>
                      <a:pt x="13325" y="109477"/>
                    </a:lnTo>
                    <a:lnTo>
                      <a:pt x="0" y="10947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0" name="Google Shape;1090;p47"/>
              <p:cNvSpPr/>
              <p:nvPr/>
            </p:nvSpPr>
            <p:spPr>
              <a:xfrm rot="-479736">
                <a:off x="5222759" y="2588067"/>
                <a:ext cx="115163" cy="13327"/>
              </a:xfrm>
              <a:custGeom>
                <a:avLst/>
                <a:gdLst/>
                <a:ahLst/>
                <a:cxnLst/>
                <a:rect l="l" t="t" r="r" b="b"/>
                <a:pathLst>
                  <a:path w="115163" h="13327" extrusionOk="0">
                    <a:moveTo>
                      <a:pt x="0" y="0"/>
                    </a:moveTo>
                    <a:lnTo>
                      <a:pt x="115163" y="0"/>
                    </a:lnTo>
                    <a:lnTo>
                      <a:pt x="115163" y="13328"/>
                    </a:lnTo>
                    <a:lnTo>
                      <a:pt x="0" y="13328"/>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1" name="Google Shape;1091;p47"/>
              <p:cNvSpPr/>
              <p:nvPr/>
            </p:nvSpPr>
            <p:spPr>
              <a:xfrm>
                <a:off x="5219834" y="2578426"/>
                <a:ext cx="118016" cy="25703"/>
              </a:xfrm>
              <a:custGeom>
                <a:avLst/>
                <a:gdLst/>
                <a:ahLst/>
                <a:cxnLst/>
                <a:rect l="l" t="t" r="r" b="b"/>
                <a:pathLst>
                  <a:path w="118016" h="25703" extrusionOk="0">
                    <a:moveTo>
                      <a:pt x="1904" y="25703"/>
                    </a:moveTo>
                    <a:lnTo>
                      <a:pt x="0" y="11424"/>
                    </a:lnTo>
                    <a:lnTo>
                      <a:pt x="116113" y="0"/>
                    </a:lnTo>
                    <a:lnTo>
                      <a:pt x="118017" y="14279"/>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2" name="Google Shape;1092;p47"/>
              <p:cNvSpPr/>
              <p:nvPr/>
            </p:nvSpPr>
            <p:spPr>
              <a:xfrm rot="-185691">
                <a:off x="5241530" y="2581200"/>
                <a:ext cx="94218" cy="13326"/>
              </a:xfrm>
              <a:custGeom>
                <a:avLst/>
                <a:gdLst/>
                <a:ahLst/>
                <a:cxnLst/>
                <a:rect l="l" t="t" r="r" b="b"/>
                <a:pathLst>
                  <a:path w="94218" h="13326" extrusionOk="0">
                    <a:moveTo>
                      <a:pt x="0" y="0"/>
                    </a:moveTo>
                    <a:lnTo>
                      <a:pt x="94219" y="0"/>
                    </a:lnTo>
                    <a:lnTo>
                      <a:pt x="94219"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3" name="Google Shape;1093;p47"/>
              <p:cNvSpPr/>
              <p:nvPr/>
            </p:nvSpPr>
            <p:spPr>
              <a:xfrm rot="-768210">
                <a:off x="5225361" y="2594765"/>
                <a:ext cx="112301" cy="13327"/>
              </a:xfrm>
              <a:custGeom>
                <a:avLst/>
                <a:gdLst/>
                <a:ahLst/>
                <a:cxnLst/>
                <a:rect l="l" t="t" r="r" b="b"/>
                <a:pathLst>
                  <a:path w="112301" h="13327" extrusionOk="0">
                    <a:moveTo>
                      <a:pt x="0" y="0"/>
                    </a:moveTo>
                    <a:lnTo>
                      <a:pt x="112302" y="0"/>
                    </a:lnTo>
                    <a:lnTo>
                      <a:pt x="112302" y="13327"/>
                    </a:lnTo>
                    <a:lnTo>
                      <a:pt x="0"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4" name="Google Shape;1094;p47"/>
              <p:cNvSpPr/>
              <p:nvPr/>
            </p:nvSpPr>
            <p:spPr>
              <a:xfrm>
                <a:off x="5233158" y="2582234"/>
                <a:ext cx="104692" cy="29510"/>
              </a:xfrm>
              <a:custGeom>
                <a:avLst/>
                <a:gdLst/>
                <a:ahLst/>
                <a:cxnLst/>
                <a:rect l="l" t="t" r="r" b="b"/>
                <a:pathLst>
                  <a:path w="104692" h="29510" extrusionOk="0">
                    <a:moveTo>
                      <a:pt x="2855" y="29511"/>
                    </a:moveTo>
                    <a:lnTo>
                      <a:pt x="0" y="15231"/>
                    </a:lnTo>
                    <a:lnTo>
                      <a:pt x="102788" y="0"/>
                    </a:lnTo>
                    <a:lnTo>
                      <a:pt x="104692" y="13327"/>
                    </a:lnTo>
                    <a:close/>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5" name="Google Shape;1095;p4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6" name="Google Shape;1096;p47"/>
              <p:cNvSpPr/>
              <p:nvPr/>
            </p:nvSpPr>
            <p:spPr>
              <a:xfrm>
                <a:off x="5215905" y="3387585"/>
                <a:ext cx="104776" cy="77123"/>
              </a:xfrm>
              <a:custGeom>
                <a:avLst/>
                <a:gdLst/>
                <a:ahLst/>
                <a:cxnLst/>
                <a:rect l="l" t="t" r="r" b="b"/>
                <a:pathLst>
                  <a:path w="104776" h="77123" extrusionOk="0">
                    <a:moveTo>
                      <a:pt x="10591" y="13340"/>
                    </a:moveTo>
                    <a:cubicBezTo>
                      <a:pt x="34385" y="-11411"/>
                      <a:pt x="96248" y="1917"/>
                      <a:pt x="103862" y="23812"/>
                    </a:cubicBezTo>
                    <a:cubicBezTo>
                      <a:pt x="109573" y="39995"/>
                      <a:pt x="87682" y="64746"/>
                      <a:pt x="61985" y="73314"/>
                    </a:cubicBezTo>
                    <a:cubicBezTo>
                      <a:pt x="58179" y="74266"/>
                      <a:pt x="29626" y="83786"/>
                      <a:pt x="11543" y="68554"/>
                    </a:cubicBezTo>
                    <a:cubicBezTo>
                      <a:pt x="-4637" y="55227"/>
                      <a:pt x="-2733" y="27619"/>
                      <a:pt x="10591" y="13340"/>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7" name="Google Shape;1097;p47"/>
              <p:cNvSpPr/>
              <p:nvPr/>
            </p:nvSpPr>
            <p:spPr>
              <a:xfrm>
                <a:off x="4546949" y="3121999"/>
                <a:ext cx="200818" cy="91073"/>
              </a:xfrm>
              <a:custGeom>
                <a:avLst/>
                <a:gdLst/>
                <a:ahLst/>
                <a:cxnLst/>
                <a:rect l="l" t="t" r="r" b="b"/>
                <a:pathLst>
                  <a:path w="200818" h="91073" extrusionOk="0">
                    <a:moveTo>
                      <a:pt x="0" y="12375"/>
                    </a:moveTo>
                    <a:cubicBezTo>
                      <a:pt x="952" y="18087"/>
                      <a:pt x="8566" y="50454"/>
                      <a:pt x="6662" y="42838"/>
                    </a:cubicBezTo>
                    <a:cubicBezTo>
                      <a:pt x="3807" y="30463"/>
                      <a:pt x="6662" y="48550"/>
                      <a:pt x="39022" y="67590"/>
                    </a:cubicBezTo>
                    <a:cubicBezTo>
                      <a:pt x="64719" y="82821"/>
                      <a:pt x="91368" y="87581"/>
                      <a:pt x="94223" y="90437"/>
                    </a:cubicBezTo>
                    <a:cubicBezTo>
                      <a:pt x="105644" y="93293"/>
                      <a:pt x="111354" y="85677"/>
                      <a:pt x="121824" y="84725"/>
                    </a:cubicBezTo>
                    <a:cubicBezTo>
                      <a:pt x="151328" y="81869"/>
                      <a:pt x="180832" y="70445"/>
                      <a:pt x="200818" y="34271"/>
                    </a:cubicBezTo>
                    <a:cubicBezTo>
                      <a:pt x="197012" y="26655"/>
                      <a:pt x="182735" y="17135"/>
                      <a:pt x="173218" y="0"/>
                    </a:cubicBezTo>
                    <a:cubicBezTo>
                      <a:pt x="161797" y="6664"/>
                      <a:pt x="136100" y="3808"/>
                      <a:pt x="94223" y="20943"/>
                    </a:cubicBezTo>
                    <a:cubicBezTo>
                      <a:pt x="75188" y="17135"/>
                      <a:pt x="1904" y="952"/>
                      <a:pt x="0" y="12375"/>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8" name="Google Shape;1098;p4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099" name="Google Shape;1099;p47"/>
              <p:cNvSpPr/>
              <p:nvPr/>
            </p:nvSpPr>
            <p:spPr>
              <a:xfrm>
                <a:off x="4578553" y="3634984"/>
                <a:ext cx="101497" cy="126756"/>
              </a:xfrm>
              <a:custGeom>
                <a:avLst/>
                <a:gdLst/>
                <a:ahLst/>
                <a:cxnLst/>
                <a:rect l="l" t="t" r="r" b="b"/>
                <a:pathLst>
                  <a:path w="101497" h="126756" extrusionOk="0">
                    <a:moveTo>
                      <a:pt x="38826" y="126736"/>
                    </a:moveTo>
                    <a:cubicBezTo>
                      <a:pt x="67378" y="127688"/>
                      <a:pt x="90220" y="94369"/>
                      <a:pt x="97834" y="63906"/>
                    </a:cubicBezTo>
                    <a:cubicBezTo>
                      <a:pt x="99737" y="56290"/>
                      <a:pt x="106399" y="27731"/>
                      <a:pt x="94978" y="13452"/>
                    </a:cubicBezTo>
                    <a:cubicBezTo>
                      <a:pt x="89268" y="-11299"/>
                      <a:pt x="60716" y="-1779"/>
                      <a:pt x="19791" y="41059"/>
                    </a:cubicBezTo>
                    <a:cubicBezTo>
                      <a:pt x="14080" y="47723"/>
                      <a:pt x="-5907" y="74378"/>
                      <a:pt x="1707" y="100081"/>
                    </a:cubicBezTo>
                    <a:cubicBezTo>
                      <a:pt x="7418" y="118168"/>
                      <a:pt x="25501" y="125784"/>
                      <a:pt x="38826" y="126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0" name="Google Shape;1100;p4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1" name="Google Shape;1101;p47"/>
              <p:cNvSpPr/>
              <p:nvPr/>
            </p:nvSpPr>
            <p:spPr>
              <a:xfrm>
                <a:off x="5124976" y="2712891"/>
                <a:ext cx="84098" cy="59776"/>
              </a:xfrm>
              <a:custGeom>
                <a:avLst/>
                <a:gdLst/>
                <a:ahLst/>
                <a:cxnLst/>
                <a:rect l="l" t="t" r="r" b="b"/>
                <a:pathLst>
                  <a:path w="84098" h="59776" extrusionOk="0">
                    <a:moveTo>
                      <a:pt x="32994" y="59736"/>
                    </a:moveTo>
                    <a:cubicBezTo>
                      <a:pt x="56787" y="60688"/>
                      <a:pt x="75822" y="44504"/>
                      <a:pt x="81533" y="30225"/>
                    </a:cubicBezTo>
                    <a:cubicBezTo>
                      <a:pt x="82485" y="26417"/>
                      <a:pt x="88195" y="13090"/>
                      <a:pt x="78677" y="6426"/>
                    </a:cubicBezTo>
                    <a:cubicBezTo>
                      <a:pt x="72967" y="-4998"/>
                      <a:pt x="50125" y="-1190"/>
                      <a:pt x="15862" y="17849"/>
                    </a:cubicBezTo>
                    <a:cubicBezTo>
                      <a:pt x="11104" y="20705"/>
                      <a:pt x="-5076" y="34033"/>
                      <a:pt x="1586" y="45456"/>
                    </a:cubicBezTo>
                    <a:cubicBezTo>
                      <a:pt x="6345" y="54976"/>
                      <a:pt x="21573" y="58784"/>
                      <a:pt x="32994" y="59736"/>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2" name="Google Shape;1102;p4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3" name="Google Shape;1103;p47"/>
              <p:cNvSpPr/>
              <p:nvPr/>
            </p:nvSpPr>
            <p:spPr>
              <a:xfrm>
                <a:off x="3641083" y="3373244"/>
                <a:ext cx="75932" cy="63920"/>
              </a:xfrm>
              <a:custGeom>
                <a:avLst/>
                <a:gdLst/>
                <a:ahLst/>
                <a:cxnLst/>
                <a:rect l="l" t="t" r="r" b="b"/>
                <a:pathLst>
                  <a:path w="75932" h="63920" extrusionOk="0">
                    <a:moveTo>
                      <a:pt x="1708" y="35297"/>
                    </a:moveTo>
                    <a:cubicBezTo>
                      <a:pt x="8370" y="55288"/>
                      <a:pt x="30260" y="64808"/>
                      <a:pt x="47392" y="63856"/>
                    </a:cubicBezTo>
                    <a:cubicBezTo>
                      <a:pt x="51198" y="63856"/>
                      <a:pt x="67378" y="62904"/>
                      <a:pt x="72137" y="52432"/>
                    </a:cubicBezTo>
                    <a:cubicBezTo>
                      <a:pt x="82606" y="43864"/>
                      <a:pt x="71185" y="25777"/>
                      <a:pt x="40729" y="5786"/>
                    </a:cubicBezTo>
                    <a:cubicBezTo>
                      <a:pt x="35970" y="3881"/>
                      <a:pt x="17887" y="-5638"/>
                      <a:pt x="7418" y="4834"/>
                    </a:cubicBezTo>
                    <a:cubicBezTo>
                      <a:pt x="-1148" y="12449"/>
                      <a:pt x="-1148" y="26729"/>
                      <a:pt x="1708" y="35297"/>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4" name="Google Shape;1104;p4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5" name="Google Shape;1105;p47"/>
              <p:cNvSpPr/>
              <p:nvPr/>
            </p:nvSpPr>
            <p:spPr>
              <a:xfrm>
                <a:off x="4541997" y="3248563"/>
                <a:ext cx="56388" cy="53402"/>
              </a:xfrm>
              <a:custGeom>
                <a:avLst/>
                <a:gdLst/>
                <a:ahLst/>
                <a:cxnLst/>
                <a:rect l="l" t="t" r="r" b="b"/>
                <a:pathLst>
                  <a:path w="56388" h="53402" extrusionOk="0">
                    <a:moveTo>
                      <a:pt x="22084" y="53358"/>
                    </a:moveTo>
                    <a:cubicBezTo>
                      <a:pt x="38264" y="54310"/>
                      <a:pt x="50637" y="40030"/>
                      <a:pt x="54444" y="26703"/>
                    </a:cubicBezTo>
                    <a:cubicBezTo>
                      <a:pt x="55395" y="23847"/>
                      <a:pt x="59202" y="11471"/>
                      <a:pt x="52540" y="5759"/>
                    </a:cubicBezTo>
                    <a:cubicBezTo>
                      <a:pt x="48733" y="-4712"/>
                      <a:pt x="33505" y="-904"/>
                      <a:pt x="10663" y="17183"/>
                    </a:cubicBezTo>
                    <a:cubicBezTo>
                      <a:pt x="7808" y="20039"/>
                      <a:pt x="-3613" y="31463"/>
                      <a:pt x="1146" y="41934"/>
                    </a:cubicBezTo>
                    <a:cubicBezTo>
                      <a:pt x="4953" y="49550"/>
                      <a:pt x="15422" y="53358"/>
                      <a:pt x="22084" y="53358"/>
                    </a:cubicBezTo>
                  </a:path>
                </a:pathLst>
              </a:custGeom>
              <a:solidFill>
                <a:srgbClr val="F0985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6" name="Google Shape;1106;p47"/>
              <p:cNvSpPr/>
              <p:nvPr/>
            </p:nvSpPr>
            <p:spPr>
              <a:xfrm>
                <a:off x="3601866" y="2980156"/>
                <a:ext cx="388416" cy="375398"/>
              </a:xfrm>
              <a:custGeom>
                <a:avLst/>
                <a:gdLst/>
                <a:ahLst/>
                <a:cxnLst/>
                <a:rect l="l" t="t" r="r" b="b"/>
                <a:pathLst>
                  <a:path w="388416" h="375398" extrusionOk="0">
                    <a:moveTo>
                      <a:pt x="376891" y="241799"/>
                    </a:moveTo>
                    <a:cubicBezTo>
                      <a:pt x="355953" y="281782"/>
                      <a:pt x="356905" y="277022"/>
                      <a:pt x="325497" y="310341"/>
                    </a:cubicBezTo>
                    <a:cubicBezTo>
                      <a:pt x="307414" y="330332"/>
                      <a:pt x="244599" y="371267"/>
                      <a:pt x="221757" y="370315"/>
                    </a:cubicBezTo>
                    <a:cubicBezTo>
                      <a:pt x="193204" y="380787"/>
                      <a:pt x="147521" y="373171"/>
                      <a:pt x="128486" y="364603"/>
                    </a:cubicBezTo>
                    <a:cubicBezTo>
                      <a:pt x="99933" y="353180"/>
                      <a:pt x="67574" y="327476"/>
                      <a:pt x="46635" y="301773"/>
                    </a:cubicBezTo>
                    <a:cubicBezTo>
                      <a:pt x="28552" y="280830"/>
                      <a:pt x="24745" y="273214"/>
                      <a:pt x="14276" y="249415"/>
                    </a:cubicBezTo>
                    <a:cubicBezTo>
                      <a:pt x="1904" y="221808"/>
                      <a:pt x="5711" y="202769"/>
                      <a:pt x="0" y="181826"/>
                    </a:cubicBezTo>
                    <a:lnTo>
                      <a:pt x="5711" y="150411"/>
                    </a:lnTo>
                    <a:cubicBezTo>
                      <a:pt x="3807" y="140891"/>
                      <a:pt x="19987" y="108524"/>
                      <a:pt x="27601" y="97101"/>
                    </a:cubicBezTo>
                    <a:cubicBezTo>
                      <a:pt x="43780" y="74253"/>
                      <a:pt x="50442" y="67590"/>
                      <a:pt x="73285" y="40934"/>
                    </a:cubicBezTo>
                    <a:cubicBezTo>
                      <a:pt x="89464" y="25703"/>
                      <a:pt x="131341" y="8568"/>
                      <a:pt x="149424" y="5712"/>
                    </a:cubicBezTo>
                    <a:cubicBezTo>
                      <a:pt x="167507" y="2856"/>
                      <a:pt x="173218" y="3808"/>
                      <a:pt x="192253" y="0"/>
                    </a:cubicBezTo>
                    <a:cubicBezTo>
                      <a:pt x="228419" y="3808"/>
                      <a:pt x="269344" y="-3808"/>
                      <a:pt x="277910" y="28559"/>
                    </a:cubicBezTo>
                    <a:cubicBezTo>
                      <a:pt x="280765" y="39983"/>
                      <a:pt x="269344" y="78061"/>
                      <a:pt x="242695" y="77109"/>
                    </a:cubicBezTo>
                    <a:cubicBezTo>
                      <a:pt x="211288" y="76157"/>
                      <a:pt x="154183" y="49502"/>
                      <a:pt x="109451" y="103764"/>
                    </a:cubicBezTo>
                    <a:cubicBezTo>
                      <a:pt x="87561" y="130419"/>
                      <a:pt x="92319" y="190393"/>
                      <a:pt x="101837" y="213240"/>
                    </a:cubicBezTo>
                    <a:cubicBezTo>
                      <a:pt x="109451" y="232280"/>
                      <a:pt x="116113" y="241799"/>
                      <a:pt x="123727" y="257031"/>
                    </a:cubicBezTo>
                    <a:cubicBezTo>
                      <a:pt x="131341" y="270358"/>
                      <a:pt x="161797" y="280830"/>
                      <a:pt x="173218" y="290350"/>
                    </a:cubicBezTo>
                    <a:cubicBezTo>
                      <a:pt x="182735" y="297965"/>
                      <a:pt x="227467" y="299869"/>
                      <a:pt x="258875" y="287494"/>
                    </a:cubicBezTo>
                    <a:cubicBezTo>
                      <a:pt x="259827" y="291302"/>
                      <a:pt x="287427" y="256079"/>
                      <a:pt x="297896" y="237992"/>
                    </a:cubicBezTo>
                    <a:cubicBezTo>
                      <a:pt x="307414" y="223712"/>
                      <a:pt x="306462" y="205625"/>
                      <a:pt x="309317" y="194201"/>
                    </a:cubicBezTo>
                    <a:cubicBezTo>
                      <a:pt x="333111" y="156122"/>
                      <a:pt x="385457" y="156122"/>
                      <a:pt x="388312" y="189441"/>
                    </a:cubicBezTo>
                    <a:cubicBezTo>
                      <a:pt x="389264" y="206577"/>
                      <a:pt x="383553" y="228472"/>
                      <a:pt x="376891" y="241799"/>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7" name="Google Shape;1107;p47"/>
              <p:cNvSpPr/>
              <p:nvPr/>
            </p:nvSpPr>
            <p:spPr>
              <a:xfrm>
                <a:off x="3933795" y="2883055"/>
                <a:ext cx="259104" cy="253113"/>
              </a:xfrm>
              <a:custGeom>
                <a:avLst/>
                <a:gdLst/>
                <a:ahLst/>
                <a:cxnLst/>
                <a:rect l="l" t="t" r="r" b="b"/>
                <a:pathLst>
                  <a:path w="259104" h="253113" extrusionOk="0">
                    <a:moveTo>
                      <a:pt x="208662" y="232280"/>
                    </a:moveTo>
                    <a:cubicBezTo>
                      <a:pt x="187724" y="246559"/>
                      <a:pt x="162027" y="256079"/>
                      <a:pt x="132522" y="252271"/>
                    </a:cubicBezTo>
                    <a:cubicBezTo>
                      <a:pt x="103970" y="254175"/>
                      <a:pt x="77321" y="247511"/>
                      <a:pt x="63997" y="232280"/>
                    </a:cubicBezTo>
                    <a:cubicBezTo>
                      <a:pt x="44962" y="218000"/>
                      <a:pt x="31638" y="197057"/>
                      <a:pt x="16410" y="176114"/>
                    </a:cubicBezTo>
                    <a:cubicBezTo>
                      <a:pt x="6892" y="161834"/>
                      <a:pt x="1182" y="145651"/>
                      <a:pt x="230" y="127564"/>
                    </a:cubicBezTo>
                    <a:cubicBezTo>
                      <a:pt x="-722" y="109476"/>
                      <a:pt x="1182" y="90437"/>
                      <a:pt x="7844" y="72350"/>
                    </a:cubicBezTo>
                    <a:cubicBezTo>
                      <a:pt x="4037" y="61878"/>
                      <a:pt x="16410" y="51406"/>
                      <a:pt x="24023" y="43791"/>
                    </a:cubicBezTo>
                    <a:cubicBezTo>
                      <a:pt x="34493" y="28559"/>
                      <a:pt x="49721" y="15232"/>
                      <a:pt x="68756" y="9520"/>
                    </a:cubicBezTo>
                    <a:cubicBezTo>
                      <a:pt x="80176" y="6664"/>
                      <a:pt x="91597" y="4760"/>
                      <a:pt x="104922" y="952"/>
                    </a:cubicBezTo>
                    <a:cubicBezTo>
                      <a:pt x="109681" y="0"/>
                      <a:pt x="114439" y="0"/>
                      <a:pt x="119198" y="0"/>
                    </a:cubicBezTo>
                    <a:cubicBezTo>
                      <a:pt x="150606" y="952"/>
                      <a:pt x="178206" y="15232"/>
                      <a:pt x="206759" y="26655"/>
                    </a:cubicBezTo>
                    <a:cubicBezTo>
                      <a:pt x="249587" y="50454"/>
                      <a:pt x="258153" y="86629"/>
                      <a:pt x="259105" y="125660"/>
                    </a:cubicBezTo>
                    <a:cubicBezTo>
                      <a:pt x="259105" y="143747"/>
                      <a:pt x="257201" y="162786"/>
                      <a:pt x="256249" y="181826"/>
                    </a:cubicBezTo>
                    <a:cubicBezTo>
                      <a:pt x="241973" y="192297"/>
                      <a:pt x="229601" y="226568"/>
                      <a:pt x="208662" y="232280"/>
                    </a:cubicBezTo>
                    <a:moveTo>
                      <a:pt x="118246" y="69494"/>
                    </a:moveTo>
                    <a:cubicBezTo>
                      <a:pt x="107777" y="73302"/>
                      <a:pt x="87791" y="67590"/>
                      <a:pt x="87791" y="83773"/>
                    </a:cubicBezTo>
                    <a:cubicBezTo>
                      <a:pt x="83032" y="94245"/>
                      <a:pt x="82080" y="112332"/>
                      <a:pt x="81128" y="121852"/>
                    </a:cubicBezTo>
                    <a:cubicBezTo>
                      <a:pt x="84935" y="141843"/>
                      <a:pt x="93501" y="158026"/>
                      <a:pt x="110632" y="173258"/>
                    </a:cubicBezTo>
                    <a:cubicBezTo>
                      <a:pt x="113488" y="174210"/>
                      <a:pt x="116343" y="175162"/>
                      <a:pt x="118246" y="177066"/>
                    </a:cubicBezTo>
                    <a:cubicBezTo>
                      <a:pt x="137281" y="187538"/>
                      <a:pt x="167737" y="175162"/>
                      <a:pt x="178206" y="159930"/>
                    </a:cubicBezTo>
                    <a:cubicBezTo>
                      <a:pt x="188676" y="150411"/>
                      <a:pt x="183917" y="125660"/>
                      <a:pt x="182965" y="114236"/>
                    </a:cubicBezTo>
                    <a:cubicBezTo>
                      <a:pt x="165834" y="100908"/>
                      <a:pt x="167737" y="70446"/>
                      <a:pt x="118246" y="6949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8" name="Google Shape;1108;p47"/>
              <p:cNvSpPr/>
              <p:nvPr/>
            </p:nvSpPr>
            <p:spPr>
              <a:xfrm>
                <a:off x="4211539" y="2814557"/>
                <a:ext cx="253540" cy="259067"/>
              </a:xfrm>
              <a:custGeom>
                <a:avLst/>
                <a:gdLst/>
                <a:ahLst/>
                <a:cxnLst/>
                <a:rect l="l" t="t" r="r" b="b"/>
                <a:pathLst>
                  <a:path w="253540" h="259067" extrusionOk="0">
                    <a:moveTo>
                      <a:pt x="132688" y="257940"/>
                    </a:moveTo>
                    <a:cubicBezTo>
                      <a:pt x="73680" y="262699"/>
                      <a:pt x="44176" y="219861"/>
                      <a:pt x="17527" y="180830"/>
                    </a:cubicBezTo>
                    <a:cubicBezTo>
                      <a:pt x="-18639" y="128472"/>
                      <a:pt x="2299" y="30420"/>
                      <a:pt x="69873" y="9476"/>
                    </a:cubicBezTo>
                    <a:cubicBezTo>
                      <a:pt x="81294" y="5669"/>
                      <a:pt x="91763" y="3765"/>
                      <a:pt x="106039" y="909"/>
                    </a:cubicBezTo>
                    <a:cubicBezTo>
                      <a:pt x="143157" y="-2899"/>
                      <a:pt x="160289" y="5669"/>
                      <a:pt x="193600" y="18996"/>
                    </a:cubicBezTo>
                    <a:cubicBezTo>
                      <a:pt x="264981" y="46603"/>
                      <a:pt x="254511" y="130376"/>
                      <a:pt x="250705" y="188446"/>
                    </a:cubicBezTo>
                    <a:cubicBezTo>
                      <a:pt x="226911" y="224621"/>
                      <a:pt x="191696" y="266507"/>
                      <a:pt x="132688" y="257940"/>
                    </a:cubicBezTo>
                    <a:moveTo>
                      <a:pt x="176468" y="109433"/>
                    </a:moveTo>
                    <a:cubicBezTo>
                      <a:pt x="173613" y="85634"/>
                      <a:pt x="153627" y="73258"/>
                      <a:pt x="118412" y="76114"/>
                    </a:cubicBezTo>
                    <a:cubicBezTo>
                      <a:pt x="108894" y="75162"/>
                      <a:pt x="98425" y="81826"/>
                      <a:pt x="90811" y="87538"/>
                    </a:cubicBezTo>
                    <a:cubicBezTo>
                      <a:pt x="87004" y="97057"/>
                      <a:pt x="78438" y="111337"/>
                      <a:pt x="76535" y="122760"/>
                    </a:cubicBezTo>
                    <a:cubicBezTo>
                      <a:pt x="80342" y="142752"/>
                      <a:pt x="91763" y="160839"/>
                      <a:pt x="106039" y="173215"/>
                    </a:cubicBezTo>
                    <a:lnTo>
                      <a:pt x="126978" y="185590"/>
                    </a:lnTo>
                    <a:cubicBezTo>
                      <a:pt x="126026" y="185590"/>
                      <a:pt x="126026" y="185590"/>
                      <a:pt x="126026" y="186542"/>
                    </a:cubicBezTo>
                    <a:cubicBezTo>
                      <a:pt x="149819" y="189398"/>
                      <a:pt x="163144" y="181782"/>
                      <a:pt x="179324" y="163695"/>
                    </a:cubicBezTo>
                    <a:cubicBezTo>
                      <a:pt x="185986" y="155127"/>
                      <a:pt x="178372" y="118952"/>
                      <a:pt x="176468" y="10943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09" name="Google Shape;1109;p47"/>
              <p:cNvSpPr/>
              <p:nvPr/>
            </p:nvSpPr>
            <p:spPr>
              <a:xfrm>
                <a:off x="4420218" y="2704712"/>
                <a:ext cx="403846" cy="349987"/>
              </a:xfrm>
              <a:custGeom>
                <a:avLst/>
                <a:gdLst/>
                <a:ahLst/>
                <a:cxnLst/>
                <a:rect l="l" t="t" r="r" b="b"/>
                <a:pathLst>
                  <a:path w="403846" h="349987" extrusionOk="0">
                    <a:moveTo>
                      <a:pt x="386558" y="310667"/>
                    </a:moveTo>
                    <a:cubicBezTo>
                      <a:pt x="374185" y="321138"/>
                      <a:pt x="349440" y="322090"/>
                      <a:pt x="336116" y="313523"/>
                    </a:cubicBezTo>
                    <a:cubicBezTo>
                      <a:pt x="319936" y="294484"/>
                      <a:pt x="305660" y="284964"/>
                      <a:pt x="282818" y="268780"/>
                    </a:cubicBezTo>
                    <a:cubicBezTo>
                      <a:pt x="270445" y="260213"/>
                      <a:pt x="258073" y="253549"/>
                      <a:pt x="247603" y="244981"/>
                    </a:cubicBezTo>
                    <a:lnTo>
                      <a:pt x="234279" y="233558"/>
                    </a:lnTo>
                    <a:lnTo>
                      <a:pt x="220955" y="223086"/>
                    </a:lnTo>
                    <a:cubicBezTo>
                      <a:pt x="215244" y="219278"/>
                      <a:pt x="207630" y="215470"/>
                      <a:pt x="201920" y="210710"/>
                    </a:cubicBezTo>
                    <a:cubicBezTo>
                      <a:pt x="198112" y="216422"/>
                      <a:pt x="191450" y="223086"/>
                      <a:pt x="191450" y="227846"/>
                    </a:cubicBezTo>
                    <a:cubicBezTo>
                      <a:pt x="191450" y="231654"/>
                      <a:pt x="221906" y="296387"/>
                      <a:pt x="226665" y="300195"/>
                    </a:cubicBezTo>
                    <a:cubicBezTo>
                      <a:pt x="228568" y="310667"/>
                      <a:pt x="226665" y="320187"/>
                      <a:pt x="220955" y="331610"/>
                    </a:cubicBezTo>
                    <a:cubicBezTo>
                      <a:pt x="208582" y="343986"/>
                      <a:pt x="185740" y="351601"/>
                      <a:pt x="166705" y="349697"/>
                    </a:cubicBezTo>
                    <a:cubicBezTo>
                      <a:pt x="155284" y="341130"/>
                      <a:pt x="148622" y="336370"/>
                      <a:pt x="144815" y="323994"/>
                    </a:cubicBezTo>
                    <a:cubicBezTo>
                      <a:pt x="143863" y="320187"/>
                      <a:pt x="143863" y="315427"/>
                      <a:pt x="141959" y="311619"/>
                    </a:cubicBezTo>
                    <a:cubicBezTo>
                      <a:pt x="140056" y="307811"/>
                      <a:pt x="135297" y="304955"/>
                      <a:pt x="133394" y="300195"/>
                    </a:cubicBezTo>
                    <a:cubicBezTo>
                      <a:pt x="128635" y="291628"/>
                      <a:pt x="133394" y="279252"/>
                      <a:pt x="128635" y="270684"/>
                    </a:cubicBezTo>
                    <a:cubicBezTo>
                      <a:pt x="126731" y="266876"/>
                      <a:pt x="121021" y="263069"/>
                      <a:pt x="119118" y="259261"/>
                    </a:cubicBezTo>
                    <a:cubicBezTo>
                      <a:pt x="108648" y="241173"/>
                      <a:pt x="101986" y="220230"/>
                      <a:pt x="92469" y="200239"/>
                    </a:cubicBezTo>
                    <a:cubicBezTo>
                      <a:pt x="89613" y="192623"/>
                      <a:pt x="77241" y="192623"/>
                      <a:pt x="79144" y="175488"/>
                    </a:cubicBezTo>
                    <a:cubicBezTo>
                      <a:pt x="69627" y="158352"/>
                      <a:pt x="60109" y="149784"/>
                      <a:pt x="50592" y="132649"/>
                    </a:cubicBezTo>
                    <a:cubicBezTo>
                      <a:pt x="45833" y="123130"/>
                      <a:pt x="43930" y="113610"/>
                      <a:pt x="38219" y="104090"/>
                    </a:cubicBezTo>
                    <a:cubicBezTo>
                      <a:pt x="30605" y="92667"/>
                      <a:pt x="26798" y="85051"/>
                      <a:pt x="21088" y="71723"/>
                    </a:cubicBezTo>
                    <a:cubicBezTo>
                      <a:pt x="17281" y="62204"/>
                      <a:pt x="13474" y="53636"/>
                      <a:pt x="3005" y="46972"/>
                    </a:cubicBezTo>
                    <a:cubicBezTo>
                      <a:pt x="-4609" y="28885"/>
                      <a:pt x="1101" y="20317"/>
                      <a:pt x="33460" y="4134"/>
                    </a:cubicBezTo>
                    <a:cubicBezTo>
                      <a:pt x="62013" y="-8242"/>
                      <a:pt x="78193" y="8894"/>
                      <a:pt x="90565" y="32693"/>
                    </a:cubicBezTo>
                    <a:cubicBezTo>
                      <a:pt x="93420" y="37453"/>
                      <a:pt x="96276" y="42212"/>
                      <a:pt x="99131" y="47924"/>
                    </a:cubicBezTo>
                    <a:cubicBezTo>
                      <a:pt x="101035" y="52684"/>
                      <a:pt x="101986" y="57444"/>
                      <a:pt x="102938" y="61252"/>
                    </a:cubicBezTo>
                    <a:cubicBezTo>
                      <a:pt x="104841" y="65060"/>
                      <a:pt x="107697" y="68867"/>
                      <a:pt x="109600" y="72675"/>
                    </a:cubicBezTo>
                    <a:cubicBezTo>
                      <a:pt x="114359" y="84099"/>
                      <a:pt x="110552" y="85051"/>
                      <a:pt x="122925" y="95522"/>
                    </a:cubicBezTo>
                    <a:cubicBezTo>
                      <a:pt x="127683" y="109802"/>
                      <a:pt x="130539" y="115514"/>
                      <a:pt x="138153" y="127889"/>
                    </a:cubicBezTo>
                    <a:cubicBezTo>
                      <a:pt x="143863" y="129793"/>
                      <a:pt x="158139" y="143121"/>
                      <a:pt x="152429" y="139313"/>
                    </a:cubicBezTo>
                    <a:cubicBezTo>
                      <a:pt x="150525" y="164064"/>
                      <a:pt x="160994" y="157400"/>
                      <a:pt x="164801" y="167872"/>
                    </a:cubicBezTo>
                    <a:cubicBezTo>
                      <a:pt x="173367" y="157400"/>
                      <a:pt x="179077" y="145025"/>
                      <a:pt x="184788" y="133601"/>
                    </a:cubicBezTo>
                    <a:cubicBezTo>
                      <a:pt x="192402" y="118370"/>
                      <a:pt x="212389" y="80291"/>
                      <a:pt x="220003" y="66963"/>
                    </a:cubicBezTo>
                    <a:cubicBezTo>
                      <a:pt x="232375" y="53636"/>
                      <a:pt x="249507" y="47924"/>
                      <a:pt x="270445" y="53636"/>
                    </a:cubicBezTo>
                    <a:cubicBezTo>
                      <a:pt x="279963" y="56492"/>
                      <a:pt x="286625" y="64108"/>
                      <a:pt x="285673" y="71723"/>
                    </a:cubicBezTo>
                    <a:cubicBezTo>
                      <a:pt x="280914" y="83147"/>
                      <a:pt x="279963" y="84099"/>
                      <a:pt x="275204" y="96474"/>
                    </a:cubicBezTo>
                    <a:cubicBezTo>
                      <a:pt x="270445" y="107898"/>
                      <a:pt x="245700" y="136457"/>
                      <a:pt x="238086" y="152640"/>
                    </a:cubicBezTo>
                    <a:cubicBezTo>
                      <a:pt x="249507" y="161208"/>
                      <a:pt x="255217" y="173584"/>
                      <a:pt x="272349" y="179296"/>
                    </a:cubicBezTo>
                    <a:cubicBezTo>
                      <a:pt x="278059" y="187863"/>
                      <a:pt x="295191" y="189767"/>
                      <a:pt x="302804" y="196431"/>
                    </a:cubicBezTo>
                    <a:cubicBezTo>
                      <a:pt x="305660" y="199287"/>
                      <a:pt x="307563" y="203095"/>
                      <a:pt x="310419" y="205951"/>
                    </a:cubicBezTo>
                    <a:cubicBezTo>
                      <a:pt x="323743" y="221182"/>
                      <a:pt x="355150" y="225942"/>
                      <a:pt x="367523" y="246885"/>
                    </a:cubicBezTo>
                    <a:cubicBezTo>
                      <a:pt x="380848" y="253549"/>
                      <a:pt x="378944" y="254501"/>
                      <a:pt x="390365" y="265925"/>
                    </a:cubicBezTo>
                    <a:cubicBezTo>
                      <a:pt x="391317" y="267828"/>
                      <a:pt x="400834" y="275444"/>
                      <a:pt x="401786" y="277348"/>
                    </a:cubicBezTo>
                    <a:cubicBezTo>
                      <a:pt x="406545" y="289724"/>
                      <a:pt x="403690" y="297339"/>
                      <a:pt x="386558" y="310667"/>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0" name="Google Shape;1110;p47"/>
              <p:cNvSpPr/>
              <p:nvPr/>
            </p:nvSpPr>
            <p:spPr>
              <a:xfrm>
                <a:off x="4163001" y="3165191"/>
                <a:ext cx="145789" cy="220503"/>
              </a:xfrm>
              <a:custGeom>
                <a:avLst/>
                <a:gdLst/>
                <a:ahLst/>
                <a:cxnLst/>
                <a:rect l="l" t="t" r="r" b="b"/>
                <a:pathLst>
                  <a:path w="145789" h="220503" extrusionOk="0">
                    <a:moveTo>
                      <a:pt x="71776" y="31062"/>
                    </a:moveTo>
                    <a:cubicBezTo>
                      <a:pt x="60355" y="41533"/>
                      <a:pt x="55596" y="48197"/>
                      <a:pt x="47982" y="52005"/>
                    </a:cubicBezTo>
                    <a:cubicBezTo>
                      <a:pt x="43224" y="53909"/>
                      <a:pt x="36561" y="55813"/>
                      <a:pt x="27044" y="55813"/>
                    </a:cubicBezTo>
                    <a:cubicBezTo>
                      <a:pt x="23237" y="55813"/>
                      <a:pt x="17526" y="55813"/>
                      <a:pt x="10864" y="53909"/>
                    </a:cubicBezTo>
                    <a:cubicBezTo>
                      <a:pt x="2299" y="47245"/>
                      <a:pt x="-3412" y="35822"/>
                      <a:pt x="2299" y="23446"/>
                    </a:cubicBezTo>
                    <a:cubicBezTo>
                      <a:pt x="5154" y="16782"/>
                      <a:pt x="9913" y="12022"/>
                      <a:pt x="22285" y="7263"/>
                    </a:cubicBezTo>
                    <a:cubicBezTo>
                      <a:pt x="44175" y="-1305"/>
                      <a:pt x="54645" y="-4161"/>
                      <a:pt x="67969" y="9167"/>
                    </a:cubicBezTo>
                    <a:cubicBezTo>
                      <a:pt x="74631" y="14878"/>
                      <a:pt x="74631" y="23446"/>
                      <a:pt x="71776" y="31062"/>
                    </a:cubicBezTo>
                    <a:moveTo>
                      <a:pt x="130784" y="216695"/>
                    </a:moveTo>
                    <a:cubicBezTo>
                      <a:pt x="126977" y="218599"/>
                      <a:pt x="122218" y="220503"/>
                      <a:pt x="117460" y="220503"/>
                    </a:cubicBezTo>
                    <a:cubicBezTo>
                      <a:pt x="102232" y="218599"/>
                      <a:pt x="93666" y="208127"/>
                      <a:pt x="90811" y="199560"/>
                    </a:cubicBezTo>
                    <a:cubicBezTo>
                      <a:pt x="88907" y="191944"/>
                      <a:pt x="89859" y="191944"/>
                      <a:pt x="81293" y="187184"/>
                    </a:cubicBezTo>
                    <a:cubicBezTo>
                      <a:pt x="81293" y="178616"/>
                      <a:pt x="80342" y="179568"/>
                      <a:pt x="75583" y="172905"/>
                    </a:cubicBezTo>
                    <a:cubicBezTo>
                      <a:pt x="68921" y="144346"/>
                      <a:pt x="52741" y="127210"/>
                      <a:pt x="39417" y="101507"/>
                    </a:cubicBezTo>
                    <a:cubicBezTo>
                      <a:pt x="40369" y="93892"/>
                      <a:pt x="48934" y="81516"/>
                      <a:pt x="60355" y="75804"/>
                    </a:cubicBezTo>
                    <a:cubicBezTo>
                      <a:pt x="68921" y="71996"/>
                      <a:pt x="78438" y="71044"/>
                      <a:pt x="88907" y="79612"/>
                    </a:cubicBezTo>
                    <a:cubicBezTo>
                      <a:pt x="92715" y="87228"/>
                      <a:pt x="89859" y="87228"/>
                      <a:pt x="97473" y="92939"/>
                    </a:cubicBezTo>
                    <a:lnTo>
                      <a:pt x="95570" y="96748"/>
                    </a:lnTo>
                    <a:cubicBezTo>
                      <a:pt x="101280" y="107219"/>
                      <a:pt x="105087" y="117691"/>
                      <a:pt x="113653" y="126258"/>
                    </a:cubicBezTo>
                    <a:cubicBezTo>
                      <a:pt x="119363" y="144346"/>
                      <a:pt x="129833" y="153866"/>
                      <a:pt x="132688" y="172905"/>
                    </a:cubicBezTo>
                    <a:cubicBezTo>
                      <a:pt x="136495" y="179568"/>
                      <a:pt x="141253" y="185280"/>
                      <a:pt x="143157" y="192896"/>
                    </a:cubicBezTo>
                    <a:cubicBezTo>
                      <a:pt x="149819" y="201464"/>
                      <a:pt x="143157" y="210984"/>
                      <a:pt x="130784" y="21669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1" name="Google Shape;1111;p47"/>
              <p:cNvSpPr/>
              <p:nvPr/>
            </p:nvSpPr>
            <p:spPr>
              <a:xfrm>
                <a:off x="4268051" y="3094392"/>
                <a:ext cx="208024" cy="226797"/>
              </a:xfrm>
              <a:custGeom>
                <a:avLst/>
                <a:gdLst/>
                <a:ahLst/>
                <a:cxnLst/>
                <a:rect l="l" t="t" r="r" b="b"/>
                <a:pathLst>
                  <a:path w="208024" h="226797" extrusionOk="0">
                    <a:moveTo>
                      <a:pt x="155171" y="75205"/>
                    </a:moveTo>
                    <a:cubicBezTo>
                      <a:pt x="151364" y="79965"/>
                      <a:pt x="145654" y="81869"/>
                      <a:pt x="138040" y="84725"/>
                    </a:cubicBezTo>
                    <a:cubicBezTo>
                      <a:pt x="138040" y="84725"/>
                      <a:pt x="119957" y="96149"/>
                      <a:pt x="104729" y="104716"/>
                    </a:cubicBezTo>
                    <a:cubicBezTo>
                      <a:pt x="109488" y="112332"/>
                      <a:pt x="114246" y="122804"/>
                      <a:pt x="118053" y="132323"/>
                    </a:cubicBezTo>
                    <a:cubicBezTo>
                      <a:pt x="119005" y="135179"/>
                      <a:pt x="121860" y="135179"/>
                      <a:pt x="122812" y="138035"/>
                    </a:cubicBezTo>
                    <a:cubicBezTo>
                      <a:pt x="123764" y="140891"/>
                      <a:pt x="124716" y="143747"/>
                      <a:pt x="125667" y="146603"/>
                    </a:cubicBezTo>
                    <a:cubicBezTo>
                      <a:pt x="129474" y="156122"/>
                      <a:pt x="135185" y="163738"/>
                      <a:pt x="136136" y="169450"/>
                    </a:cubicBezTo>
                    <a:cubicBezTo>
                      <a:pt x="138992" y="171354"/>
                      <a:pt x="142799" y="179922"/>
                      <a:pt x="143751" y="181826"/>
                    </a:cubicBezTo>
                    <a:cubicBezTo>
                      <a:pt x="147557" y="182777"/>
                      <a:pt x="154220" y="184681"/>
                      <a:pt x="159930" y="178018"/>
                    </a:cubicBezTo>
                    <a:cubicBezTo>
                      <a:pt x="164689" y="172306"/>
                      <a:pt x="166592" y="159930"/>
                      <a:pt x="171351" y="155170"/>
                    </a:cubicBezTo>
                    <a:cubicBezTo>
                      <a:pt x="175158" y="150411"/>
                      <a:pt x="179917" y="148507"/>
                      <a:pt x="182772" y="148507"/>
                    </a:cubicBezTo>
                    <a:cubicBezTo>
                      <a:pt x="213228" y="138987"/>
                      <a:pt x="208469" y="175162"/>
                      <a:pt x="206566" y="178018"/>
                    </a:cubicBezTo>
                    <a:cubicBezTo>
                      <a:pt x="205614" y="180874"/>
                      <a:pt x="198000" y="194201"/>
                      <a:pt x="184675" y="204673"/>
                    </a:cubicBezTo>
                    <a:cubicBezTo>
                      <a:pt x="177062" y="211336"/>
                      <a:pt x="163737" y="216096"/>
                      <a:pt x="158027" y="218952"/>
                    </a:cubicBezTo>
                    <a:cubicBezTo>
                      <a:pt x="147557" y="225616"/>
                      <a:pt x="132329" y="227520"/>
                      <a:pt x="123764" y="226568"/>
                    </a:cubicBezTo>
                    <a:cubicBezTo>
                      <a:pt x="118053" y="227520"/>
                      <a:pt x="108536" y="221808"/>
                      <a:pt x="105681" y="216096"/>
                    </a:cubicBezTo>
                    <a:cubicBezTo>
                      <a:pt x="98067" y="198009"/>
                      <a:pt x="87598" y="185633"/>
                      <a:pt x="80935" y="170402"/>
                    </a:cubicBezTo>
                    <a:cubicBezTo>
                      <a:pt x="79032" y="167546"/>
                      <a:pt x="80935" y="161834"/>
                      <a:pt x="79032" y="158026"/>
                    </a:cubicBezTo>
                    <a:cubicBezTo>
                      <a:pt x="78080" y="155170"/>
                      <a:pt x="74273" y="153267"/>
                      <a:pt x="72370" y="150411"/>
                    </a:cubicBezTo>
                    <a:lnTo>
                      <a:pt x="66659" y="138987"/>
                    </a:lnTo>
                    <a:cubicBezTo>
                      <a:pt x="62852" y="135179"/>
                      <a:pt x="61900" y="131371"/>
                      <a:pt x="60948" y="127563"/>
                    </a:cubicBezTo>
                    <a:cubicBezTo>
                      <a:pt x="50479" y="133275"/>
                      <a:pt x="45721" y="136131"/>
                      <a:pt x="31444" y="140891"/>
                    </a:cubicBezTo>
                    <a:cubicBezTo>
                      <a:pt x="19072" y="141843"/>
                      <a:pt x="8602" y="148507"/>
                      <a:pt x="1940" y="138035"/>
                    </a:cubicBezTo>
                    <a:cubicBezTo>
                      <a:pt x="-1867" y="131371"/>
                      <a:pt x="37" y="122804"/>
                      <a:pt x="6699" y="113284"/>
                    </a:cubicBezTo>
                    <a:cubicBezTo>
                      <a:pt x="9554" y="109476"/>
                      <a:pt x="13361" y="105668"/>
                      <a:pt x="16217" y="103764"/>
                    </a:cubicBezTo>
                    <a:cubicBezTo>
                      <a:pt x="24782" y="98052"/>
                      <a:pt x="35252" y="98052"/>
                      <a:pt x="44769" y="91389"/>
                    </a:cubicBezTo>
                    <a:cubicBezTo>
                      <a:pt x="40962" y="81869"/>
                      <a:pt x="36203" y="73301"/>
                      <a:pt x="31444" y="64734"/>
                    </a:cubicBezTo>
                    <a:cubicBezTo>
                      <a:pt x="28589" y="59974"/>
                      <a:pt x="24782" y="56166"/>
                      <a:pt x="22879" y="51406"/>
                    </a:cubicBezTo>
                    <a:cubicBezTo>
                      <a:pt x="22879" y="50454"/>
                      <a:pt x="23830" y="48550"/>
                      <a:pt x="22879" y="47598"/>
                    </a:cubicBezTo>
                    <a:cubicBezTo>
                      <a:pt x="21927" y="46646"/>
                      <a:pt x="19072" y="45694"/>
                      <a:pt x="19072" y="44742"/>
                    </a:cubicBezTo>
                    <a:cubicBezTo>
                      <a:pt x="17168" y="39982"/>
                      <a:pt x="18120" y="34271"/>
                      <a:pt x="18120" y="28559"/>
                    </a:cubicBezTo>
                    <a:cubicBezTo>
                      <a:pt x="24782" y="13327"/>
                      <a:pt x="37155" y="952"/>
                      <a:pt x="56190" y="0"/>
                    </a:cubicBezTo>
                    <a:cubicBezTo>
                      <a:pt x="62852" y="1904"/>
                      <a:pt x="66659" y="4760"/>
                      <a:pt x="69514" y="7616"/>
                    </a:cubicBezTo>
                    <a:cubicBezTo>
                      <a:pt x="75225" y="15232"/>
                      <a:pt x="70466" y="25703"/>
                      <a:pt x="77128" y="34271"/>
                    </a:cubicBezTo>
                    <a:cubicBezTo>
                      <a:pt x="77128" y="36175"/>
                      <a:pt x="88549" y="62830"/>
                      <a:pt x="90453" y="66638"/>
                    </a:cubicBezTo>
                    <a:cubicBezTo>
                      <a:pt x="105681" y="58070"/>
                      <a:pt x="117101" y="44742"/>
                      <a:pt x="135185" y="43791"/>
                    </a:cubicBezTo>
                    <a:cubicBezTo>
                      <a:pt x="146606" y="47598"/>
                      <a:pt x="158978" y="53310"/>
                      <a:pt x="160882" y="63782"/>
                    </a:cubicBezTo>
                    <a:cubicBezTo>
                      <a:pt x="158978" y="69493"/>
                      <a:pt x="157075" y="72350"/>
                      <a:pt x="155171" y="75205"/>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2" name="Google Shape;1112;p47"/>
              <p:cNvSpPr/>
              <p:nvPr/>
            </p:nvSpPr>
            <p:spPr>
              <a:xfrm>
                <a:off x="3912135" y="3332216"/>
                <a:ext cx="234093" cy="428291"/>
              </a:xfrm>
              <a:custGeom>
                <a:avLst/>
                <a:gdLst/>
                <a:ahLst/>
                <a:cxnLst/>
                <a:rect l="l" t="t" r="r" b="b"/>
                <a:pathLst>
                  <a:path w="234093" h="428291" extrusionOk="0">
                    <a:moveTo>
                      <a:pt x="198915" y="61093"/>
                    </a:moveTo>
                    <a:cubicBezTo>
                      <a:pt x="167507" y="76325"/>
                      <a:pt x="108499" y="96316"/>
                      <a:pt x="78043" y="113451"/>
                    </a:cubicBezTo>
                    <a:cubicBezTo>
                      <a:pt x="81850" y="122971"/>
                      <a:pt x="88512" y="133443"/>
                      <a:pt x="92319" y="142962"/>
                    </a:cubicBezTo>
                    <a:lnTo>
                      <a:pt x="114210" y="199128"/>
                    </a:lnTo>
                    <a:cubicBezTo>
                      <a:pt x="120872" y="195320"/>
                      <a:pt x="128486" y="194368"/>
                      <a:pt x="135148" y="195320"/>
                    </a:cubicBezTo>
                    <a:cubicBezTo>
                      <a:pt x="142762" y="190561"/>
                      <a:pt x="181784" y="169617"/>
                      <a:pt x="201770" y="165809"/>
                    </a:cubicBezTo>
                    <a:cubicBezTo>
                      <a:pt x="223660" y="167713"/>
                      <a:pt x="237936" y="180089"/>
                      <a:pt x="233178" y="203888"/>
                    </a:cubicBezTo>
                    <a:cubicBezTo>
                      <a:pt x="217950" y="229591"/>
                      <a:pt x="151328" y="250534"/>
                      <a:pt x="138003" y="255294"/>
                    </a:cubicBezTo>
                    <a:cubicBezTo>
                      <a:pt x="141810" y="261006"/>
                      <a:pt x="143714" y="266718"/>
                      <a:pt x="143714" y="271478"/>
                    </a:cubicBezTo>
                    <a:cubicBezTo>
                      <a:pt x="149424" y="275285"/>
                      <a:pt x="170362" y="334308"/>
                      <a:pt x="170362" y="344779"/>
                    </a:cubicBezTo>
                    <a:cubicBezTo>
                      <a:pt x="177025" y="356203"/>
                      <a:pt x="180832" y="361914"/>
                      <a:pt x="186542" y="374290"/>
                    </a:cubicBezTo>
                    <a:cubicBezTo>
                      <a:pt x="199867" y="401897"/>
                      <a:pt x="189397" y="409513"/>
                      <a:pt x="174169" y="420936"/>
                    </a:cubicBezTo>
                    <a:cubicBezTo>
                      <a:pt x="150376" y="432360"/>
                      <a:pt x="143714" y="429504"/>
                      <a:pt x="129437" y="419032"/>
                    </a:cubicBezTo>
                    <a:cubicBezTo>
                      <a:pt x="108499" y="390473"/>
                      <a:pt x="89464" y="309556"/>
                      <a:pt x="71381" y="280045"/>
                    </a:cubicBezTo>
                    <a:cubicBezTo>
                      <a:pt x="71381" y="274333"/>
                      <a:pt x="70429" y="273381"/>
                      <a:pt x="70429" y="272430"/>
                    </a:cubicBezTo>
                    <a:cubicBezTo>
                      <a:pt x="64719" y="260054"/>
                      <a:pt x="56153" y="252438"/>
                      <a:pt x="55201" y="239111"/>
                    </a:cubicBezTo>
                    <a:cubicBezTo>
                      <a:pt x="40925" y="197224"/>
                      <a:pt x="22842" y="153434"/>
                      <a:pt x="0" y="106787"/>
                    </a:cubicBezTo>
                    <a:cubicBezTo>
                      <a:pt x="4759" y="89652"/>
                      <a:pt x="-952" y="79180"/>
                      <a:pt x="19035" y="66805"/>
                    </a:cubicBezTo>
                    <a:cubicBezTo>
                      <a:pt x="43780" y="61093"/>
                      <a:pt x="88512" y="35390"/>
                      <a:pt x="113258" y="31582"/>
                    </a:cubicBezTo>
                    <a:cubicBezTo>
                      <a:pt x="149424" y="19207"/>
                      <a:pt x="157038" y="-5545"/>
                      <a:pt x="205577" y="1119"/>
                    </a:cubicBezTo>
                    <a:cubicBezTo>
                      <a:pt x="227467" y="28726"/>
                      <a:pt x="208432" y="51573"/>
                      <a:pt x="198915" y="6109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3" name="Google Shape;1113;p47"/>
              <p:cNvSpPr/>
              <p:nvPr/>
            </p:nvSpPr>
            <p:spPr>
              <a:xfrm>
                <a:off x="4164734" y="3489539"/>
                <a:ext cx="211853" cy="247355"/>
              </a:xfrm>
              <a:custGeom>
                <a:avLst/>
                <a:gdLst/>
                <a:ahLst/>
                <a:cxnLst/>
                <a:rect l="l" t="t" r="r" b="b"/>
                <a:pathLst>
                  <a:path w="211853" h="247355" extrusionOk="0">
                    <a:moveTo>
                      <a:pt x="186156" y="212207"/>
                    </a:moveTo>
                    <a:cubicBezTo>
                      <a:pt x="172832" y="229343"/>
                      <a:pt x="155700" y="242670"/>
                      <a:pt x="131907" y="243622"/>
                    </a:cubicBezTo>
                    <a:cubicBezTo>
                      <a:pt x="110017" y="250286"/>
                      <a:pt x="89078" y="248382"/>
                      <a:pt x="75754" y="235054"/>
                    </a:cubicBezTo>
                    <a:cubicBezTo>
                      <a:pt x="58622" y="223631"/>
                      <a:pt x="43394" y="205544"/>
                      <a:pt x="28166" y="188408"/>
                    </a:cubicBezTo>
                    <a:cubicBezTo>
                      <a:pt x="18649" y="176032"/>
                      <a:pt x="10083" y="160801"/>
                      <a:pt x="6276" y="143666"/>
                    </a:cubicBezTo>
                    <a:cubicBezTo>
                      <a:pt x="1517" y="125578"/>
                      <a:pt x="-386" y="106539"/>
                      <a:pt x="1517" y="88451"/>
                    </a:cubicBezTo>
                    <a:cubicBezTo>
                      <a:pt x="-3241" y="78932"/>
                      <a:pt x="4373" y="66556"/>
                      <a:pt x="8180" y="57989"/>
                    </a:cubicBezTo>
                    <a:cubicBezTo>
                      <a:pt x="12938" y="41805"/>
                      <a:pt x="22456" y="26574"/>
                      <a:pt x="35780" y="18006"/>
                    </a:cubicBezTo>
                    <a:cubicBezTo>
                      <a:pt x="43394" y="13246"/>
                      <a:pt x="51960" y="9438"/>
                      <a:pt x="61477" y="3727"/>
                    </a:cubicBezTo>
                    <a:cubicBezTo>
                      <a:pt x="65284" y="1822"/>
                      <a:pt x="69091" y="1822"/>
                      <a:pt x="71947" y="871"/>
                    </a:cubicBezTo>
                    <a:cubicBezTo>
                      <a:pt x="95740" y="-2937"/>
                      <a:pt x="119534" y="6582"/>
                      <a:pt x="144279" y="13246"/>
                    </a:cubicBezTo>
                    <a:cubicBezTo>
                      <a:pt x="181398" y="30381"/>
                      <a:pt x="195674" y="63700"/>
                      <a:pt x="203288" y="101779"/>
                    </a:cubicBezTo>
                    <a:cubicBezTo>
                      <a:pt x="207094" y="119867"/>
                      <a:pt x="208998" y="138906"/>
                      <a:pt x="211853" y="156993"/>
                    </a:cubicBezTo>
                    <a:cubicBezTo>
                      <a:pt x="203288" y="168417"/>
                      <a:pt x="201384" y="203639"/>
                      <a:pt x="186156" y="212207"/>
                    </a:cubicBezTo>
                    <a:moveTo>
                      <a:pt x="85271" y="67508"/>
                    </a:moveTo>
                    <a:cubicBezTo>
                      <a:pt x="78609" y="73220"/>
                      <a:pt x="61477" y="71316"/>
                      <a:pt x="64333" y="86548"/>
                    </a:cubicBezTo>
                    <a:cubicBezTo>
                      <a:pt x="63381" y="97971"/>
                      <a:pt x="66236" y="115107"/>
                      <a:pt x="66236" y="124626"/>
                    </a:cubicBezTo>
                    <a:cubicBezTo>
                      <a:pt x="72898" y="143666"/>
                      <a:pt x="82416" y="157945"/>
                      <a:pt x="98596" y="170321"/>
                    </a:cubicBezTo>
                    <a:cubicBezTo>
                      <a:pt x="101451" y="171273"/>
                      <a:pt x="103354" y="171273"/>
                      <a:pt x="105258" y="173176"/>
                    </a:cubicBezTo>
                    <a:cubicBezTo>
                      <a:pt x="121437" y="180792"/>
                      <a:pt x="143328" y="162705"/>
                      <a:pt x="148086" y="147474"/>
                    </a:cubicBezTo>
                    <a:cubicBezTo>
                      <a:pt x="153797" y="137002"/>
                      <a:pt x="146183" y="113203"/>
                      <a:pt x="142376" y="101779"/>
                    </a:cubicBezTo>
                    <a:cubicBezTo>
                      <a:pt x="128100" y="90356"/>
                      <a:pt x="122389" y="59892"/>
                      <a:pt x="85271" y="6750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4" name="Google Shape;1114;p47"/>
              <p:cNvSpPr/>
              <p:nvPr/>
            </p:nvSpPr>
            <p:spPr>
              <a:xfrm>
                <a:off x="4370555" y="3422829"/>
                <a:ext cx="210386" cy="304620"/>
              </a:xfrm>
              <a:custGeom>
                <a:avLst/>
                <a:gdLst/>
                <a:ahLst/>
                <a:cxnLst/>
                <a:rect l="l" t="t" r="r" b="b"/>
                <a:pathLst>
                  <a:path w="210386" h="304620" extrusionOk="0">
                    <a:moveTo>
                      <a:pt x="194478" y="91380"/>
                    </a:moveTo>
                    <a:cubicBezTo>
                      <a:pt x="166877" y="108515"/>
                      <a:pt x="157359" y="66629"/>
                      <a:pt x="144987" y="74244"/>
                    </a:cubicBezTo>
                    <a:cubicBezTo>
                      <a:pt x="127855" y="79004"/>
                      <a:pt x="105965" y="112323"/>
                      <a:pt x="107869" y="126602"/>
                    </a:cubicBezTo>
                    <a:cubicBezTo>
                      <a:pt x="105965" y="133266"/>
                      <a:pt x="117386" y="151354"/>
                      <a:pt x="119290" y="161825"/>
                    </a:cubicBezTo>
                    <a:cubicBezTo>
                      <a:pt x="123097" y="165633"/>
                      <a:pt x="127855" y="173249"/>
                      <a:pt x="127855" y="181817"/>
                    </a:cubicBezTo>
                    <a:cubicBezTo>
                      <a:pt x="132614" y="192288"/>
                      <a:pt x="140228" y="205616"/>
                      <a:pt x="144987" y="218943"/>
                    </a:cubicBezTo>
                    <a:cubicBezTo>
                      <a:pt x="150697" y="234175"/>
                      <a:pt x="164974" y="267494"/>
                      <a:pt x="149746" y="285581"/>
                    </a:cubicBezTo>
                    <a:cubicBezTo>
                      <a:pt x="132614" y="297004"/>
                      <a:pt x="132614" y="302716"/>
                      <a:pt x="108821" y="304620"/>
                    </a:cubicBezTo>
                    <a:cubicBezTo>
                      <a:pt x="88834" y="290341"/>
                      <a:pt x="76461" y="268445"/>
                      <a:pt x="76461" y="248454"/>
                    </a:cubicBezTo>
                    <a:cubicBezTo>
                      <a:pt x="66944" y="233223"/>
                      <a:pt x="60281" y="215135"/>
                      <a:pt x="53619" y="198952"/>
                    </a:cubicBezTo>
                    <a:cubicBezTo>
                      <a:pt x="46005" y="179913"/>
                      <a:pt x="39343" y="162777"/>
                      <a:pt x="28874" y="145642"/>
                    </a:cubicBezTo>
                    <a:cubicBezTo>
                      <a:pt x="28874" y="144690"/>
                      <a:pt x="7935" y="78052"/>
                      <a:pt x="6984" y="77100"/>
                    </a:cubicBezTo>
                    <a:cubicBezTo>
                      <a:pt x="-21569" y="34262"/>
                      <a:pt x="45053" y="-16193"/>
                      <a:pt x="69799" y="29502"/>
                    </a:cubicBezTo>
                    <a:cubicBezTo>
                      <a:pt x="73606" y="34262"/>
                      <a:pt x="76461" y="39022"/>
                      <a:pt x="77413" y="43781"/>
                    </a:cubicBezTo>
                    <a:cubicBezTo>
                      <a:pt x="85978" y="27598"/>
                      <a:pt x="86930" y="7607"/>
                      <a:pt x="105965" y="2847"/>
                    </a:cubicBezTo>
                    <a:cubicBezTo>
                      <a:pt x="133566" y="-1913"/>
                      <a:pt x="152601" y="-1913"/>
                      <a:pt x="178298" y="12366"/>
                    </a:cubicBezTo>
                    <a:cubicBezTo>
                      <a:pt x="202092" y="39973"/>
                      <a:pt x="227789" y="81860"/>
                      <a:pt x="194478" y="91380"/>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5" name="Google Shape;1115;p47"/>
              <p:cNvSpPr/>
              <p:nvPr/>
            </p:nvSpPr>
            <p:spPr>
              <a:xfrm>
                <a:off x="4572846" y="3272410"/>
                <a:ext cx="333599" cy="366473"/>
              </a:xfrm>
              <a:custGeom>
                <a:avLst/>
                <a:gdLst/>
                <a:ahLst/>
                <a:cxnLst/>
                <a:rect l="l" t="t" r="r" b="b"/>
                <a:pathLst>
                  <a:path w="333599" h="366473" extrusionOk="0">
                    <a:moveTo>
                      <a:pt x="329105" y="187538"/>
                    </a:moveTo>
                    <a:cubicBezTo>
                      <a:pt x="335767" y="214192"/>
                      <a:pt x="337671" y="249415"/>
                      <a:pt x="315781" y="283686"/>
                    </a:cubicBezTo>
                    <a:cubicBezTo>
                      <a:pt x="276759" y="289398"/>
                      <a:pt x="230123" y="247511"/>
                      <a:pt x="203474" y="218001"/>
                    </a:cubicBezTo>
                    <a:cubicBezTo>
                      <a:pt x="205378" y="236088"/>
                      <a:pt x="206330" y="256079"/>
                      <a:pt x="205378" y="274167"/>
                    </a:cubicBezTo>
                    <a:cubicBezTo>
                      <a:pt x="209185" y="300821"/>
                      <a:pt x="214895" y="342708"/>
                      <a:pt x="181584" y="365555"/>
                    </a:cubicBezTo>
                    <a:cubicBezTo>
                      <a:pt x="154935" y="370315"/>
                      <a:pt x="146370" y="356036"/>
                      <a:pt x="133045" y="335092"/>
                    </a:cubicBezTo>
                    <a:cubicBezTo>
                      <a:pt x="103541" y="293206"/>
                      <a:pt x="60712" y="206577"/>
                      <a:pt x="25498" y="182778"/>
                    </a:cubicBezTo>
                    <a:cubicBezTo>
                      <a:pt x="15029" y="175162"/>
                      <a:pt x="11222" y="161834"/>
                      <a:pt x="753" y="133275"/>
                    </a:cubicBezTo>
                    <a:cubicBezTo>
                      <a:pt x="-3054" y="110428"/>
                      <a:pt x="7415" y="86629"/>
                      <a:pt x="35967" y="95197"/>
                    </a:cubicBezTo>
                    <a:cubicBezTo>
                      <a:pt x="80699" y="126612"/>
                      <a:pt x="107348" y="177066"/>
                      <a:pt x="138756" y="222760"/>
                    </a:cubicBezTo>
                    <a:cubicBezTo>
                      <a:pt x="135900" y="194201"/>
                      <a:pt x="129238" y="155171"/>
                      <a:pt x="139708" y="130420"/>
                    </a:cubicBezTo>
                    <a:cubicBezTo>
                      <a:pt x="195861" y="79965"/>
                      <a:pt x="232027" y="162786"/>
                      <a:pt x="266290" y="186585"/>
                    </a:cubicBezTo>
                    <a:cubicBezTo>
                      <a:pt x="271048" y="149459"/>
                      <a:pt x="245351" y="77109"/>
                      <a:pt x="243448" y="64734"/>
                    </a:cubicBezTo>
                    <a:cubicBezTo>
                      <a:pt x="232027" y="49502"/>
                      <a:pt x="237737" y="37127"/>
                      <a:pt x="241544" y="21895"/>
                    </a:cubicBezTo>
                    <a:cubicBezTo>
                      <a:pt x="249158" y="6664"/>
                      <a:pt x="256772" y="952"/>
                      <a:pt x="282469" y="0"/>
                    </a:cubicBezTo>
                    <a:cubicBezTo>
                      <a:pt x="295794" y="5712"/>
                      <a:pt x="311022" y="24751"/>
                      <a:pt x="312925" y="49502"/>
                    </a:cubicBezTo>
                    <a:cubicBezTo>
                      <a:pt x="306263" y="97101"/>
                      <a:pt x="326250" y="141843"/>
                      <a:pt x="329105" y="18753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6" name="Google Shape;1116;p47"/>
              <p:cNvSpPr/>
              <p:nvPr/>
            </p:nvSpPr>
            <p:spPr>
              <a:xfrm>
                <a:off x="4902215" y="3180069"/>
                <a:ext cx="260527" cy="294940"/>
              </a:xfrm>
              <a:custGeom>
                <a:avLst/>
                <a:gdLst/>
                <a:ahLst/>
                <a:cxnLst/>
                <a:rect l="l" t="t" r="r" b="b"/>
                <a:pathLst>
                  <a:path w="260527" h="294940" extrusionOk="0">
                    <a:moveTo>
                      <a:pt x="241479" y="277022"/>
                    </a:moveTo>
                    <a:cubicBezTo>
                      <a:pt x="223396" y="280830"/>
                      <a:pt x="210072" y="275118"/>
                      <a:pt x="206264" y="266551"/>
                    </a:cubicBezTo>
                    <a:cubicBezTo>
                      <a:pt x="203409" y="259887"/>
                      <a:pt x="204361" y="256079"/>
                      <a:pt x="198650" y="240848"/>
                    </a:cubicBezTo>
                    <a:cubicBezTo>
                      <a:pt x="197699" y="238944"/>
                      <a:pt x="197699" y="238944"/>
                      <a:pt x="197699" y="238944"/>
                    </a:cubicBezTo>
                    <a:cubicBezTo>
                      <a:pt x="195795" y="257983"/>
                      <a:pt x="172953" y="281782"/>
                      <a:pt x="149160" y="291302"/>
                    </a:cubicBezTo>
                    <a:cubicBezTo>
                      <a:pt x="120607" y="302725"/>
                      <a:pt x="93958" y="283686"/>
                      <a:pt x="84441" y="282734"/>
                    </a:cubicBezTo>
                    <a:cubicBezTo>
                      <a:pt x="68261" y="281782"/>
                      <a:pt x="54937" y="256079"/>
                      <a:pt x="49226" y="243704"/>
                    </a:cubicBezTo>
                    <a:cubicBezTo>
                      <a:pt x="36854" y="197057"/>
                      <a:pt x="46371" y="179922"/>
                      <a:pt x="55889" y="158978"/>
                    </a:cubicBezTo>
                    <a:lnTo>
                      <a:pt x="60647" y="156123"/>
                    </a:lnTo>
                    <a:cubicBezTo>
                      <a:pt x="62551" y="153267"/>
                      <a:pt x="58744" y="152315"/>
                      <a:pt x="61599" y="149459"/>
                    </a:cubicBezTo>
                    <a:cubicBezTo>
                      <a:pt x="68261" y="141843"/>
                      <a:pt x="79682" y="135179"/>
                      <a:pt x="93007" y="129468"/>
                    </a:cubicBezTo>
                    <a:cubicBezTo>
                      <a:pt x="108235" y="122804"/>
                      <a:pt x="126318" y="118996"/>
                      <a:pt x="142498" y="118044"/>
                    </a:cubicBezTo>
                    <a:cubicBezTo>
                      <a:pt x="137739" y="101860"/>
                      <a:pt x="127270" y="82821"/>
                      <a:pt x="118704" y="68542"/>
                    </a:cubicBezTo>
                    <a:cubicBezTo>
                      <a:pt x="105379" y="59974"/>
                      <a:pt x="98717" y="59974"/>
                      <a:pt x="91103" y="62830"/>
                    </a:cubicBezTo>
                    <a:cubicBezTo>
                      <a:pt x="68261" y="72350"/>
                      <a:pt x="66358" y="111380"/>
                      <a:pt x="48275" y="118996"/>
                    </a:cubicBezTo>
                    <a:cubicBezTo>
                      <a:pt x="25433" y="128516"/>
                      <a:pt x="6398" y="117092"/>
                      <a:pt x="687" y="101860"/>
                    </a:cubicBezTo>
                    <a:cubicBezTo>
                      <a:pt x="-2168" y="95197"/>
                      <a:pt x="4494" y="73301"/>
                      <a:pt x="9253" y="66638"/>
                    </a:cubicBezTo>
                    <a:cubicBezTo>
                      <a:pt x="10205" y="66638"/>
                      <a:pt x="11156" y="62830"/>
                      <a:pt x="13060" y="62830"/>
                    </a:cubicBezTo>
                    <a:cubicBezTo>
                      <a:pt x="14964" y="61878"/>
                      <a:pt x="14012" y="60926"/>
                      <a:pt x="15915" y="57118"/>
                    </a:cubicBezTo>
                    <a:cubicBezTo>
                      <a:pt x="28288" y="39031"/>
                      <a:pt x="39709" y="20943"/>
                      <a:pt x="73020" y="7616"/>
                    </a:cubicBezTo>
                    <a:cubicBezTo>
                      <a:pt x="99669" y="-2856"/>
                      <a:pt x="117752" y="-1904"/>
                      <a:pt x="135835" y="6664"/>
                    </a:cubicBezTo>
                    <a:cubicBezTo>
                      <a:pt x="172002" y="21895"/>
                      <a:pt x="180567" y="49502"/>
                      <a:pt x="194844" y="80917"/>
                    </a:cubicBezTo>
                    <a:cubicBezTo>
                      <a:pt x="198650" y="88533"/>
                      <a:pt x="202457" y="103764"/>
                      <a:pt x="205313" y="110428"/>
                    </a:cubicBezTo>
                    <a:lnTo>
                      <a:pt x="243383" y="194201"/>
                    </a:lnTo>
                    <a:cubicBezTo>
                      <a:pt x="248141" y="204673"/>
                      <a:pt x="252900" y="213241"/>
                      <a:pt x="257659" y="223712"/>
                    </a:cubicBezTo>
                    <a:cubicBezTo>
                      <a:pt x="264321" y="243704"/>
                      <a:pt x="259562" y="261791"/>
                      <a:pt x="241479" y="277022"/>
                    </a:cubicBezTo>
                    <a:moveTo>
                      <a:pt x="124414" y="168498"/>
                    </a:moveTo>
                    <a:cubicBezTo>
                      <a:pt x="106331" y="176114"/>
                      <a:pt x="92055" y="195153"/>
                      <a:pt x="100621" y="216096"/>
                    </a:cubicBezTo>
                    <a:cubicBezTo>
                      <a:pt x="108235" y="235136"/>
                      <a:pt x="137739" y="237992"/>
                      <a:pt x="152015" y="232280"/>
                    </a:cubicBezTo>
                    <a:cubicBezTo>
                      <a:pt x="170098" y="224664"/>
                      <a:pt x="179616" y="203721"/>
                      <a:pt x="171050" y="184682"/>
                    </a:cubicBezTo>
                    <a:cubicBezTo>
                      <a:pt x="163436" y="167546"/>
                      <a:pt x="142498" y="160882"/>
                      <a:pt x="124414" y="168498"/>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7" name="Google Shape;1117;p47"/>
              <p:cNvSpPr/>
              <p:nvPr/>
            </p:nvSpPr>
            <p:spPr>
              <a:xfrm>
                <a:off x="5060965" y="3051481"/>
                <a:ext cx="191646" cy="304701"/>
              </a:xfrm>
              <a:custGeom>
                <a:avLst/>
                <a:gdLst/>
                <a:ahLst/>
                <a:cxnLst/>
                <a:rect l="l" t="t" r="r" b="b"/>
                <a:pathLst>
                  <a:path w="191646" h="304701" extrusionOk="0">
                    <a:moveTo>
                      <a:pt x="180758" y="87653"/>
                    </a:moveTo>
                    <a:cubicBezTo>
                      <a:pt x="158868" y="106693"/>
                      <a:pt x="143640" y="64806"/>
                      <a:pt x="134123" y="74326"/>
                    </a:cubicBezTo>
                    <a:cubicBezTo>
                      <a:pt x="119847" y="80038"/>
                      <a:pt x="106522" y="114308"/>
                      <a:pt x="110329" y="128588"/>
                    </a:cubicBezTo>
                    <a:cubicBezTo>
                      <a:pt x="109377" y="136204"/>
                      <a:pt x="123654" y="152387"/>
                      <a:pt x="127461" y="162859"/>
                    </a:cubicBezTo>
                    <a:cubicBezTo>
                      <a:pt x="131268" y="166667"/>
                      <a:pt x="136978" y="173330"/>
                      <a:pt x="138882" y="181898"/>
                    </a:cubicBezTo>
                    <a:cubicBezTo>
                      <a:pt x="145544" y="192369"/>
                      <a:pt x="154110" y="204745"/>
                      <a:pt x="161723" y="218073"/>
                    </a:cubicBezTo>
                    <a:cubicBezTo>
                      <a:pt x="169337" y="232352"/>
                      <a:pt x="188372" y="264719"/>
                      <a:pt x="177903" y="283758"/>
                    </a:cubicBezTo>
                    <a:cubicBezTo>
                      <a:pt x="164578" y="296134"/>
                      <a:pt x="166482" y="301846"/>
                      <a:pt x="144592" y="304702"/>
                    </a:cubicBezTo>
                    <a:cubicBezTo>
                      <a:pt x="124605" y="291374"/>
                      <a:pt x="109377" y="270431"/>
                      <a:pt x="105570" y="250439"/>
                    </a:cubicBezTo>
                    <a:cubicBezTo>
                      <a:pt x="94150" y="235208"/>
                      <a:pt x="84632" y="218073"/>
                      <a:pt x="76066" y="202841"/>
                    </a:cubicBezTo>
                    <a:cubicBezTo>
                      <a:pt x="66549" y="184754"/>
                      <a:pt x="57031" y="167619"/>
                      <a:pt x="43707" y="151435"/>
                    </a:cubicBezTo>
                    <a:cubicBezTo>
                      <a:pt x="43707" y="150483"/>
                      <a:pt x="12299" y="85749"/>
                      <a:pt x="11348" y="84797"/>
                    </a:cubicBezTo>
                    <a:cubicBezTo>
                      <a:pt x="-22915" y="43863"/>
                      <a:pt x="28479" y="-10399"/>
                      <a:pt x="58935" y="34343"/>
                    </a:cubicBezTo>
                    <a:cubicBezTo>
                      <a:pt x="63694" y="39103"/>
                      <a:pt x="66549" y="43863"/>
                      <a:pt x="68452" y="47671"/>
                    </a:cubicBezTo>
                    <a:cubicBezTo>
                      <a:pt x="73211" y="31487"/>
                      <a:pt x="70356" y="11496"/>
                      <a:pt x="85584" y="4832"/>
                    </a:cubicBezTo>
                    <a:cubicBezTo>
                      <a:pt x="109377" y="-1832"/>
                      <a:pt x="126509" y="-2783"/>
                      <a:pt x="151254" y="9592"/>
                    </a:cubicBezTo>
                    <a:cubicBezTo>
                      <a:pt x="177903" y="36247"/>
                      <a:pt x="208359" y="76230"/>
                      <a:pt x="180758" y="87653"/>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sp>
            <p:nvSpPr>
              <p:cNvPr id="1118" name="Google Shape;1118;p47"/>
              <p:cNvSpPr/>
              <p:nvPr/>
            </p:nvSpPr>
            <p:spPr>
              <a:xfrm>
                <a:off x="5253145" y="2718400"/>
                <a:ext cx="248050" cy="443563"/>
              </a:xfrm>
              <a:custGeom>
                <a:avLst/>
                <a:gdLst/>
                <a:ahLst/>
                <a:cxnLst/>
                <a:rect l="l" t="t" r="r" b="b"/>
                <a:pathLst>
                  <a:path w="248050" h="443563" extrusionOk="0">
                    <a:moveTo>
                      <a:pt x="247454" y="402647"/>
                    </a:moveTo>
                    <a:cubicBezTo>
                      <a:pt x="249358" y="413119"/>
                      <a:pt x="246502" y="417879"/>
                      <a:pt x="241744" y="431206"/>
                    </a:cubicBezTo>
                    <a:cubicBezTo>
                      <a:pt x="236985" y="435014"/>
                      <a:pt x="231274" y="438822"/>
                      <a:pt x="226515" y="440726"/>
                    </a:cubicBezTo>
                    <a:cubicBezTo>
                      <a:pt x="209384" y="447390"/>
                      <a:pt x="195108" y="441678"/>
                      <a:pt x="187494" y="430254"/>
                    </a:cubicBezTo>
                    <a:cubicBezTo>
                      <a:pt x="180832" y="415023"/>
                      <a:pt x="174169" y="400743"/>
                      <a:pt x="170363" y="384560"/>
                    </a:cubicBezTo>
                    <a:cubicBezTo>
                      <a:pt x="169411" y="384560"/>
                      <a:pt x="159893" y="400743"/>
                      <a:pt x="159893" y="400743"/>
                    </a:cubicBezTo>
                    <a:cubicBezTo>
                      <a:pt x="153231" y="411215"/>
                      <a:pt x="141810" y="429302"/>
                      <a:pt x="115161" y="432158"/>
                    </a:cubicBezTo>
                    <a:cubicBezTo>
                      <a:pt x="103741" y="443582"/>
                      <a:pt x="73285" y="434062"/>
                      <a:pt x="59008" y="436918"/>
                    </a:cubicBezTo>
                    <a:cubicBezTo>
                      <a:pt x="33311" y="427398"/>
                      <a:pt x="16180" y="395032"/>
                      <a:pt x="6662" y="372184"/>
                    </a:cubicBezTo>
                    <a:cubicBezTo>
                      <a:pt x="-952" y="353145"/>
                      <a:pt x="1904" y="337914"/>
                      <a:pt x="0" y="319826"/>
                    </a:cubicBezTo>
                    <a:cubicBezTo>
                      <a:pt x="1904" y="268420"/>
                      <a:pt x="38070" y="211302"/>
                      <a:pt x="91367" y="202734"/>
                    </a:cubicBezTo>
                    <a:cubicBezTo>
                      <a:pt x="89464" y="198926"/>
                      <a:pt x="74236" y="162752"/>
                      <a:pt x="73285" y="157040"/>
                    </a:cubicBezTo>
                    <a:cubicBezTo>
                      <a:pt x="55201" y="131337"/>
                      <a:pt x="51395" y="98018"/>
                      <a:pt x="33311" y="74219"/>
                    </a:cubicBezTo>
                    <a:lnTo>
                      <a:pt x="29504" y="63747"/>
                    </a:lnTo>
                    <a:cubicBezTo>
                      <a:pt x="25697" y="54228"/>
                      <a:pt x="22842" y="48516"/>
                      <a:pt x="20939" y="38044"/>
                    </a:cubicBezTo>
                    <a:cubicBezTo>
                      <a:pt x="23794" y="20909"/>
                      <a:pt x="33311" y="9485"/>
                      <a:pt x="44732" y="3773"/>
                    </a:cubicBezTo>
                    <a:cubicBezTo>
                      <a:pt x="60912" y="-3842"/>
                      <a:pt x="78995" y="-34"/>
                      <a:pt x="88512" y="16149"/>
                    </a:cubicBezTo>
                    <a:cubicBezTo>
                      <a:pt x="92319" y="22813"/>
                      <a:pt x="94223" y="32332"/>
                      <a:pt x="94223" y="43756"/>
                    </a:cubicBezTo>
                    <a:cubicBezTo>
                      <a:pt x="104692" y="77075"/>
                      <a:pt x="116113" y="100874"/>
                      <a:pt x="133244" y="120865"/>
                    </a:cubicBezTo>
                    <a:cubicBezTo>
                      <a:pt x="141810" y="153232"/>
                      <a:pt x="165604" y="208446"/>
                      <a:pt x="176073" y="234149"/>
                    </a:cubicBezTo>
                    <a:cubicBezTo>
                      <a:pt x="201770" y="278892"/>
                      <a:pt x="216998" y="330298"/>
                      <a:pt x="236985" y="375040"/>
                    </a:cubicBezTo>
                    <a:cubicBezTo>
                      <a:pt x="241744" y="386464"/>
                      <a:pt x="244599" y="392176"/>
                      <a:pt x="247454" y="402647"/>
                    </a:cubicBezTo>
                    <a:moveTo>
                      <a:pt x="115161" y="260804"/>
                    </a:moveTo>
                    <a:cubicBezTo>
                      <a:pt x="112306" y="259852"/>
                      <a:pt x="100885" y="269372"/>
                      <a:pt x="98030" y="267468"/>
                    </a:cubicBezTo>
                    <a:cubicBezTo>
                      <a:pt x="82802" y="276036"/>
                      <a:pt x="74236" y="293171"/>
                      <a:pt x="67574" y="312210"/>
                    </a:cubicBezTo>
                    <a:cubicBezTo>
                      <a:pt x="68526" y="333154"/>
                      <a:pt x="67574" y="344577"/>
                      <a:pt x="76140" y="356953"/>
                    </a:cubicBezTo>
                    <a:cubicBezTo>
                      <a:pt x="83754" y="372184"/>
                      <a:pt x="99933" y="373136"/>
                      <a:pt x="109451" y="370280"/>
                    </a:cubicBezTo>
                    <a:cubicBezTo>
                      <a:pt x="118968" y="367424"/>
                      <a:pt x="125631" y="358857"/>
                      <a:pt x="132293" y="354097"/>
                    </a:cubicBezTo>
                    <a:cubicBezTo>
                      <a:pt x="138003" y="349337"/>
                      <a:pt x="140858" y="337914"/>
                      <a:pt x="146569" y="333154"/>
                    </a:cubicBezTo>
                    <a:cubicBezTo>
                      <a:pt x="140858" y="315066"/>
                      <a:pt x="130389" y="293171"/>
                      <a:pt x="123727" y="275084"/>
                    </a:cubicBezTo>
                    <a:cubicBezTo>
                      <a:pt x="120872" y="275084"/>
                      <a:pt x="120872" y="262708"/>
                      <a:pt x="115161" y="260804"/>
                    </a:cubicBezTo>
                  </a:path>
                </a:pathLst>
              </a:custGeom>
              <a:solidFill>
                <a:srgbClr val="4B855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Raleway"/>
                  <a:ea typeface="Raleway"/>
                  <a:cs typeface="Raleway"/>
                  <a:sym typeface="Raleway"/>
                </a:endParaRPr>
              </a:p>
            </p:txBody>
          </p:sp>
        </p:gr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8"/>
          <p:cNvSpPr txBox="1">
            <a:spLocks noGrp="1"/>
          </p:cNvSpPr>
          <p:nvPr>
            <p:ph type="body" idx="1"/>
          </p:nvPr>
        </p:nvSpPr>
        <p:spPr>
          <a:xfrm>
            <a:off x="795130" y="1441174"/>
            <a:ext cx="5784574" cy="5416826"/>
          </a:xfrm>
          <a:prstGeom prst="rect">
            <a:avLst/>
          </a:prstGeom>
          <a:noFill/>
          <a:ln>
            <a:noFill/>
          </a:ln>
        </p:spPr>
        <p:txBody>
          <a:bodyPr spcFirstLastPara="1" wrap="square" lIns="91425" tIns="45700" rIns="91425" bIns="45700" anchor="t" anchorCtr="0">
            <a:normAutofit fontScale="70000" lnSpcReduction="20000"/>
          </a:bodyPr>
          <a:lstStyle/>
          <a:p>
            <a:pPr marL="228600" lvl="0" indent="0" algn="l" rtl="0">
              <a:lnSpc>
                <a:spcPct val="120000"/>
              </a:lnSpc>
              <a:spcBef>
                <a:spcPts val="0"/>
              </a:spcBef>
              <a:spcAft>
                <a:spcPts val="0"/>
              </a:spcAft>
              <a:buClr>
                <a:schemeClr val="lt1"/>
              </a:buClr>
              <a:buSzPct val="100000"/>
              <a:buNone/>
            </a:pPr>
            <a:r>
              <a:rPr lang="en-US" dirty="0" err="1"/>
              <a:t>Een</a:t>
            </a:r>
            <a:r>
              <a:rPr lang="en-US" dirty="0"/>
              <a:t> </a:t>
            </a:r>
            <a:r>
              <a:rPr lang="en-US" dirty="0" err="1"/>
              <a:t>belangrijk</a:t>
            </a:r>
            <a:r>
              <a:rPr lang="en-US" dirty="0"/>
              <a:t> </a:t>
            </a:r>
            <a:r>
              <a:rPr lang="en-US" dirty="0" err="1"/>
              <a:t>leeronderdeel</a:t>
            </a:r>
            <a:r>
              <a:rPr lang="en-US" dirty="0"/>
              <a:t> van het Cook it Forward-project is het </a:t>
            </a:r>
            <a:r>
              <a:rPr lang="en-US" dirty="0" err="1"/>
              <a:t>opstellen</a:t>
            </a:r>
            <a:r>
              <a:rPr lang="en-US" dirty="0"/>
              <a:t> van </a:t>
            </a:r>
            <a:r>
              <a:rPr lang="en-US" dirty="0" err="1"/>
              <a:t>een</a:t>
            </a:r>
            <a:r>
              <a:rPr lang="en-US" dirty="0"/>
              <a:t> "</a:t>
            </a:r>
            <a:r>
              <a:rPr lang="en-US" dirty="0" err="1"/>
              <a:t>receptenboek</a:t>
            </a:r>
            <a:r>
              <a:rPr lang="en-US" dirty="0"/>
              <a:t>/</a:t>
            </a:r>
            <a:r>
              <a:rPr lang="en-US" dirty="0" err="1"/>
              <a:t>verzameling</a:t>
            </a:r>
            <a:r>
              <a:rPr lang="en-US" dirty="0"/>
              <a:t>" </a:t>
            </a:r>
            <a:r>
              <a:rPr lang="en-US" dirty="0" err="1"/>
              <a:t>voor</a:t>
            </a:r>
            <a:r>
              <a:rPr lang="en-US" dirty="0"/>
              <a:t> de </a:t>
            </a:r>
            <a:r>
              <a:rPr lang="en-US" dirty="0" err="1"/>
              <a:t>studentenopdracht</a:t>
            </a:r>
            <a:r>
              <a:rPr lang="en-US" dirty="0"/>
              <a:t>. </a:t>
            </a:r>
            <a:endParaRPr dirty="0"/>
          </a:p>
          <a:p>
            <a:pPr marL="228600" lvl="0" indent="0" algn="l" rtl="0">
              <a:lnSpc>
                <a:spcPct val="120000"/>
              </a:lnSpc>
              <a:spcBef>
                <a:spcPts val="1000"/>
              </a:spcBef>
              <a:spcAft>
                <a:spcPts val="0"/>
              </a:spcAft>
              <a:buClr>
                <a:schemeClr val="lt1"/>
              </a:buClr>
              <a:buSzPct val="100000"/>
              <a:buNone/>
            </a:pPr>
            <a:r>
              <a:rPr lang="en-US" dirty="0"/>
              <a:t>In </a:t>
            </a:r>
            <a:r>
              <a:rPr lang="en-US" dirty="0" err="1"/>
              <a:t>deze</a:t>
            </a:r>
            <a:r>
              <a:rPr lang="en-US" dirty="0"/>
              <a:t> </a:t>
            </a:r>
            <a:r>
              <a:rPr lang="en-US" dirty="0" err="1"/>
              <a:t>rubriek</a:t>
            </a:r>
            <a:r>
              <a:rPr lang="en-US" dirty="0"/>
              <a:t> </a:t>
            </a:r>
            <a:r>
              <a:rPr lang="en-US" dirty="0" err="1"/>
              <a:t>moedigen</a:t>
            </a:r>
            <a:r>
              <a:rPr lang="en-US" dirty="0"/>
              <a:t> </a:t>
            </a:r>
            <a:r>
              <a:rPr lang="en-US" dirty="0" err="1"/>
              <a:t>wij</a:t>
            </a:r>
            <a:r>
              <a:rPr lang="en-US" dirty="0"/>
              <a:t> </a:t>
            </a:r>
            <a:r>
              <a:rPr lang="en-US" dirty="0" err="1"/>
              <a:t>studenten</a:t>
            </a:r>
            <a:r>
              <a:rPr lang="en-US" dirty="0"/>
              <a:t> in elk land </a:t>
            </a:r>
            <a:r>
              <a:rPr lang="en-US" dirty="0" err="1"/>
              <a:t>aan</a:t>
            </a:r>
            <a:r>
              <a:rPr lang="en-US" dirty="0"/>
              <a:t> om </a:t>
            </a:r>
            <a:r>
              <a:rPr lang="en-US" dirty="0" err="1"/>
              <a:t>culturele</a:t>
            </a:r>
            <a:r>
              <a:rPr lang="en-US" dirty="0"/>
              <a:t> </a:t>
            </a:r>
            <a:r>
              <a:rPr lang="en-US" dirty="0" err="1"/>
              <a:t>en</a:t>
            </a:r>
            <a:r>
              <a:rPr lang="en-US" dirty="0"/>
              <a:t> </a:t>
            </a:r>
            <a:r>
              <a:rPr lang="en-US" dirty="0" err="1"/>
              <a:t>erfgoedproducten</a:t>
            </a:r>
            <a:r>
              <a:rPr lang="en-US" dirty="0"/>
              <a:t> of </a:t>
            </a:r>
            <a:r>
              <a:rPr lang="en-US" dirty="0" err="1"/>
              <a:t>gerechten</a:t>
            </a:r>
            <a:r>
              <a:rPr lang="en-US" dirty="0"/>
              <a:t> </a:t>
            </a:r>
            <a:r>
              <a:rPr lang="en-US" dirty="0" err="1"/>
              <a:t>uit</a:t>
            </a:r>
            <a:r>
              <a:rPr lang="en-US" dirty="0"/>
              <a:t> </a:t>
            </a:r>
            <a:r>
              <a:rPr lang="en-US" dirty="0" err="1"/>
              <a:t>onze</a:t>
            </a:r>
            <a:r>
              <a:rPr lang="en-US" dirty="0"/>
              <a:t> </a:t>
            </a:r>
            <a:r>
              <a:rPr lang="en-US" dirty="0" err="1"/>
              <a:t>landen</a:t>
            </a:r>
            <a:r>
              <a:rPr lang="en-US" dirty="0"/>
              <a:t> </a:t>
            </a:r>
            <a:r>
              <a:rPr lang="en-US" dirty="0" err="1"/>
              <a:t>opnieuw</a:t>
            </a:r>
            <a:r>
              <a:rPr lang="en-US" dirty="0"/>
              <a:t> </a:t>
            </a:r>
            <a:r>
              <a:rPr lang="en-US" dirty="0" err="1"/>
              <a:t>uit</a:t>
            </a:r>
            <a:r>
              <a:rPr lang="en-US" dirty="0"/>
              <a:t> </a:t>
            </a:r>
            <a:r>
              <a:rPr lang="en-US" dirty="0" err="1"/>
              <a:t>te</a:t>
            </a:r>
            <a:r>
              <a:rPr lang="en-US" dirty="0"/>
              <a:t> </a:t>
            </a:r>
            <a:r>
              <a:rPr lang="en-US" dirty="0" err="1"/>
              <a:t>vinden</a:t>
            </a:r>
            <a:r>
              <a:rPr lang="en-US" dirty="0"/>
              <a:t>. </a:t>
            </a:r>
            <a:endParaRPr dirty="0"/>
          </a:p>
          <a:p>
            <a:pPr marL="228600" lvl="0" indent="0" algn="l" rtl="0">
              <a:lnSpc>
                <a:spcPct val="120000"/>
              </a:lnSpc>
              <a:spcBef>
                <a:spcPts val="1000"/>
              </a:spcBef>
              <a:spcAft>
                <a:spcPts val="0"/>
              </a:spcAft>
              <a:buClr>
                <a:schemeClr val="lt1"/>
              </a:buClr>
              <a:buSzPct val="100000"/>
              <a:buNone/>
            </a:pPr>
            <a:r>
              <a:rPr lang="en-US" dirty="0"/>
              <a:t>Via </a:t>
            </a:r>
            <a:r>
              <a:rPr lang="en-US" dirty="0" err="1"/>
              <a:t>deze</a:t>
            </a:r>
            <a:r>
              <a:rPr lang="en-US" dirty="0"/>
              <a:t> </a:t>
            </a:r>
            <a:r>
              <a:rPr lang="en-US" dirty="0" err="1"/>
              <a:t>opdrachten</a:t>
            </a:r>
            <a:r>
              <a:rPr lang="en-US" dirty="0"/>
              <a:t> </a:t>
            </a:r>
            <a:r>
              <a:rPr lang="en-US" dirty="0" err="1"/>
              <a:t>willen</a:t>
            </a:r>
            <a:r>
              <a:rPr lang="en-US" dirty="0"/>
              <a:t> we de </a:t>
            </a:r>
            <a:r>
              <a:rPr lang="en-US" dirty="0" err="1"/>
              <a:t>creatieve</a:t>
            </a:r>
            <a:r>
              <a:rPr lang="en-US" dirty="0"/>
              <a:t> </a:t>
            </a:r>
            <a:r>
              <a:rPr lang="en-US" dirty="0" err="1"/>
              <a:t>vonken</a:t>
            </a:r>
            <a:r>
              <a:rPr lang="en-US" dirty="0"/>
              <a:t> in elk van hen </a:t>
            </a:r>
            <a:r>
              <a:rPr lang="en-US" dirty="0" err="1"/>
              <a:t>ontsteken</a:t>
            </a:r>
            <a:r>
              <a:rPr lang="en-US" dirty="0"/>
              <a:t> </a:t>
            </a:r>
            <a:r>
              <a:rPr lang="en-US" dirty="0" err="1"/>
              <a:t>en</a:t>
            </a:r>
            <a:r>
              <a:rPr lang="en-US" dirty="0"/>
              <a:t> de </a:t>
            </a:r>
            <a:r>
              <a:rPr lang="en-US" dirty="0" err="1"/>
              <a:t>leerlingen</a:t>
            </a:r>
            <a:r>
              <a:rPr lang="en-US" dirty="0"/>
              <a:t> </a:t>
            </a:r>
            <a:r>
              <a:rPr lang="en-US" dirty="0" err="1"/>
              <a:t>leren</a:t>
            </a:r>
            <a:r>
              <a:rPr lang="en-US" dirty="0"/>
              <a:t> hoe ze solo of in </a:t>
            </a:r>
            <a:r>
              <a:rPr lang="en-US" dirty="0" err="1"/>
              <a:t>een</a:t>
            </a:r>
            <a:r>
              <a:rPr lang="en-US" dirty="0"/>
              <a:t> </a:t>
            </a:r>
            <a:r>
              <a:rPr lang="en-US" dirty="0" err="1"/>
              <a:t>samenwerkingsverband</a:t>
            </a:r>
            <a:r>
              <a:rPr lang="en-US" dirty="0"/>
              <a:t> </a:t>
            </a:r>
            <a:r>
              <a:rPr lang="en-US" dirty="0" err="1"/>
              <a:t>kunnen</a:t>
            </a:r>
            <a:r>
              <a:rPr lang="en-US" dirty="0"/>
              <a:t> </a:t>
            </a:r>
            <a:r>
              <a:rPr lang="en-US" dirty="0" err="1"/>
              <a:t>werken</a:t>
            </a:r>
            <a:r>
              <a:rPr lang="en-US" dirty="0"/>
              <a:t>, </a:t>
            </a:r>
            <a:r>
              <a:rPr lang="en-US" dirty="0" err="1"/>
              <a:t>zodat</a:t>
            </a:r>
            <a:r>
              <a:rPr lang="en-US" dirty="0"/>
              <a:t> ze </a:t>
            </a:r>
            <a:r>
              <a:rPr lang="en-US" dirty="0" err="1"/>
              <a:t>hun</a:t>
            </a:r>
            <a:r>
              <a:rPr lang="en-US" dirty="0"/>
              <a:t> </a:t>
            </a:r>
            <a:r>
              <a:rPr lang="en-US" dirty="0" err="1"/>
              <a:t>vaardigheden</a:t>
            </a:r>
            <a:r>
              <a:rPr lang="en-US" dirty="0"/>
              <a:t> op het </a:t>
            </a:r>
            <a:r>
              <a:rPr lang="en-US" dirty="0" err="1"/>
              <a:t>gebied</a:t>
            </a:r>
            <a:r>
              <a:rPr lang="en-US" dirty="0"/>
              <a:t> van </a:t>
            </a:r>
            <a:r>
              <a:rPr lang="en-US" dirty="0" err="1"/>
              <a:t>onafhankelijkheid</a:t>
            </a:r>
            <a:r>
              <a:rPr lang="en-US" dirty="0"/>
              <a:t> of </a:t>
            </a:r>
            <a:r>
              <a:rPr lang="en-US" dirty="0" err="1"/>
              <a:t>teamwerk</a:t>
            </a:r>
            <a:r>
              <a:rPr lang="en-US" dirty="0"/>
              <a:t> </a:t>
            </a:r>
            <a:r>
              <a:rPr lang="en-US" dirty="0" err="1"/>
              <a:t>kunnen</a:t>
            </a:r>
            <a:r>
              <a:rPr lang="en-US" dirty="0"/>
              <a:t> </a:t>
            </a:r>
            <a:r>
              <a:rPr lang="en-US" dirty="0" err="1"/>
              <a:t>verbeteren</a:t>
            </a:r>
            <a:r>
              <a:rPr lang="en-US" dirty="0"/>
              <a:t>, </a:t>
            </a:r>
            <a:r>
              <a:rPr lang="en-US" dirty="0" err="1"/>
              <a:t>terwijl</a:t>
            </a:r>
            <a:r>
              <a:rPr lang="en-US" dirty="0"/>
              <a:t> ze </a:t>
            </a:r>
            <a:r>
              <a:rPr lang="en-US" dirty="0" err="1"/>
              <a:t>ook</a:t>
            </a:r>
            <a:r>
              <a:rPr lang="en-US" dirty="0"/>
              <a:t> </a:t>
            </a:r>
            <a:r>
              <a:rPr lang="en-US" dirty="0" err="1"/>
              <a:t>kennismaken</a:t>
            </a:r>
            <a:r>
              <a:rPr lang="en-US" dirty="0"/>
              <a:t> met </a:t>
            </a:r>
            <a:r>
              <a:rPr lang="en-US" dirty="0" err="1"/>
              <a:t>hun</a:t>
            </a:r>
            <a:r>
              <a:rPr lang="en-US" dirty="0"/>
              <a:t> </a:t>
            </a:r>
            <a:r>
              <a:rPr lang="en-US" dirty="0" err="1"/>
              <a:t>culinaire</a:t>
            </a:r>
            <a:r>
              <a:rPr lang="en-US" dirty="0"/>
              <a:t> </a:t>
            </a:r>
            <a:r>
              <a:rPr lang="en-US" dirty="0" err="1"/>
              <a:t>verleden</a:t>
            </a:r>
            <a:r>
              <a:rPr lang="en-US" dirty="0"/>
              <a:t>.</a:t>
            </a:r>
            <a:endParaRPr dirty="0"/>
          </a:p>
          <a:p>
            <a:pPr marL="228600" lvl="0" indent="0" algn="l" rtl="0">
              <a:lnSpc>
                <a:spcPct val="90000"/>
              </a:lnSpc>
              <a:spcBef>
                <a:spcPts val="1000"/>
              </a:spcBef>
              <a:spcAft>
                <a:spcPts val="0"/>
              </a:spcAft>
              <a:buClr>
                <a:srgbClr val="F0985E"/>
              </a:buClr>
              <a:buSzPct val="100000"/>
              <a:buNone/>
            </a:pPr>
            <a:r>
              <a:rPr lang="en-US" b="1" u="sng" dirty="0" err="1">
                <a:solidFill>
                  <a:srgbClr val="F0985E"/>
                </a:solidFill>
              </a:rPr>
              <a:t>Klik</a:t>
            </a:r>
            <a:r>
              <a:rPr lang="en-US" b="1" u="sng" dirty="0">
                <a:solidFill>
                  <a:srgbClr val="F0985E"/>
                </a:solidFill>
              </a:rPr>
              <a:t> </a:t>
            </a:r>
            <a:r>
              <a:rPr lang="en-US" b="1" u="sng" dirty="0" err="1">
                <a:solidFill>
                  <a:srgbClr val="F0985E"/>
                </a:solidFill>
              </a:rPr>
              <a:t>hier</a:t>
            </a:r>
            <a:r>
              <a:rPr lang="en-US" b="1" u="sng" dirty="0">
                <a:solidFill>
                  <a:srgbClr val="F0985E"/>
                </a:solidFill>
              </a:rPr>
              <a:t> om </a:t>
            </a:r>
            <a:r>
              <a:rPr lang="en-US" b="1" u="sng" dirty="0" err="1">
                <a:solidFill>
                  <a:srgbClr val="F0985E"/>
                </a:solidFill>
              </a:rPr>
              <a:t>onze</a:t>
            </a:r>
            <a:r>
              <a:rPr lang="en-US" b="1" u="sng" dirty="0">
                <a:solidFill>
                  <a:srgbClr val="F0985E"/>
                </a:solidFill>
              </a:rPr>
              <a:t> online </a:t>
            </a:r>
            <a:r>
              <a:rPr lang="en-US" b="1" u="sng" dirty="0" err="1">
                <a:solidFill>
                  <a:srgbClr val="F0985E"/>
                </a:solidFill>
              </a:rPr>
              <a:t>opslagplaats</a:t>
            </a:r>
            <a:r>
              <a:rPr lang="en-US" b="1" u="sng" dirty="0">
                <a:solidFill>
                  <a:srgbClr val="F0985E"/>
                </a:solidFill>
              </a:rPr>
              <a:t> van </a:t>
            </a:r>
            <a:r>
              <a:rPr lang="en-US" b="1" u="sng" dirty="0" err="1">
                <a:solidFill>
                  <a:srgbClr val="F0985E"/>
                </a:solidFill>
              </a:rPr>
              <a:t>opdrachten</a:t>
            </a:r>
            <a:r>
              <a:rPr lang="en-US" b="1" u="sng" dirty="0">
                <a:solidFill>
                  <a:srgbClr val="F0985E"/>
                </a:solidFill>
              </a:rPr>
              <a:t> </a:t>
            </a:r>
            <a:r>
              <a:rPr lang="en-US" b="1" u="sng" dirty="0" err="1">
                <a:solidFill>
                  <a:srgbClr val="F0985E"/>
                </a:solidFill>
              </a:rPr>
              <a:t>te</a:t>
            </a:r>
            <a:r>
              <a:rPr lang="en-US" b="1" u="sng" dirty="0">
                <a:solidFill>
                  <a:srgbClr val="F0985E"/>
                </a:solidFill>
              </a:rPr>
              <a:t> </a:t>
            </a:r>
            <a:r>
              <a:rPr lang="en-US" b="1" u="sng" dirty="0" err="1">
                <a:solidFill>
                  <a:srgbClr val="F0985E"/>
                </a:solidFill>
              </a:rPr>
              <a:t>ontdekken</a:t>
            </a:r>
            <a:r>
              <a:rPr lang="en-US" b="1" u="sng" dirty="0">
                <a:solidFill>
                  <a:srgbClr val="F0985E"/>
                </a:solidFill>
              </a:rPr>
              <a:t> in de </a:t>
            </a:r>
            <a:r>
              <a:rPr lang="en-US" b="1" u="sng" dirty="0" err="1">
                <a:solidFill>
                  <a:srgbClr val="F0985E"/>
                </a:solidFill>
              </a:rPr>
              <a:t>sectie</a:t>
            </a:r>
            <a:r>
              <a:rPr lang="en-US" b="1" u="sng" dirty="0">
                <a:solidFill>
                  <a:srgbClr val="F0985E"/>
                </a:solidFill>
              </a:rPr>
              <a:t> Student Learning </a:t>
            </a:r>
            <a:r>
              <a:rPr lang="en-US" b="1" u="sng" dirty="0" err="1">
                <a:solidFill>
                  <a:srgbClr val="F0985E"/>
                </a:solidFill>
              </a:rPr>
              <a:t>materialen</a:t>
            </a:r>
            <a:r>
              <a:rPr lang="en-US" b="1" u="sng" dirty="0">
                <a:solidFill>
                  <a:srgbClr val="F0985E"/>
                </a:solidFill>
              </a:rPr>
              <a:t>.</a:t>
            </a:r>
            <a:endParaRPr b="1" dirty="0">
              <a:solidFill>
                <a:srgbClr val="F0985E"/>
              </a:solidFill>
            </a:endParaRPr>
          </a:p>
        </p:txBody>
      </p:sp>
      <p:sp>
        <p:nvSpPr>
          <p:cNvPr id="1124" name="Google Shape;1124;p48"/>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Studenten Opdrachten</a:t>
            </a:r>
            <a:endParaRPr/>
          </a:p>
        </p:txBody>
      </p:sp>
      <p:pic>
        <p:nvPicPr>
          <p:cNvPr id="1125" name="Google Shape;1125;p48" descr="Books on a shelf"/>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49"/>
          <p:cNvSpPr txBox="1">
            <a:spLocks noGrp="1"/>
          </p:cNvSpPr>
          <p:nvPr>
            <p:ph type="body" idx="1"/>
          </p:nvPr>
        </p:nvSpPr>
        <p:spPr>
          <a:xfrm>
            <a:off x="394283" y="1451295"/>
            <a:ext cx="11148533" cy="4479722"/>
          </a:xfrm>
          <a:prstGeom prst="rect">
            <a:avLst/>
          </a:prstGeom>
          <a:noFill/>
          <a:ln>
            <a:noFill/>
          </a:ln>
        </p:spPr>
        <p:txBody>
          <a:bodyPr spcFirstLastPara="1" wrap="square" lIns="91425" tIns="45700" rIns="91425" bIns="45700" anchor="t" anchorCtr="0">
            <a:normAutofit fontScale="77500" lnSpcReduction="20000"/>
          </a:bodyPr>
          <a:lstStyle/>
          <a:p>
            <a:pPr marL="228600" lvl="0" indent="0" algn="l" rtl="0">
              <a:lnSpc>
                <a:spcPct val="90000"/>
              </a:lnSpc>
              <a:spcBef>
                <a:spcPts val="0"/>
              </a:spcBef>
              <a:spcAft>
                <a:spcPts val="0"/>
              </a:spcAft>
              <a:buClr>
                <a:schemeClr val="lt1"/>
              </a:buClr>
              <a:buSzPct val="100000"/>
              <a:buNone/>
            </a:pPr>
            <a:r>
              <a:rPr lang="en-US" dirty="0" err="1"/>
              <a:t>Centraal</a:t>
            </a:r>
            <a:r>
              <a:rPr lang="en-US" dirty="0"/>
              <a:t> </a:t>
            </a:r>
            <a:r>
              <a:rPr lang="en-US" dirty="0" err="1"/>
              <a:t>bij</a:t>
            </a:r>
            <a:r>
              <a:rPr lang="en-US" dirty="0"/>
              <a:t> alle </a:t>
            </a:r>
            <a:r>
              <a:rPr lang="en-US" dirty="0" err="1"/>
              <a:t>studentenactiviteiten</a:t>
            </a:r>
            <a:r>
              <a:rPr lang="en-US" dirty="0"/>
              <a:t> in Cook it Forward </a:t>
            </a:r>
            <a:r>
              <a:rPr lang="en-US" dirty="0" err="1"/>
              <a:t>staat</a:t>
            </a:r>
            <a:r>
              <a:rPr lang="en-US" dirty="0"/>
              <a:t> het </a:t>
            </a:r>
            <a:r>
              <a:rPr lang="en-US" dirty="0" err="1"/>
              <a:t>bevorderen</a:t>
            </a:r>
            <a:r>
              <a:rPr lang="en-US" dirty="0"/>
              <a:t> van </a:t>
            </a:r>
            <a:r>
              <a:rPr lang="en-US" dirty="0" err="1"/>
              <a:t>een</a:t>
            </a:r>
            <a:r>
              <a:rPr lang="en-US" dirty="0"/>
              <a:t> </a:t>
            </a:r>
            <a:r>
              <a:rPr lang="en-US" dirty="0" err="1"/>
              <a:t>naar</a:t>
            </a:r>
            <a:r>
              <a:rPr lang="en-US" dirty="0"/>
              <a:t> </a:t>
            </a:r>
            <a:r>
              <a:rPr lang="en-US" dirty="0" err="1"/>
              <a:t>buiten</a:t>
            </a:r>
            <a:r>
              <a:rPr lang="en-US" dirty="0"/>
              <a:t> </a:t>
            </a:r>
            <a:r>
              <a:rPr lang="en-US" dirty="0" err="1"/>
              <a:t>gerichte</a:t>
            </a:r>
            <a:r>
              <a:rPr lang="en-US" dirty="0"/>
              <a:t> </a:t>
            </a:r>
            <a:r>
              <a:rPr lang="en-US" dirty="0" err="1"/>
              <a:t>blik</a:t>
            </a:r>
            <a:r>
              <a:rPr lang="en-US" dirty="0"/>
              <a:t> </a:t>
            </a:r>
            <a:r>
              <a:rPr lang="en-US" dirty="0" err="1"/>
              <a:t>en</a:t>
            </a:r>
            <a:r>
              <a:rPr lang="en-US" dirty="0"/>
              <a:t> </a:t>
            </a:r>
            <a:r>
              <a:rPr lang="en-US" dirty="0" err="1"/>
              <a:t>een</a:t>
            </a:r>
            <a:r>
              <a:rPr lang="en-US" dirty="0"/>
              <a:t> </a:t>
            </a:r>
            <a:r>
              <a:rPr lang="en-US" dirty="0" err="1"/>
              <a:t>verbinding</a:t>
            </a:r>
            <a:r>
              <a:rPr lang="en-US" dirty="0"/>
              <a:t> met </a:t>
            </a:r>
            <a:r>
              <a:rPr lang="en-US" dirty="0" err="1"/>
              <a:t>belanghebbenden</a:t>
            </a:r>
            <a:r>
              <a:rPr lang="en-US" dirty="0"/>
              <a:t> in de </a:t>
            </a:r>
            <a:r>
              <a:rPr lang="en-US" dirty="0" err="1"/>
              <a:t>horeca</a:t>
            </a:r>
            <a:r>
              <a:rPr lang="en-US" dirty="0"/>
              <a:t> </a:t>
            </a:r>
            <a:r>
              <a:rPr lang="en-US" dirty="0" err="1"/>
              <a:t>en</a:t>
            </a:r>
            <a:r>
              <a:rPr lang="en-US" dirty="0"/>
              <a:t> </a:t>
            </a:r>
            <a:r>
              <a:rPr lang="en-US" dirty="0" err="1"/>
              <a:t>gastronomie</a:t>
            </a:r>
            <a:r>
              <a:rPr lang="en-US" dirty="0"/>
              <a:t>. De </a:t>
            </a:r>
            <a:r>
              <a:rPr lang="en-US" dirty="0" err="1"/>
              <a:t>studentenopdrachten</a:t>
            </a:r>
            <a:r>
              <a:rPr lang="en-US" dirty="0"/>
              <a:t> </a:t>
            </a:r>
            <a:r>
              <a:rPr lang="en-US" dirty="0" err="1"/>
              <a:t>helpen</a:t>
            </a:r>
            <a:r>
              <a:rPr lang="en-US" dirty="0"/>
              <a:t> </a:t>
            </a:r>
            <a:r>
              <a:rPr lang="en-US" dirty="0" err="1"/>
              <a:t>dit</a:t>
            </a:r>
            <a:r>
              <a:rPr lang="en-US" dirty="0"/>
              <a:t> </a:t>
            </a:r>
            <a:r>
              <a:rPr lang="en-US" dirty="0" err="1"/>
              <a:t>proces</a:t>
            </a:r>
            <a:r>
              <a:rPr lang="en-US" dirty="0"/>
              <a:t> door </a:t>
            </a:r>
            <a:r>
              <a:rPr lang="en-US" dirty="0" err="1"/>
              <a:t>deze</a:t>
            </a:r>
            <a:r>
              <a:rPr lang="en-US" dirty="0"/>
              <a:t> </a:t>
            </a:r>
            <a:r>
              <a:rPr lang="en-US" dirty="0" err="1"/>
              <a:t>stappen</a:t>
            </a:r>
            <a:r>
              <a:rPr lang="en-US" dirty="0"/>
              <a:t> </a:t>
            </a:r>
            <a:r>
              <a:rPr lang="en-US" dirty="0" err="1"/>
              <a:t>te</a:t>
            </a:r>
            <a:r>
              <a:rPr lang="en-US" dirty="0"/>
              <a:t> </a:t>
            </a:r>
            <a:r>
              <a:rPr lang="en-US" dirty="0" err="1"/>
              <a:t>volgen</a:t>
            </a:r>
            <a:r>
              <a:rPr lang="en-US" dirty="0"/>
              <a:t>:</a:t>
            </a:r>
            <a:endParaRPr dirty="0"/>
          </a:p>
          <a:p>
            <a:pPr marL="571500" lvl="0" indent="-342900" algn="l" rtl="0">
              <a:lnSpc>
                <a:spcPct val="90000"/>
              </a:lnSpc>
              <a:spcBef>
                <a:spcPts val="1000"/>
              </a:spcBef>
              <a:spcAft>
                <a:spcPts val="0"/>
              </a:spcAft>
              <a:buClr>
                <a:schemeClr val="lt1"/>
              </a:buClr>
              <a:buSzPct val="100000"/>
              <a:buFont typeface="Arial"/>
              <a:buChar char="•"/>
            </a:pPr>
            <a:r>
              <a:rPr lang="en-US" b="1" dirty="0" err="1"/>
              <a:t>Stap</a:t>
            </a:r>
            <a:r>
              <a:rPr lang="en-US" b="1" dirty="0"/>
              <a:t> 1: </a:t>
            </a:r>
            <a:r>
              <a:rPr lang="en-US" dirty="0"/>
              <a:t>De </a:t>
            </a:r>
            <a:r>
              <a:rPr lang="en-US" dirty="0" err="1"/>
              <a:t>leerlingen</a:t>
            </a:r>
            <a:r>
              <a:rPr lang="en-US" dirty="0"/>
              <a:t> </a:t>
            </a:r>
            <a:r>
              <a:rPr lang="en-US" dirty="0" err="1"/>
              <a:t>aanmoedigen</a:t>
            </a:r>
            <a:r>
              <a:rPr lang="en-US" dirty="0"/>
              <a:t> om </a:t>
            </a:r>
            <a:r>
              <a:rPr lang="en-US" dirty="0" err="1"/>
              <a:t>hun</a:t>
            </a:r>
            <a:r>
              <a:rPr lang="en-US" dirty="0"/>
              <a:t> eigen </a:t>
            </a:r>
            <a:r>
              <a:rPr lang="en-US" dirty="0" err="1"/>
              <a:t>netwerk</a:t>
            </a:r>
            <a:r>
              <a:rPr lang="en-US" dirty="0"/>
              <a:t> </a:t>
            </a:r>
            <a:r>
              <a:rPr lang="en-US" dirty="0" err="1"/>
              <a:t>te</a:t>
            </a:r>
            <a:r>
              <a:rPr lang="en-US" dirty="0"/>
              <a:t> </a:t>
            </a:r>
            <a:r>
              <a:rPr lang="en-US" dirty="0" err="1"/>
              <a:t>onderzoeken</a:t>
            </a:r>
            <a:r>
              <a:rPr lang="en-US" dirty="0"/>
              <a:t> (</a:t>
            </a:r>
            <a:r>
              <a:rPr lang="en-US" dirty="0" err="1"/>
              <a:t>lokale</a:t>
            </a:r>
            <a:r>
              <a:rPr lang="en-US" dirty="0"/>
              <a:t> restaurants, </a:t>
            </a:r>
            <a:r>
              <a:rPr lang="en-US" dirty="0" err="1"/>
              <a:t>ouders</a:t>
            </a:r>
            <a:r>
              <a:rPr lang="en-US" dirty="0"/>
              <a:t>, </a:t>
            </a:r>
            <a:r>
              <a:rPr lang="en-US" dirty="0" err="1"/>
              <a:t>buren</a:t>
            </a:r>
            <a:r>
              <a:rPr lang="en-US" dirty="0"/>
              <a:t>, </a:t>
            </a:r>
            <a:r>
              <a:rPr lang="en-US" dirty="0" err="1"/>
              <a:t>grootouders</a:t>
            </a:r>
            <a:r>
              <a:rPr lang="en-US" dirty="0"/>
              <a:t>, </a:t>
            </a:r>
            <a:r>
              <a:rPr lang="en-US" dirty="0" err="1"/>
              <a:t>enz</a:t>
            </a:r>
            <a:r>
              <a:rPr lang="en-US" dirty="0"/>
              <a:t>.) om </a:t>
            </a:r>
            <a:r>
              <a:rPr lang="en-US" dirty="0" err="1"/>
              <a:t>kennis</a:t>
            </a:r>
            <a:r>
              <a:rPr lang="en-US" dirty="0"/>
              <a:t> </a:t>
            </a:r>
            <a:r>
              <a:rPr lang="en-US" dirty="0" err="1"/>
              <a:t>te</a:t>
            </a:r>
            <a:r>
              <a:rPr lang="en-US" dirty="0"/>
              <a:t> </a:t>
            </a:r>
            <a:r>
              <a:rPr lang="en-US" dirty="0" err="1"/>
              <a:t>maken</a:t>
            </a:r>
            <a:r>
              <a:rPr lang="en-US" dirty="0"/>
              <a:t> met </a:t>
            </a:r>
            <a:r>
              <a:rPr lang="en-US" dirty="0" err="1"/>
              <a:t>immaterieel</a:t>
            </a:r>
            <a:r>
              <a:rPr lang="en-US" dirty="0"/>
              <a:t> </a:t>
            </a:r>
            <a:r>
              <a:rPr lang="en-US" dirty="0" err="1"/>
              <a:t>cultureel</a:t>
            </a:r>
            <a:r>
              <a:rPr lang="en-US" dirty="0"/>
              <a:t> </a:t>
            </a:r>
            <a:r>
              <a:rPr lang="en-US" dirty="0" err="1"/>
              <a:t>erfgoed</a:t>
            </a:r>
            <a:r>
              <a:rPr lang="en-US" dirty="0"/>
              <a:t> in de </a:t>
            </a:r>
            <a:r>
              <a:rPr lang="en-US" dirty="0" err="1"/>
              <a:t>vorm</a:t>
            </a:r>
            <a:r>
              <a:rPr lang="en-US" dirty="0"/>
              <a:t> van </a:t>
            </a:r>
            <a:r>
              <a:rPr lang="en-US" dirty="0" err="1"/>
              <a:t>culinaire</a:t>
            </a:r>
            <a:r>
              <a:rPr lang="en-US" dirty="0"/>
              <a:t> </a:t>
            </a:r>
            <a:r>
              <a:rPr lang="en-US" dirty="0" err="1"/>
              <a:t>tradities</a:t>
            </a:r>
            <a:r>
              <a:rPr lang="en-US" dirty="0"/>
              <a:t>, </a:t>
            </a:r>
            <a:r>
              <a:rPr lang="en-US" dirty="0" err="1"/>
              <a:t>oude</a:t>
            </a:r>
            <a:r>
              <a:rPr lang="en-US" dirty="0"/>
              <a:t> </a:t>
            </a:r>
            <a:r>
              <a:rPr lang="en-US" dirty="0" err="1"/>
              <a:t>recepten</a:t>
            </a:r>
            <a:r>
              <a:rPr lang="en-US" dirty="0"/>
              <a:t>, </a:t>
            </a:r>
            <a:r>
              <a:rPr lang="en-US" dirty="0" err="1"/>
              <a:t>vergeten</a:t>
            </a:r>
            <a:r>
              <a:rPr lang="en-US" dirty="0"/>
              <a:t> </a:t>
            </a:r>
            <a:r>
              <a:rPr lang="en-US" dirty="0" err="1"/>
              <a:t>regionale</a:t>
            </a:r>
            <a:r>
              <a:rPr lang="en-US" dirty="0"/>
              <a:t> </a:t>
            </a:r>
            <a:r>
              <a:rPr lang="en-US" dirty="0" err="1"/>
              <a:t>ingrediënten</a:t>
            </a:r>
            <a:r>
              <a:rPr lang="en-US" dirty="0"/>
              <a:t> </a:t>
            </a:r>
            <a:r>
              <a:rPr lang="en-US" dirty="0" err="1"/>
              <a:t>en</a:t>
            </a:r>
            <a:r>
              <a:rPr lang="en-US" dirty="0"/>
              <a:t> </a:t>
            </a:r>
            <a:r>
              <a:rPr lang="en-US" dirty="0" err="1"/>
              <a:t>traditionele</a:t>
            </a:r>
            <a:r>
              <a:rPr lang="en-US" dirty="0"/>
              <a:t> </a:t>
            </a:r>
            <a:r>
              <a:rPr lang="en-US" dirty="0" err="1"/>
              <a:t>kooktechnieken</a:t>
            </a:r>
            <a:r>
              <a:rPr lang="en-US" dirty="0"/>
              <a:t>.</a:t>
            </a:r>
            <a:endParaRPr dirty="0"/>
          </a:p>
          <a:p>
            <a:pPr marL="571500" lvl="0" indent="-342900" algn="l" rtl="0">
              <a:lnSpc>
                <a:spcPct val="90000"/>
              </a:lnSpc>
              <a:spcBef>
                <a:spcPts val="1000"/>
              </a:spcBef>
              <a:spcAft>
                <a:spcPts val="0"/>
              </a:spcAft>
              <a:buClr>
                <a:schemeClr val="lt1"/>
              </a:buClr>
              <a:buSzPct val="100000"/>
              <a:buFont typeface="Arial"/>
              <a:buChar char="•"/>
            </a:pPr>
            <a:r>
              <a:rPr lang="en-US" b="1" dirty="0" err="1"/>
              <a:t>Stap</a:t>
            </a:r>
            <a:r>
              <a:rPr lang="en-US" b="1" dirty="0"/>
              <a:t> 2: </a:t>
            </a:r>
            <a:r>
              <a:rPr lang="en-US" dirty="0" err="1"/>
              <a:t>Proactief</a:t>
            </a:r>
            <a:r>
              <a:rPr lang="en-US" dirty="0"/>
              <a:t> het </a:t>
            </a:r>
            <a:r>
              <a:rPr lang="en-US" dirty="0" err="1"/>
              <a:t>regionale</a:t>
            </a:r>
            <a:r>
              <a:rPr lang="en-US" dirty="0"/>
              <a:t> </a:t>
            </a:r>
            <a:r>
              <a:rPr lang="en-US" dirty="0" err="1"/>
              <a:t>netwerk</a:t>
            </a:r>
            <a:r>
              <a:rPr lang="en-US" dirty="0"/>
              <a:t> van </a:t>
            </a:r>
            <a:r>
              <a:rPr lang="en-US" dirty="0" err="1"/>
              <a:t>culinaire</a:t>
            </a:r>
            <a:r>
              <a:rPr lang="en-US" dirty="0"/>
              <a:t> </a:t>
            </a:r>
            <a:r>
              <a:rPr lang="en-US" dirty="0" err="1"/>
              <a:t>belanghebbenden</a:t>
            </a:r>
            <a:r>
              <a:rPr lang="en-US" dirty="0"/>
              <a:t> </a:t>
            </a:r>
            <a:r>
              <a:rPr lang="en-US" dirty="0" err="1"/>
              <a:t>benaderen</a:t>
            </a:r>
            <a:r>
              <a:rPr lang="en-US" dirty="0"/>
              <a:t> om trends </a:t>
            </a:r>
            <a:r>
              <a:rPr lang="en-US" dirty="0" err="1"/>
              <a:t>en</a:t>
            </a:r>
            <a:r>
              <a:rPr lang="en-US" dirty="0"/>
              <a:t> </a:t>
            </a:r>
            <a:r>
              <a:rPr lang="en-US" dirty="0" err="1"/>
              <a:t>nieuwe</a:t>
            </a:r>
            <a:r>
              <a:rPr lang="en-US" dirty="0"/>
              <a:t> </a:t>
            </a:r>
            <a:r>
              <a:rPr lang="en-US" dirty="0" err="1"/>
              <a:t>technieken</a:t>
            </a:r>
            <a:r>
              <a:rPr lang="en-US" dirty="0"/>
              <a:t> </a:t>
            </a:r>
            <a:r>
              <a:rPr lang="en-US" dirty="0" err="1"/>
              <a:t>te</a:t>
            </a:r>
            <a:r>
              <a:rPr lang="en-US" dirty="0"/>
              <a:t> </a:t>
            </a:r>
            <a:r>
              <a:rPr lang="en-US" dirty="0" err="1"/>
              <a:t>ontdekken</a:t>
            </a:r>
            <a:r>
              <a:rPr lang="en-US" dirty="0"/>
              <a:t> die in de sector </a:t>
            </a:r>
            <a:r>
              <a:rPr lang="en-US" dirty="0" err="1"/>
              <a:t>worden</a:t>
            </a:r>
            <a:r>
              <a:rPr lang="en-US" dirty="0"/>
              <a:t> </a:t>
            </a:r>
            <a:r>
              <a:rPr lang="en-US" dirty="0" err="1"/>
              <a:t>gebruikt</a:t>
            </a:r>
            <a:r>
              <a:rPr lang="en-US" dirty="0"/>
              <a:t>. </a:t>
            </a:r>
            <a:r>
              <a:rPr lang="en-US" dirty="0" err="1"/>
              <a:t>Studenten</a:t>
            </a:r>
            <a:r>
              <a:rPr lang="en-US" dirty="0"/>
              <a:t> </a:t>
            </a:r>
            <a:r>
              <a:rPr lang="en-US" dirty="0" err="1"/>
              <a:t>leren</a:t>
            </a:r>
            <a:r>
              <a:rPr lang="en-US" dirty="0"/>
              <a:t> de </a:t>
            </a:r>
            <a:r>
              <a:rPr lang="en-US" dirty="0" err="1"/>
              <a:t>nieuwste</a:t>
            </a:r>
            <a:r>
              <a:rPr lang="en-US" dirty="0"/>
              <a:t> trends in de </a:t>
            </a:r>
            <a:r>
              <a:rPr lang="en-US" dirty="0" err="1"/>
              <a:t>horeca</a:t>
            </a:r>
            <a:r>
              <a:rPr lang="en-US" dirty="0"/>
              <a:t> </a:t>
            </a:r>
            <a:r>
              <a:rPr lang="en-US" dirty="0" err="1"/>
              <a:t>en</a:t>
            </a:r>
            <a:r>
              <a:rPr lang="en-US" dirty="0"/>
              <a:t> </a:t>
            </a:r>
            <a:r>
              <a:rPr lang="en-US" dirty="0" err="1"/>
              <a:t>gastronomie</a:t>
            </a:r>
            <a:r>
              <a:rPr lang="en-US" dirty="0"/>
              <a:t> </a:t>
            </a:r>
            <a:r>
              <a:rPr lang="en-US" dirty="0" err="1"/>
              <a:t>rechtstreeks</a:t>
            </a:r>
            <a:r>
              <a:rPr lang="en-US" dirty="0"/>
              <a:t> </a:t>
            </a:r>
            <a:r>
              <a:rPr lang="en-US" dirty="0" err="1"/>
              <a:t>uit</a:t>
            </a:r>
            <a:r>
              <a:rPr lang="en-US" dirty="0"/>
              <a:t> de </a:t>
            </a:r>
            <a:r>
              <a:rPr lang="en-US" dirty="0" err="1"/>
              <a:t>beroepspraktijk</a:t>
            </a:r>
            <a:r>
              <a:rPr lang="en-US" dirty="0"/>
              <a:t>.</a:t>
            </a:r>
            <a:endParaRPr dirty="0"/>
          </a:p>
          <a:p>
            <a:pPr marL="571500" lvl="0" indent="-342900" algn="l" rtl="0">
              <a:lnSpc>
                <a:spcPct val="90000"/>
              </a:lnSpc>
              <a:spcBef>
                <a:spcPts val="1000"/>
              </a:spcBef>
              <a:spcAft>
                <a:spcPts val="0"/>
              </a:spcAft>
              <a:buClr>
                <a:schemeClr val="lt1"/>
              </a:buClr>
              <a:buSzPct val="100000"/>
              <a:buFont typeface="Arial"/>
              <a:buChar char="•"/>
            </a:pPr>
            <a:r>
              <a:rPr lang="en-US" b="1" dirty="0" err="1"/>
              <a:t>Stap</a:t>
            </a:r>
            <a:r>
              <a:rPr lang="en-US" b="1" dirty="0"/>
              <a:t> 3: </a:t>
            </a:r>
            <a:r>
              <a:rPr lang="en-US" dirty="0"/>
              <a:t>Koppel de </a:t>
            </a:r>
            <a:r>
              <a:rPr lang="en-US" dirty="0" err="1"/>
              <a:t>culinaire</a:t>
            </a:r>
            <a:r>
              <a:rPr lang="en-US" dirty="0"/>
              <a:t> </a:t>
            </a:r>
            <a:r>
              <a:rPr lang="en-US" dirty="0" err="1"/>
              <a:t>tradities</a:t>
            </a:r>
            <a:r>
              <a:rPr lang="en-US" dirty="0"/>
              <a:t> </a:t>
            </a:r>
            <a:r>
              <a:rPr lang="en-US" dirty="0" err="1"/>
              <a:t>aan</a:t>
            </a:r>
            <a:r>
              <a:rPr lang="en-US" dirty="0"/>
              <a:t> </a:t>
            </a:r>
            <a:r>
              <a:rPr lang="en-US" dirty="0" err="1"/>
              <a:t>hedendaagse</a:t>
            </a:r>
            <a:r>
              <a:rPr lang="en-US" dirty="0"/>
              <a:t> trends </a:t>
            </a:r>
            <a:r>
              <a:rPr lang="en-US" dirty="0" err="1"/>
              <a:t>en</a:t>
            </a:r>
            <a:r>
              <a:rPr lang="en-US" dirty="0"/>
              <a:t> </a:t>
            </a:r>
            <a:r>
              <a:rPr lang="en-US" dirty="0" err="1"/>
              <a:t>nieuwe</a:t>
            </a:r>
            <a:r>
              <a:rPr lang="en-US" dirty="0"/>
              <a:t> </a:t>
            </a:r>
            <a:r>
              <a:rPr lang="en-US" dirty="0" err="1"/>
              <a:t>technieken</a:t>
            </a:r>
            <a:r>
              <a:rPr lang="en-US" dirty="0"/>
              <a:t> (</a:t>
            </a:r>
            <a:r>
              <a:rPr lang="en-US" dirty="0" err="1"/>
              <a:t>bijv</a:t>
            </a:r>
            <a:r>
              <a:rPr lang="en-US" dirty="0"/>
              <a:t>. 3D-printing, fusion cooking, </a:t>
            </a:r>
            <a:r>
              <a:rPr lang="en-US" dirty="0" err="1"/>
              <a:t>duurzaamheid</a:t>
            </a:r>
            <a:r>
              <a:rPr lang="en-US" dirty="0"/>
              <a:t> </a:t>
            </a:r>
            <a:r>
              <a:rPr lang="en-US" dirty="0" err="1"/>
              <a:t>en</a:t>
            </a:r>
            <a:r>
              <a:rPr lang="en-US" dirty="0"/>
              <a:t> het </a:t>
            </a:r>
            <a:r>
              <a:rPr lang="en-US" dirty="0" err="1"/>
              <a:t>gebruik</a:t>
            </a:r>
            <a:r>
              <a:rPr lang="en-US" dirty="0"/>
              <a:t> van </a:t>
            </a:r>
            <a:r>
              <a:rPr lang="en-US" dirty="0" err="1"/>
              <a:t>regionale</a:t>
            </a:r>
            <a:r>
              <a:rPr lang="en-US" dirty="0"/>
              <a:t> </a:t>
            </a:r>
            <a:r>
              <a:rPr lang="en-US" dirty="0" err="1"/>
              <a:t>producten</a:t>
            </a:r>
            <a:r>
              <a:rPr lang="en-US" dirty="0"/>
              <a:t>) </a:t>
            </a:r>
            <a:r>
              <a:rPr lang="en-US" dirty="0" err="1"/>
              <a:t>en</a:t>
            </a:r>
            <a:r>
              <a:rPr lang="en-US" dirty="0"/>
              <a:t> knap de </a:t>
            </a:r>
            <a:r>
              <a:rPr lang="en-US" dirty="0" err="1"/>
              <a:t>recepten</a:t>
            </a:r>
            <a:r>
              <a:rPr lang="en-US" dirty="0"/>
              <a:t> </a:t>
            </a:r>
            <a:r>
              <a:rPr lang="en-US" dirty="0" err="1"/>
              <a:t>en</a:t>
            </a:r>
            <a:r>
              <a:rPr lang="en-US" dirty="0"/>
              <a:t> </a:t>
            </a:r>
            <a:r>
              <a:rPr lang="en-US" dirty="0" err="1"/>
              <a:t>kooktechnieken</a:t>
            </a:r>
            <a:r>
              <a:rPr lang="en-US" dirty="0"/>
              <a:t> op. </a:t>
            </a:r>
            <a:r>
              <a:rPr lang="en-US" dirty="0" err="1"/>
              <a:t>Studenten</a:t>
            </a:r>
            <a:r>
              <a:rPr lang="en-US" dirty="0"/>
              <a:t> </a:t>
            </a:r>
            <a:r>
              <a:rPr lang="en-US" dirty="0" err="1"/>
              <a:t>brainstormen</a:t>
            </a:r>
            <a:r>
              <a:rPr lang="en-US" dirty="0"/>
              <a:t> (in </a:t>
            </a:r>
            <a:r>
              <a:rPr lang="en-US" dirty="0" err="1"/>
              <a:t>internationale</a:t>
            </a:r>
            <a:r>
              <a:rPr lang="en-US" dirty="0"/>
              <a:t> </a:t>
            </a:r>
            <a:r>
              <a:rPr lang="en-US" dirty="0" err="1"/>
              <a:t>groepen</a:t>
            </a:r>
            <a:r>
              <a:rPr lang="en-US" dirty="0"/>
              <a:t>) over </a:t>
            </a:r>
            <a:r>
              <a:rPr lang="en-US" dirty="0" err="1"/>
              <a:t>innovatieve</a:t>
            </a:r>
            <a:r>
              <a:rPr lang="en-US" dirty="0"/>
              <a:t> </a:t>
            </a:r>
            <a:r>
              <a:rPr lang="en-US" dirty="0" err="1"/>
              <a:t>manieren</a:t>
            </a:r>
            <a:r>
              <a:rPr lang="en-US" dirty="0"/>
              <a:t> om de </a:t>
            </a:r>
            <a:r>
              <a:rPr lang="en-US" dirty="0" err="1"/>
              <a:t>oude</a:t>
            </a:r>
            <a:r>
              <a:rPr lang="en-US" dirty="0"/>
              <a:t> </a:t>
            </a:r>
            <a:r>
              <a:rPr lang="en-US" dirty="0" err="1"/>
              <a:t>recepten</a:t>
            </a:r>
            <a:r>
              <a:rPr lang="en-US" dirty="0"/>
              <a:t> </a:t>
            </a:r>
            <a:r>
              <a:rPr lang="en-US" dirty="0" err="1"/>
              <a:t>en</a:t>
            </a:r>
            <a:r>
              <a:rPr lang="en-US" dirty="0"/>
              <a:t> </a:t>
            </a:r>
            <a:r>
              <a:rPr lang="en-US" dirty="0" err="1"/>
              <a:t>kooktechnieken</a:t>
            </a:r>
            <a:r>
              <a:rPr lang="en-US" dirty="0"/>
              <a:t> </a:t>
            </a:r>
            <a:r>
              <a:rPr lang="en-US" dirty="0" err="1"/>
              <a:t>aan</a:t>
            </a:r>
            <a:r>
              <a:rPr lang="en-US" dirty="0"/>
              <a:t> </a:t>
            </a:r>
            <a:r>
              <a:rPr lang="en-US" dirty="0" err="1"/>
              <a:t>te</a:t>
            </a:r>
            <a:r>
              <a:rPr lang="en-US" dirty="0"/>
              <a:t> </a:t>
            </a:r>
            <a:r>
              <a:rPr lang="en-US" dirty="0" err="1"/>
              <a:t>passen</a:t>
            </a:r>
            <a:r>
              <a:rPr lang="en-US" dirty="0"/>
              <a:t> </a:t>
            </a:r>
            <a:r>
              <a:rPr lang="en-US" dirty="0" err="1"/>
              <a:t>aan</a:t>
            </a:r>
            <a:r>
              <a:rPr lang="en-US" dirty="0"/>
              <a:t> de 21</a:t>
            </a:r>
            <a:r>
              <a:rPr lang="en-US" baseline="30000" dirty="0"/>
              <a:t>st</a:t>
            </a:r>
            <a:r>
              <a:rPr lang="en-US" dirty="0"/>
              <a:t> –</a:t>
            </a:r>
            <a:r>
              <a:rPr lang="en-US" dirty="0" err="1"/>
              <a:t>eeuw</a:t>
            </a:r>
            <a:r>
              <a:rPr lang="en-US" dirty="0"/>
              <a:t>.</a:t>
            </a:r>
            <a:endParaRPr dirty="0"/>
          </a:p>
          <a:p>
            <a:pPr marL="571500" lvl="0" indent="-342900" algn="l" rtl="0">
              <a:lnSpc>
                <a:spcPct val="90000"/>
              </a:lnSpc>
              <a:spcBef>
                <a:spcPts val="1000"/>
              </a:spcBef>
              <a:spcAft>
                <a:spcPts val="0"/>
              </a:spcAft>
              <a:buClr>
                <a:schemeClr val="lt1"/>
              </a:buClr>
              <a:buSzPct val="100000"/>
              <a:buFont typeface="Arial"/>
              <a:buChar char="•"/>
            </a:pPr>
            <a:r>
              <a:rPr lang="en-US" b="1" dirty="0" err="1"/>
              <a:t>Stap</a:t>
            </a:r>
            <a:r>
              <a:rPr lang="en-US" b="1" dirty="0"/>
              <a:t> 4: </a:t>
            </a:r>
            <a:r>
              <a:rPr lang="en-US" dirty="0"/>
              <a:t>Hun </a:t>
            </a:r>
            <a:r>
              <a:rPr lang="en-US" dirty="0" err="1"/>
              <a:t>nieuwe</a:t>
            </a:r>
            <a:r>
              <a:rPr lang="en-US" dirty="0"/>
              <a:t> </a:t>
            </a:r>
            <a:r>
              <a:rPr lang="en-US" dirty="0" err="1"/>
              <a:t>uitvindingen</a:t>
            </a:r>
            <a:r>
              <a:rPr lang="en-US" dirty="0"/>
              <a:t> </a:t>
            </a:r>
            <a:r>
              <a:rPr lang="en-US" dirty="0" err="1"/>
              <a:t>voorstellen</a:t>
            </a:r>
            <a:r>
              <a:rPr lang="en-US" dirty="0"/>
              <a:t> </a:t>
            </a:r>
            <a:r>
              <a:rPr lang="en-US" dirty="0" err="1"/>
              <a:t>aan</a:t>
            </a:r>
            <a:r>
              <a:rPr lang="en-US" dirty="0"/>
              <a:t> </a:t>
            </a:r>
            <a:r>
              <a:rPr lang="en-US" dirty="0" err="1"/>
              <a:t>regionale</a:t>
            </a:r>
            <a:r>
              <a:rPr lang="en-US" dirty="0"/>
              <a:t> </a:t>
            </a:r>
            <a:r>
              <a:rPr lang="en-US" dirty="0" err="1"/>
              <a:t>belanghebbenden</a:t>
            </a:r>
            <a:r>
              <a:rPr lang="en-US" dirty="0"/>
              <a:t> </a:t>
            </a:r>
            <a:r>
              <a:rPr lang="en-US" dirty="0" err="1"/>
              <a:t>en</a:t>
            </a:r>
            <a:r>
              <a:rPr lang="en-US" dirty="0"/>
              <a:t> </a:t>
            </a:r>
            <a:r>
              <a:rPr lang="en-US" dirty="0" err="1"/>
              <a:t>hun</a:t>
            </a:r>
            <a:r>
              <a:rPr lang="en-US" dirty="0"/>
              <a:t> </a:t>
            </a:r>
            <a:r>
              <a:rPr lang="en-US" dirty="0" err="1"/>
              <a:t>voorgestelde</a:t>
            </a:r>
            <a:r>
              <a:rPr lang="en-US" dirty="0"/>
              <a:t> </a:t>
            </a:r>
            <a:r>
              <a:rPr lang="en-US" dirty="0" err="1"/>
              <a:t>oplossingen</a:t>
            </a:r>
            <a:r>
              <a:rPr lang="en-US" dirty="0"/>
              <a:t> </a:t>
            </a:r>
            <a:r>
              <a:rPr lang="en-US" dirty="0" err="1"/>
              <a:t>uitvoeren</a:t>
            </a:r>
            <a:r>
              <a:rPr lang="en-US" dirty="0"/>
              <a:t> in </a:t>
            </a:r>
            <a:r>
              <a:rPr lang="en-US" dirty="0" err="1"/>
              <a:t>nauwe</a:t>
            </a:r>
            <a:r>
              <a:rPr lang="en-US" dirty="0"/>
              <a:t> </a:t>
            </a:r>
            <a:r>
              <a:rPr lang="en-US" dirty="0" err="1"/>
              <a:t>samenwerking</a:t>
            </a:r>
            <a:r>
              <a:rPr lang="en-US" dirty="0"/>
              <a:t> met de </a:t>
            </a:r>
            <a:r>
              <a:rPr lang="en-US" dirty="0" err="1"/>
              <a:t>culinaire</a:t>
            </a:r>
            <a:r>
              <a:rPr lang="en-US" dirty="0"/>
              <a:t> </a:t>
            </a:r>
            <a:r>
              <a:rPr lang="en-US" dirty="0" err="1"/>
              <a:t>belanghebbenden</a:t>
            </a:r>
            <a:r>
              <a:rPr lang="en-US" dirty="0"/>
              <a:t> in de </a:t>
            </a:r>
            <a:r>
              <a:rPr lang="en-US" dirty="0" err="1"/>
              <a:t>wereld</a:t>
            </a:r>
            <a:r>
              <a:rPr lang="en-US" dirty="0"/>
              <a:t> van het </a:t>
            </a:r>
            <a:r>
              <a:rPr lang="en-US" dirty="0" err="1"/>
              <a:t>werk</a:t>
            </a:r>
            <a:r>
              <a:rPr lang="en-US" dirty="0"/>
              <a:t>.</a:t>
            </a:r>
            <a:endParaRPr dirty="0"/>
          </a:p>
        </p:txBody>
      </p:sp>
      <p:sp>
        <p:nvSpPr>
          <p:cNvPr id="1131" name="Google Shape;1131;p49"/>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Het voordeel van studentenopdrachten...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5"/>
          <p:cNvSpPr txBox="1">
            <a:spLocks noGrp="1"/>
          </p:cNvSpPr>
          <p:nvPr>
            <p:ph type="body" idx="4"/>
          </p:nvPr>
        </p:nvSpPr>
        <p:spPr>
          <a:xfrm>
            <a:off x="7229716" y="1232267"/>
            <a:ext cx="4962284"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Innovatiebehoeften - de mogelijkheden in Culinair Erfgoed</a:t>
            </a:r>
            <a:endParaRPr/>
          </a:p>
        </p:txBody>
      </p:sp>
      <p:sp>
        <p:nvSpPr>
          <p:cNvPr id="600" name="Google Shape;600;p5"/>
          <p:cNvSpPr txBox="1">
            <a:spLocks noGrp="1"/>
          </p:cNvSpPr>
          <p:nvPr>
            <p:ph type="body" idx="1"/>
          </p:nvPr>
        </p:nvSpPr>
        <p:spPr>
          <a:xfrm>
            <a:off x="6499807" y="128946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1</a:t>
            </a:r>
            <a:endParaRPr/>
          </a:p>
        </p:txBody>
      </p:sp>
      <p:sp>
        <p:nvSpPr>
          <p:cNvPr id="601" name="Google Shape;601;p5"/>
          <p:cNvSpPr txBox="1">
            <a:spLocks noGrp="1"/>
          </p:cNvSpPr>
          <p:nvPr>
            <p:ph type="body" idx="3"/>
          </p:nvPr>
        </p:nvSpPr>
        <p:spPr>
          <a:xfrm>
            <a:off x="781994" y="628636"/>
            <a:ext cx="4378451" cy="60363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chemeClr val="lt1"/>
              </a:buClr>
              <a:buSzPts val="3200"/>
              <a:buNone/>
            </a:pPr>
            <a:r>
              <a:rPr lang="en-US" sz="3200"/>
              <a:t>De lens van de werkgever</a:t>
            </a:r>
            <a:endParaRPr/>
          </a:p>
        </p:txBody>
      </p:sp>
      <p:sp>
        <p:nvSpPr>
          <p:cNvPr id="602" name="Google Shape;602;p5"/>
          <p:cNvSpPr txBox="1">
            <a:spLocks noGrp="1"/>
          </p:cNvSpPr>
          <p:nvPr>
            <p:ph type="body" idx="2"/>
          </p:nvPr>
        </p:nvSpPr>
        <p:spPr>
          <a:xfrm>
            <a:off x="689956" y="1606962"/>
            <a:ext cx="4962284" cy="4887884"/>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00000"/>
              </a:lnSpc>
              <a:spcBef>
                <a:spcPts val="0"/>
              </a:spcBef>
              <a:spcAft>
                <a:spcPts val="0"/>
              </a:spcAft>
              <a:buClr>
                <a:schemeClr val="lt1"/>
              </a:buClr>
              <a:buSzPct val="100000"/>
              <a:buNone/>
            </a:pPr>
            <a:r>
              <a:rPr lang="en-US"/>
              <a:t>Werkgeverstijd is zo kostbaar, de drukste keukens van levensmiddelenbedrijven/productie-eenheden hebben weinig tijd over.  </a:t>
            </a:r>
            <a:r>
              <a:rPr lang="en-US">
                <a:latin typeface="Raleway"/>
                <a:ea typeface="Raleway"/>
                <a:cs typeface="Raleway"/>
                <a:sym typeface="Raleway"/>
              </a:rPr>
              <a:t>Werkgevers </a:t>
            </a:r>
            <a:r>
              <a:rPr lang="en-US"/>
              <a:t>moeten </a:t>
            </a:r>
            <a:r>
              <a:rPr lang="en-US">
                <a:latin typeface="Raleway"/>
                <a:ea typeface="Raleway"/>
                <a:cs typeface="Raleway"/>
                <a:sym typeface="Raleway"/>
              </a:rPr>
              <a:t>de vruchten plukken van het gebruik van studentenstages. </a:t>
            </a:r>
            <a:endParaRPr/>
          </a:p>
          <a:p>
            <a:pPr marL="0" lvl="0" indent="0" algn="l" rtl="0">
              <a:lnSpc>
                <a:spcPct val="100000"/>
              </a:lnSpc>
              <a:spcBef>
                <a:spcPts val="1000"/>
              </a:spcBef>
              <a:spcAft>
                <a:spcPts val="0"/>
              </a:spcAft>
              <a:buClr>
                <a:schemeClr val="lt1"/>
              </a:buClr>
              <a:buSzPct val="100000"/>
              <a:buNone/>
            </a:pPr>
            <a:r>
              <a:rPr lang="en-US">
                <a:latin typeface="Raleway"/>
                <a:ea typeface="Raleway"/>
                <a:cs typeface="Raleway"/>
                <a:sym typeface="Raleway"/>
              </a:rPr>
              <a:t>Onze leerinhoud zal helpen een proces op te zetten om deze voordelen te bereiken en tegelijkertijd </a:t>
            </a:r>
            <a:r>
              <a:rPr lang="en-US"/>
              <a:t>de ervaring te gebruiken om </a:t>
            </a:r>
            <a:r>
              <a:rPr lang="en-US">
                <a:latin typeface="Raleway"/>
                <a:ea typeface="Raleway"/>
                <a:cs typeface="Raleway"/>
                <a:sym typeface="Raleway"/>
              </a:rPr>
              <a:t>culturele culinaire recepten en technieken binnen hun bedrijf te innoveren. </a:t>
            </a:r>
            <a:endParaRPr/>
          </a:p>
          <a:p>
            <a:pPr marL="0" lvl="0" indent="0" algn="l" rtl="0">
              <a:lnSpc>
                <a:spcPct val="100000"/>
              </a:lnSpc>
              <a:spcBef>
                <a:spcPts val="1000"/>
              </a:spcBef>
              <a:spcAft>
                <a:spcPts val="0"/>
              </a:spcAft>
              <a:buClr>
                <a:schemeClr val="lt1"/>
              </a:buClr>
              <a:buSzPct val="100000"/>
              <a:buNone/>
            </a:pPr>
            <a:r>
              <a:rPr lang="en-US">
                <a:latin typeface="Raleway"/>
                <a:ea typeface="Raleway"/>
                <a:cs typeface="Raleway"/>
                <a:sym typeface="Raleway"/>
              </a:rPr>
              <a:t>Hier bespreken wij het wat, het waarom en het hoe vanuit het oogpunt van de werkgever </a:t>
            </a:r>
            <a:endParaRPr/>
          </a:p>
        </p:txBody>
      </p:sp>
      <p:sp>
        <p:nvSpPr>
          <p:cNvPr id="603" name="Google Shape;603;p5"/>
          <p:cNvSpPr txBox="1">
            <a:spLocks noGrp="1"/>
          </p:cNvSpPr>
          <p:nvPr>
            <p:ph type="body" idx="5"/>
          </p:nvPr>
        </p:nvSpPr>
        <p:spPr>
          <a:xfrm>
            <a:off x="6499807" y="236408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2</a:t>
            </a:r>
            <a:endParaRPr/>
          </a:p>
        </p:txBody>
      </p:sp>
      <p:sp>
        <p:nvSpPr>
          <p:cNvPr id="604" name="Google Shape;604;p5"/>
          <p:cNvSpPr txBox="1">
            <a:spLocks noGrp="1"/>
          </p:cNvSpPr>
          <p:nvPr>
            <p:ph type="body" idx="6"/>
          </p:nvPr>
        </p:nvSpPr>
        <p:spPr>
          <a:xfrm>
            <a:off x="7229716" y="230689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Een businessplan maken rond ons culinair erfgoed</a:t>
            </a:r>
            <a:endParaRPr/>
          </a:p>
        </p:txBody>
      </p:sp>
      <p:sp>
        <p:nvSpPr>
          <p:cNvPr id="605" name="Google Shape;605;p5"/>
          <p:cNvSpPr txBox="1">
            <a:spLocks noGrp="1"/>
          </p:cNvSpPr>
          <p:nvPr>
            <p:ph type="body" idx="7"/>
          </p:nvPr>
        </p:nvSpPr>
        <p:spPr>
          <a:xfrm>
            <a:off x="6499807" y="3423852"/>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3</a:t>
            </a:r>
            <a:endParaRPr/>
          </a:p>
        </p:txBody>
      </p:sp>
      <p:sp>
        <p:nvSpPr>
          <p:cNvPr id="606" name="Google Shape;606;p5"/>
          <p:cNvSpPr txBox="1">
            <a:spLocks noGrp="1"/>
          </p:cNvSpPr>
          <p:nvPr>
            <p:ph type="body" idx="8"/>
          </p:nvPr>
        </p:nvSpPr>
        <p:spPr>
          <a:xfrm>
            <a:off x="7229716" y="3597900"/>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r>
              <a:rPr lang="en-US" b="1"/>
              <a:t>Verkennen en leren</a:t>
            </a:r>
            <a:endParaRPr/>
          </a:p>
          <a:p>
            <a:pPr marL="0" lvl="0" indent="0" algn="l" rtl="0">
              <a:lnSpc>
                <a:spcPct val="100000"/>
              </a:lnSpc>
              <a:spcBef>
                <a:spcPts val="1000"/>
              </a:spcBef>
              <a:spcAft>
                <a:spcPts val="0"/>
              </a:spcAft>
              <a:buClr>
                <a:srgbClr val="033637"/>
              </a:buClr>
              <a:buSzPts val="2200"/>
              <a:buNone/>
            </a:pPr>
            <a:endParaRPr b="1"/>
          </a:p>
        </p:txBody>
      </p:sp>
      <p:sp>
        <p:nvSpPr>
          <p:cNvPr id="607" name="Google Shape;607;p5"/>
          <p:cNvSpPr txBox="1">
            <a:spLocks noGrp="1"/>
          </p:cNvSpPr>
          <p:nvPr>
            <p:ph type="body" idx="9"/>
          </p:nvPr>
        </p:nvSpPr>
        <p:spPr>
          <a:xfrm>
            <a:off x="6485952" y="4482038"/>
            <a:ext cx="511077" cy="635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None/>
            </a:pPr>
            <a:r>
              <a:rPr lang="en-US"/>
              <a:t>4</a:t>
            </a:r>
            <a:endParaRPr/>
          </a:p>
        </p:txBody>
      </p:sp>
      <p:sp>
        <p:nvSpPr>
          <p:cNvPr id="608" name="Google Shape;608;p5"/>
          <p:cNvSpPr txBox="1">
            <a:spLocks noGrp="1"/>
          </p:cNvSpPr>
          <p:nvPr>
            <p:ph type="body" idx="13"/>
          </p:nvPr>
        </p:nvSpPr>
        <p:spPr>
          <a:xfrm>
            <a:off x="7215861" y="4424843"/>
            <a:ext cx="4465067" cy="822373"/>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33637"/>
              </a:buClr>
              <a:buSzPts val="2200"/>
              <a:buNone/>
            </a:pPr>
            <a:endParaRPr b="1"/>
          </a:p>
          <a:p>
            <a:pPr marL="0" lvl="0" indent="0" algn="l" rtl="0">
              <a:lnSpc>
                <a:spcPct val="100000"/>
              </a:lnSpc>
              <a:spcBef>
                <a:spcPts val="1000"/>
              </a:spcBef>
              <a:spcAft>
                <a:spcPts val="0"/>
              </a:spcAft>
              <a:buClr>
                <a:srgbClr val="033637"/>
              </a:buClr>
              <a:buSzPts val="2200"/>
              <a:buNone/>
            </a:pPr>
            <a:r>
              <a:rPr lang="en-US" b="1"/>
              <a:t>Evaluatie en analyse van het gehele proces</a:t>
            </a:r>
            <a:endParaRPr/>
          </a:p>
          <a:p>
            <a:pPr marL="0" lvl="0" indent="0" algn="l" rtl="0">
              <a:lnSpc>
                <a:spcPct val="100000"/>
              </a:lnSpc>
              <a:spcBef>
                <a:spcPts val="1000"/>
              </a:spcBef>
              <a:spcAft>
                <a:spcPts val="0"/>
              </a:spcAft>
              <a:buClr>
                <a:srgbClr val="033637"/>
              </a:buClr>
              <a:buSzPts val="2200"/>
              <a:buNone/>
            </a:pPr>
            <a:endParaRPr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pic>
        <p:nvPicPr>
          <p:cNvPr id="1136" name="Google Shape;1136;p50" descr="A bowl of soup&#10;&#10;Description automatically generated with medium confidenc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137" name="Google Shape;1137;p50"/>
          <p:cNvSpPr txBox="1">
            <a:spLocks noGrp="1"/>
          </p:cNvSpPr>
          <p:nvPr>
            <p:ph type="body" idx="1"/>
          </p:nvPr>
        </p:nvSpPr>
        <p:spPr>
          <a:xfrm>
            <a:off x="868517" y="1700910"/>
            <a:ext cx="5144356" cy="4525954"/>
          </a:xfrm>
          <a:prstGeom prst="rect">
            <a:avLst/>
          </a:prstGeom>
          <a:noFill/>
          <a:ln>
            <a:noFill/>
          </a:ln>
        </p:spPr>
        <p:txBody>
          <a:bodyPr spcFirstLastPara="1" wrap="square" lIns="91425" tIns="45700" rIns="91425" bIns="45700" anchor="t" anchorCtr="0">
            <a:normAutofit lnSpcReduction="10000"/>
          </a:bodyPr>
          <a:lstStyle/>
          <a:p>
            <a:pPr marL="228600" lvl="0" indent="0" algn="l" rtl="0">
              <a:lnSpc>
                <a:spcPct val="90000"/>
              </a:lnSpc>
              <a:spcBef>
                <a:spcPts val="0"/>
              </a:spcBef>
              <a:spcAft>
                <a:spcPts val="0"/>
              </a:spcAft>
              <a:buClr>
                <a:schemeClr val="lt1"/>
              </a:buClr>
              <a:buSzPts val="2400"/>
              <a:buNone/>
            </a:pPr>
            <a:r>
              <a:rPr lang="en-US" b="1"/>
              <a:t>Litouwen:</a:t>
            </a:r>
            <a:endParaRPr/>
          </a:p>
          <a:p>
            <a:pPr marL="228600" lvl="0" indent="0" algn="l" rtl="0">
              <a:lnSpc>
                <a:spcPct val="90000"/>
              </a:lnSpc>
              <a:spcBef>
                <a:spcPts val="1000"/>
              </a:spcBef>
              <a:spcAft>
                <a:spcPts val="0"/>
              </a:spcAft>
              <a:buClr>
                <a:schemeClr val="lt1"/>
              </a:buClr>
              <a:buSzPts val="2400"/>
              <a:buNone/>
            </a:pPr>
            <a:r>
              <a:rPr lang="en-US"/>
              <a:t>Eén opdracht moedigt de leerlingen aan om het verleden opnieuw te bestuderen en voedsel en tradities uit de Smetoniene tijd te bestuderen. </a:t>
            </a:r>
            <a:endParaRPr/>
          </a:p>
          <a:p>
            <a:pPr marL="228600" lvl="0" indent="0" algn="l" rtl="0">
              <a:lnSpc>
                <a:spcPct val="90000"/>
              </a:lnSpc>
              <a:spcBef>
                <a:spcPts val="1000"/>
              </a:spcBef>
              <a:spcAft>
                <a:spcPts val="0"/>
              </a:spcAft>
              <a:buClr>
                <a:schemeClr val="lt1"/>
              </a:buClr>
              <a:buSzPts val="2400"/>
              <a:buNone/>
            </a:pPr>
            <a:r>
              <a:rPr lang="en-US"/>
              <a:t>Vervolgens wordt hen gevraagd een menu uit die tijd met 5 gangen na te maken en daarbij te leren over hun culinaire erfgoed en smaakcombinaties en de reden waarom deze gerechten vroeger werden geserveerd.</a:t>
            </a:r>
            <a:endParaRPr/>
          </a:p>
        </p:txBody>
      </p:sp>
      <p:sp>
        <p:nvSpPr>
          <p:cNvPr id="1138" name="Google Shape;1138;p50"/>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Voorbeeldopdrachten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51" descr="Single fresh whole Savoy cabbag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144" name="Google Shape;1144;p51"/>
          <p:cNvSpPr txBox="1">
            <a:spLocks noGrp="1"/>
          </p:cNvSpPr>
          <p:nvPr>
            <p:ph type="body" idx="1"/>
          </p:nvPr>
        </p:nvSpPr>
        <p:spPr>
          <a:xfrm>
            <a:off x="1173317" y="1540476"/>
            <a:ext cx="5144356" cy="4794345"/>
          </a:xfrm>
          <a:prstGeom prst="rect">
            <a:avLst/>
          </a:prstGeom>
          <a:noFill/>
          <a:ln>
            <a:noFill/>
          </a:ln>
        </p:spPr>
        <p:txBody>
          <a:bodyPr spcFirstLastPara="1" wrap="square" lIns="91425" tIns="45700" rIns="91425" bIns="45700" anchor="t" anchorCtr="0">
            <a:normAutofit fontScale="85000" lnSpcReduction="20000"/>
          </a:bodyPr>
          <a:lstStyle/>
          <a:p>
            <a:pPr marL="228600" lvl="0" indent="-228600" algn="l" rtl="0">
              <a:lnSpc>
                <a:spcPct val="90000"/>
              </a:lnSpc>
              <a:spcBef>
                <a:spcPts val="0"/>
              </a:spcBef>
              <a:spcAft>
                <a:spcPts val="0"/>
              </a:spcAft>
              <a:buClr>
                <a:schemeClr val="lt1"/>
              </a:buClr>
              <a:buSzPct val="100000"/>
              <a:buNone/>
            </a:pPr>
            <a:r>
              <a:rPr lang="en-US" b="1"/>
              <a:t>Ierland:</a:t>
            </a:r>
            <a:endParaRPr/>
          </a:p>
          <a:p>
            <a:pPr marL="228600" lvl="0" indent="-228600" algn="l" rtl="0">
              <a:lnSpc>
                <a:spcPct val="90000"/>
              </a:lnSpc>
              <a:spcBef>
                <a:spcPts val="1000"/>
              </a:spcBef>
              <a:spcAft>
                <a:spcPts val="0"/>
              </a:spcAft>
              <a:buClr>
                <a:schemeClr val="lt1"/>
              </a:buClr>
              <a:buSzPct val="100000"/>
              <a:buNone/>
            </a:pPr>
            <a:r>
              <a:rPr lang="en-US"/>
              <a:t>Alle opdrachten draaiden om het opnieuw uitvinden van vergeten voedsel dat een traditionele culinaire en culturele betekenis zou hebben gehad. Bijv:</a:t>
            </a:r>
            <a:endParaRPr/>
          </a:p>
          <a:p>
            <a:pPr marL="342900" lvl="0" indent="-342900" algn="l" rtl="0">
              <a:lnSpc>
                <a:spcPct val="90000"/>
              </a:lnSpc>
              <a:spcBef>
                <a:spcPts val="1000"/>
              </a:spcBef>
              <a:spcAft>
                <a:spcPts val="0"/>
              </a:spcAft>
              <a:buClr>
                <a:schemeClr val="lt1"/>
              </a:buClr>
              <a:buSzPct val="100000"/>
              <a:buFont typeface="Arial"/>
              <a:buChar char="•"/>
            </a:pPr>
            <a:r>
              <a:rPr lang="en-US"/>
              <a:t>Coddle</a:t>
            </a:r>
            <a:endParaRPr/>
          </a:p>
          <a:p>
            <a:pPr marL="342900" lvl="0" indent="-342900" algn="l" rtl="0">
              <a:lnSpc>
                <a:spcPct val="90000"/>
              </a:lnSpc>
              <a:spcBef>
                <a:spcPts val="1000"/>
              </a:spcBef>
              <a:spcAft>
                <a:spcPts val="0"/>
              </a:spcAft>
              <a:buClr>
                <a:schemeClr val="lt1"/>
              </a:buClr>
              <a:buSzPct val="100000"/>
              <a:buFont typeface="Arial"/>
              <a:buChar char="•"/>
            </a:pPr>
            <a:r>
              <a:rPr lang="en-US"/>
              <a:t>Zeewier</a:t>
            </a:r>
            <a:endParaRPr/>
          </a:p>
          <a:p>
            <a:pPr marL="342900" lvl="0" indent="-342900" algn="l" rtl="0">
              <a:lnSpc>
                <a:spcPct val="90000"/>
              </a:lnSpc>
              <a:spcBef>
                <a:spcPts val="1000"/>
              </a:spcBef>
              <a:spcAft>
                <a:spcPts val="0"/>
              </a:spcAft>
              <a:buClr>
                <a:schemeClr val="lt1"/>
              </a:buClr>
              <a:buSzPct val="100000"/>
              <a:buFont typeface="Arial"/>
              <a:buChar char="•"/>
            </a:pPr>
            <a:r>
              <a:rPr lang="en-US"/>
              <a:t>Boxty</a:t>
            </a:r>
            <a:endParaRPr/>
          </a:p>
          <a:p>
            <a:pPr marL="342900" lvl="0" indent="-342900" algn="l" rtl="0">
              <a:lnSpc>
                <a:spcPct val="90000"/>
              </a:lnSpc>
              <a:spcBef>
                <a:spcPts val="1000"/>
              </a:spcBef>
              <a:spcAft>
                <a:spcPts val="0"/>
              </a:spcAft>
              <a:buClr>
                <a:schemeClr val="lt1"/>
              </a:buClr>
              <a:buSzPct val="100000"/>
              <a:buFont typeface="Arial"/>
              <a:buChar char="•"/>
            </a:pPr>
            <a:r>
              <a:rPr lang="en-US"/>
              <a:t>Neus tot staart Varken</a:t>
            </a:r>
            <a:endParaRPr/>
          </a:p>
          <a:p>
            <a:pPr marL="342900" lvl="0" indent="-342900" algn="l" rtl="0">
              <a:lnSpc>
                <a:spcPct val="90000"/>
              </a:lnSpc>
              <a:spcBef>
                <a:spcPts val="1000"/>
              </a:spcBef>
              <a:spcAft>
                <a:spcPts val="0"/>
              </a:spcAft>
              <a:buClr>
                <a:schemeClr val="lt1"/>
              </a:buClr>
              <a:buSzPct val="100000"/>
              <a:buFont typeface="Arial"/>
              <a:buChar char="•"/>
            </a:pPr>
            <a:r>
              <a:rPr lang="en-US"/>
              <a:t>Kool</a:t>
            </a:r>
            <a:endParaRPr/>
          </a:p>
          <a:p>
            <a:pPr marL="0" lvl="0" indent="0" algn="l" rtl="0">
              <a:lnSpc>
                <a:spcPct val="90000"/>
              </a:lnSpc>
              <a:spcBef>
                <a:spcPts val="1000"/>
              </a:spcBef>
              <a:spcAft>
                <a:spcPts val="0"/>
              </a:spcAft>
              <a:buClr>
                <a:schemeClr val="lt1"/>
              </a:buClr>
              <a:buSzPct val="100000"/>
              <a:buNone/>
            </a:pPr>
            <a:r>
              <a:rPr lang="en-US"/>
              <a:t>Daarom moeten de studenten worden opgeleid in hun culinaire erfgoed en moeten zij hun vaardigheden en creativiteit gebruiken om deze voedingsmiddelen in leven te houden.</a:t>
            </a:r>
            <a:endParaRPr/>
          </a:p>
          <a:p>
            <a:pPr marL="342900" lvl="0" indent="-201930" algn="l" rtl="0">
              <a:lnSpc>
                <a:spcPct val="90000"/>
              </a:lnSpc>
              <a:spcBef>
                <a:spcPts val="1000"/>
              </a:spcBef>
              <a:spcAft>
                <a:spcPts val="0"/>
              </a:spcAft>
              <a:buClr>
                <a:schemeClr val="lt1"/>
              </a:buClr>
              <a:buSzPct val="100000"/>
              <a:buFont typeface="Arial"/>
              <a:buNone/>
            </a:pPr>
            <a:endParaRPr/>
          </a:p>
        </p:txBody>
      </p:sp>
      <p:sp>
        <p:nvSpPr>
          <p:cNvPr id="1145" name="Google Shape;1145;p51"/>
          <p:cNvSpPr txBox="1">
            <a:spLocks noGrp="1"/>
          </p:cNvSpPr>
          <p:nvPr>
            <p:ph type="body" idx="3"/>
          </p:nvPr>
        </p:nvSpPr>
        <p:spPr>
          <a:xfrm>
            <a:off x="1089168" y="631136"/>
            <a:ext cx="5249633"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Studentenopdrachten: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pic>
        <p:nvPicPr>
          <p:cNvPr id="1150" name="Google Shape;1150;p52" descr="Seafood on a pan"/>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1151" name="Google Shape;1151;p52"/>
          <p:cNvSpPr txBox="1">
            <a:spLocks noGrp="1"/>
          </p:cNvSpPr>
          <p:nvPr>
            <p:ph type="body" idx="1"/>
          </p:nvPr>
        </p:nvSpPr>
        <p:spPr>
          <a:xfrm>
            <a:off x="922638" y="1614616"/>
            <a:ext cx="5395035" cy="4720205"/>
          </a:xfrm>
          <a:prstGeom prst="rect">
            <a:avLst/>
          </a:prstGeom>
          <a:noFill/>
          <a:ln>
            <a:noFill/>
          </a:ln>
        </p:spPr>
        <p:txBody>
          <a:bodyPr spcFirstLastPara="1" wrap="square" lIns="91425" tIns="45700" rIns="91425" bIns="45700" anchor="t" anchorCtr="0">
            <a:normAutofit fontScale="92500" lnSpcReduction="10000"/>
          </a:bodyPr>
          <a:lstStyle/>
          <a:p>
            <a:pPr marL="228600" lvl="0" indent="0" algn="l" rtl="0">
              <a:lnSpc>
                <a:spcPct val="90000"/>
              </a:lnSpc>
              <a:spcBef>
                <a:spcPts val="0"/>
              </a:spcBef>
              <a:spcAft>
                <a:spcPts val="0"/>
              </a:spcAft>
              <a:buClr>
                <a:schemeClr val="lt1"/>
              </a:buClr>
              <a:buSzPts val="2400"/>
              <a:buNone/>
            </a:pPr>
            <a:r>
              <a:rPr lang="en-US" b="1"/>
              <a:t>Nederland:</a:t>
            </a:r>
            <a:endParaRPr/>
          </a:p>
          <a:p>
            <a:pPr marL="228600" lvl="0" indent="0" algn="l" rtl="0">
              <a:lnSpc>
                <a:spcPct val="90000"/>
              </a:lnSpc>
              <a:spcBef>
                <a:spcPts val="1000"/>
              </a:spcBef>
              <a:spcAft>
                <a:spcPts val="0"/>
              </a:spcAft>
              <a:buClr>
                <a:schemeClr val="lt1"/>
              </a:buClr>
              <a:buSzPts val="2400"/>
              <a:buNone/>
            </a:pPr>
            <a:r>
              <a:rPr lang="en-US"/>
              <a:t>De opdrachten uit Nederland waren niet alleen gericht op vergeten zeevruchten en groenten, maar ook op traditionele kookmethodes om bij de studenten een gevoel van nieuwsgierigheid op te roepen over hun culinaire verleden. Ze worden aangemoedigd om met deze ingrediënten nieuwe en verbeterde gerechten te creëren en rekening te houden met huidige en toekomstige trends die zich aftekenen, zoals veganistisch, zoutarm, glutenvrij en lactosevrij. </a:t>
            </a:r>
            <a:endParaRPr/>
          </a:p>
        </p:txBody>
      </p:sp>
      <p:sp>
        <p:nvSpPr>
          <p:cNvPr id="1152" name="Google Shape;1152;p52"/>
          <p:cNvSpPr txBox="1">
            <a:spLocks noGrp="1"/>
          </p:cNvSpPr>
          <p:nvPr>
            <p:ph type="body" idx="3"/>
          </p:nvPr>
        </p:nvSpPr>
        <p:spPr>
          <a:xfrm>
            <a:off x="1089025" y="631825"/>
            <a:ext cx="5249863" cy="5810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Studentenopdrachten:</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53"/>
          <p:cNvSpPr txBox="1">
            <a:spLocks noGrp="1"/>
          </p:cNvSpPr>
          <p:nvPr>
            <p:ph type="body" idx="1"/>
          </p:nvPr>
        </p:nvSpPr>
        <p:spPr>
          <a:xfrm>
            <a:off x="840259" y="1548714"/>
            <a:ext cx="5477414" cy="4786107"/>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0"/>
              </a:spcBef>
              <a:spcAft>
                <a:spcPts val="0"/>
              </a:spcAft>
              <a:buClr>
                <a:schemeClr val="lt1"/>
              </a:buClr>
              <a:buSzPts val="2400"/>
              <a:buNone/>
            </a:pPr>
            <a:r>
              <a:rPr lang="en-US" b="1"/>
              <a:t>Spanje:</a:t>
            </a:r>
            <a:endParaRPr/>
          </a:p>
          <a:p>
            <a:pPr marL="228600" lvl="0" indent="0" algn="l" rtl="0">
              <a:lnSpc>
                <a:spcPct val="90000"/>
              </a:lnSpc>
              <a:spcBef>
                <a:spcPts val="1000"/>
              </a:spcBef>
              <a:spcAft>
                <a:spcPts val="0"/>
              </a:spcAft>
              <a:buClr>
                <a:schemeClr val="lt1"/>
              </a:buClr>
              <a:buSzPts val="2400"/>
              <a:buNone/>
            </a:pPr>
            <a:r>
              <a:rPr lang="en-US"/>
              <a:t>De Spaanse studenten kregen opdrachten die hen ertoe aanzetten hun culinaire erfgoed te verkennen en de producten en oude kooktechnieken van de regio Extremadura te bestuderen. </a:t>
            </a:r>
            <a:endParaRPr/>
          </a:p>
          <a:p>
            <a:pPr marL="228600" lvl="0" indent="0" algn="l" rtl="0">
              <a:lnSpc>
                <a:spcPct val="90000"/>
              </a:lnSpc>
              <a:spcBef>
                <a:spcPts val="1000"/>
              </a:spcBef>
              <a:spcAft>
                <a:spcPts val="0"/>
              </a:spcAft>
              <a:buClr>
                <a:schemeClr val="lt1"/>
              </a:buClr>
              <a:buSzPts val="2400"/>
              <a:buNone/>
            </a:pPr>
            <a:r>
              <a:rPr lang="en-US"/>
              <a:t>Ook werd gewezen op het belang van het overbruggen van de generatiekloof en het voordeel van stages voor het behoud van ons culinaire erfgoed. </a:t>
            </a:r>
            <a:endParaRPr/>
          </a:p>
        </p:txBody>
      </p:sp>
      <p:sp>
        <p:nvSpPr>
          <p:cNvPr id="1158" name="Google Shape;1158;p53"/>
          <p:cNvSpPr txBox="1">
            <a:spLocks noGrp="1"/>
          </p:cNvSpPr>
          <p:nvPr>
            <p:ph type="body" idx="3"/>
          </p:nvPr>
        </p:nvSpPr>
        <p:spPr>
          <a:xfrm>
            <a:off x="1089025" y="631825"/>
            <a:ext cx="5249863" cy="5810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Studentenopdrachten:</a:t>
            </a:r>
            <a:endParaRPr/>
          </a:p>
        </p:txBody>
      </p:sp>
      <p:pic>
        <p:nvPicPr>
          <p:cNvPr id="1159" name="Google Shape;1159;p53"/>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54"/>
          <p:cNvSpPr txBox="1">
            <a:spLocks noGrp="1"/>
          </p:cNvSpPr>
          <p:nvPr>
            <p:ph type="body" idx="1"/>
          </p:nvPr>
        </p:nvSpPr>
        <p:spPr>
          <a:xfrm>
            <a:off x="531116" y="1535185"/>
            <a:ext cx="5564883" cy="4328720"/>
          </a:xfrm>
          <a:prstGeom prst="rect">
            <a:avLst/>
          </a:prstGeom>
          <a:noFill/>
          <a:ln>
            <a:noFill/>
          </a:ln>
        </p:spPr>
        <p:txBody>
          <a:bodyPr spcFirstLastPara="1" wrap="square" lIns="91425" tIns="45700" rIns="91425" bIns="45700" anchor="t" anchorCtr="0">
            <a:normAutofit fontScale="92500" lnSpcReduction="20000"/>
          </a:bodyPr>
          <a:lstStyle/>
          <a:p>
            <a:pPr marL="36000" lvl="0" indent="0" algn="just" rtl="0">
              <a:lnSpc>
                <a:spcPct val="90000"/>
              </a:lnSpc>
              <a:spcBef>
                <a:spcPts val="0"/>
              </a:spcBef>
              <a:spcAft>
                <a:spcPts val="0"/>
              </a:spcAft>
              <a:buClr>
                <a:schemeClr val="lt1"/>
              </a:buClr>
              <a:buSzPct val="100000"/>
              <a:buNone/>
            </a:pPr>
            <a:r>
              <a:rPr lang="en-US" sz="1800" b="0" i="0" u="none" strike="noStrike"/>
              <a:t>Het doel van het werken aan concrete en levensechte casestudies in de vorm van culinair cultureel erfgoed is het genereren van kennis en valorisatie. Alle stappen in het proces worden ondernomen door studenten en begeleid en gecoördineerd door docenten van het beroepsonderwijs. </a:t>
            </a:r>
            <a:endParaRPr/>
          </a:p>
          <a:p>
            <a:pPr marL="36000" lvl="0" indent="0" algn="just" rtl="0">
              <a:lnSpc>
                <a:spcPct val="90000"/>
              </a:lnSpc>
              <a:spcBef>
                <a:spcPts val="0"/>
              </a:spcBef>
              <a:spcAft>
                <a:spcPts val="0"/>
              </a:spcAft>
              <a:buClr>
                <a:schemeClr val="lt1"/>
              </a:buClr>
              <a:buSzPct val="100000"/>
              <a:buNone/>
            </a:pPr>
            <a:endParaRPr sz="1800" b="0" i="0" u="none" strike="noStrike"/>
          </a:p>
          <a:p>
            <a:pPr marL="36000" lvl="0" indent="0" algn="just" rtl="0">
              <a:lnSpc>
                <a:spcPct val="90000"/>
              </a:lnSpc>
              <a:spcBef>
                <a:spcPts val="0"/>
              </a:spcBef>
              <a:spcAft>
                <a:spcPts val="0"/>
              </a:spcAft>
              <a:buClr>
                <a:schemeClr val="lt1"/>
              </a:buClr>
              <a:buSzPct val="100000"/>
              <a:buNone/>
            </a:pPr>
            <a:r>
              <a:rPr lang="en-US" sz="1800" b="0" i="0" u="none" strike="noStrike"/>
              <a:t>Studenten leren met elkaar samen te werken en te werken met/voor echte bedrijven (restaurant, hotels,</a:t>
            </a:r>
            <a:endParaRPr b="0"/>
          </a:p>
          <a:p>
            <a:pPr marL="36000" lvl="0" indent="0" algn="just" rtl="0">
              <a:lnSpc>
                <a:spcPct val="90000"/>
              </a:lnSpc>
              <a:spcBef>
                <a:spcPts val="0"/>
              </a:spcBef>
              <a:spcAft>
                <a:spcPts val="0"/>
              </a:spcAft>
              <a:buClr>
                <a:schemeClr val="lt1"/>
              </a:buClr>
              <a:buSzPct val="100000"/>
              <a:buNone/>
            </a:pPr>
            <a:r>
              <a:rPr lang="en-US" sz="1800" b="0" i="0" u="none" strike="noStrike"/>
              <a:t>cateraars, organisaties die actief zijn in duurzame voedselketens, (culinair) cultureel erfgoed, enz.) die leiden tot competenties die nodig zijn in het toekomstige beroepsleven. </a:t>
            </a:r>
            <a:endParaRPr/>
          </a:p>
          <a:p>
            <a:pPr marL="36000" lvl="0" indent="0" algn="just" rtl="0">
              <a:lnSpc>
                <a:spcPct val="90000"/>
              </a:lnSpc>
              <a:spcBef>
                <a:spcPts val="0"/>
              </a:spcBef>
              <a:spcAft>
                <a:spcPts val="0"/>
              </a:spcAft>
              <a:buClr>
                <a:schemeClr val="lt1"/>
              </a:buClr>
              <a:buSzPct val="100000"/>
              <a:buNone/>
            </a:pPr>
            <a:endParaRPr sz="1800"/>
          </a:p>
          <a:p>
            <a:pPr marL="36000" lvl="0" indent="0" algn="just" rtl="0">
              <a:lnSpc>
                <a:spcPct val="90000"/>
              </a:lnSpc>
              <a:spcBef>
                <a:spcPts val="0"/>
              </a:spcBef>
              <a:spcAft>
                <a:spcPts val="0"/>
              </a:spcAft>
              <a:buClr>
                <a:schemeClr val="lt1"/>
              </a:buClr>
              <a:buSzPct val="100000"/>
              <a:buNone/>
            </a:pPr>
            <a:r>
              <a:rPr lang="en-US" sz="1800" b="1" i="0" u="none" strike="noStrike"/>
              <a:t>Cook it Forward </a:t>
            </a:r>
            <a:r>
              <a:rPr lang="en-US" sz="1800" b="0" i="0" u="none" strike="noStrike"/>
              <a:t>wil jonge Europese studenten in het beroepsonderwijs mondiger maken en hen aanmoedigen hun inzetbaarheid te ontwikkelen door creatief denken, nieuwsgierigheid en onderzoek, kritisch denken, sociale en communicatieve vaardigheden, zelfvertrouwen en praktische vaardigheden.</a:t>
            </a:r>
            <a:endParaRPr b="0"/>
          </a:p>
        </p:txBody>
      </p:sp>
      <p:sp>
        <p:nvSpPr>
          <p:cNvPr id="1165" name="Google Shape;1165;p54"/>
          <p:cNvSpPr txBox="1">
            <a:spLocks noGrp="1"/>
          </p:cNvSpPr>
          <p:nvPr>
            <p:ph type="body" idx="2"/>
          </p:nvPr>
        </p:nvSpPr>
        <p:spPr>
          <a:xfrm>
            <a:off x="642435" y="425672"/>
            <a:ext cx="5085159"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en-US"/>
              <a:t>De impact...</a:t>
            </a:r>
            <a:endParaRPr/>
          </a:p>
        </p:txBody>
      </p:sp>
      <p:pic>
        <p:nvPicPr>
          <p:cNvPr id="1166" name="Google Shape;1166;p54" descr="Chefs standing in kitchen of restaurant"/>
          <p:cNvPicPr preferRelativeResize="0">
            <a:picLocks noGrp="1"/>
          </p:cNvPicPr>
          <p:nvPr>
            <p:ph type="pic" idx="3"/>
          </p:nvPr>
        </p:nvPicPr>
        <p:blipFill rotWithShape="1">
          <a:blip r:embed="rId3">
            <a:alphaModFix/>
          </a:blip>
          <a:srcRect/>
          <a:stretch/>
        </p:blipFill>
        <p:spPr>
          <a:xfrm>
            <a:off x="6392300" y="228600"/>
            <a:ext cx="5564883" cy="5447571"/>
          </a:xfrm>
          <a:prstGeom prst="rect">
            <a:avLst/>
          </a:prstGeom>
          <a:solidFill>
            <a:schemeClr val="lt1"/>
          </a:solid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55"/>
          <p:cNvPicPr preferRelativeResize="0">
            <a:picLocks noGrp="1"/>
          </p:cNvPicPr>
          <p:nvPr>
            <p:ph type="pic" idx="2"/>
          </p:nvPr>
        </p:nvPicPr>
        <p:blipFill rotWithShape="1">
          <a:blip r:embed="rId3">
            <a:alphaModFix/>
          </a:blip>
          <a:srcRect/>
          <a:stretch/>
        </p:blipFill>
        <p:spPr>
          <a:xfrm>
            <a:off x="-17463" y="0"/>
            <a:ext cx="5081588" cy="5459598"/>
          </a:xfrm>
          <a:prstGeom prst="rect">
            <a:avLst/>
          </a:prstGeom>
          <a:solidFill>
            <a:srgbClr val="A5A5A5"/>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6" descr="White and yellow flowers"/>
          <p:cNvPicPr preferRelativeResize="0">
            <a:picLocks noGrp="1"/>
          </p:cNvPicPr>
          <p:nvPr>
            <p:ph type="pic" idx="2"/>
          </p:nvPr>
        </p:nvPicPr>
        <p:blipFill rotWithShape="1">
          <a:blip r:embed="rId3">
            <a:alphaModFix/>
          </a:blip>
          <a:srcRect/>
          <a:stretch/>
        </p:blipFill>
        <p:spPr>
          <a:xfrm>
            <a:off x="2" y="2138363"/>
            <a:ext cx="12191999" cy="3387725"/>
          </a:xfrm>
          <a:prstGeom prst="rect">
            <a:avLst/>
          </a:prstGeom>
          <a:noFill/>
          <a:ln>
            <a:noFill/>
          </a:ln>
        </p:spPr>
      </p:pic>
      <p:sp>
        <p:nvSpPr>
          <p:cNvPr id="614" name="Google Shape;614;p6"/>
          <p:cNvSpPr txBox="1">
            <a:spLocks noGrp="1"/>
          </p:cNvSpPr>
          <p:nvPr>
            <p:ph type="body" idx="3"/>
          </p:nvPr>
        </p:nvSpPr>
        <p:spPr>
          <a:xfrm>
            <a:off x="1045028" y="4967671"/>
            <a:ext cx="11146973" cy="775681"/>
          </a:xfrm>
          <a:prstGeom prst="rect">
            <a:avLst/>
          </a:prstGeom>
          <a:solidFill>
            <a:srgbClr val="568754"/>
          </a:solid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b="1"/>
              <a:t>1. Innovatiebehoeften</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pic>
        <p:nvPicPr>
          <p:cNvPr id="619" name="Google Shape;619;p7"/>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
        <p:nvSpPr>
          <p:cNvPr id="620" name="Google Shape;620;p7"/>
          <p:cNvSpPr txBox="1">
            <a:spLocks noGrp="1"/>
          </p:cNvSpPr>
          <p:nvPr>
            <p:ph type="body" idx="1"/>
          </p:nvPr>
        </p:nvSpPr>
        <p:spPr>
          <a:xfrm>
            <a:off x="964276" y="1471352"/>
            <a:ext cx="5887786" cy="5178829"/>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0000"/>
              </a:lnSpc>
              <a:spcBef>
                <a:spcPts val="0"/>
              </a:spcBef>
              <a:spcAft>
                <a:spcPts val="0"/>
              </a:spcAft>
              <a:buClr>
                <a:schemeClr val="lt1"/>
              </a:buClr>
              <a:buSzPct val="100000"/>
              <a:buNone/>
            </a:pPr>
            <a:r>
              <a:rPr lang="en-US" dirty="0"/>
              <a:t>Cook it Forward </a:t>
            </a:r>
            <a:r>
              <a:rPr lang="en-US" dirty="0" err="1"/>
              <a:t>wil</a:t>
            </a:r>
            <a:r>
              <a:rPr lang="en-US" dirty="0"/>
              <a:t> </a:t>
            </a:r>
            <a:r>
              <a:rPr lang="en-US" dirty="0" err="1"/>
              <a:t>levensmiddelenbedrijven</a:t>
            </a:r>
            <a:r>
              <a:rPr lang="en-US" dirty="0"/>
              <a:t> - hotels, cafés, restaurants, </a:t>
            </a:r>
            <a:r>
              <a:rPr lang="en-US" dirty="0" err="1"/>
              <a:t>kraampjes</a:t>
            </a:r>
            <a:r>
              <a:rPr lang="en-US" dirty="0"/>
              <a:t>, </a:t>
            </a:r>
            <a:r>
              <a:rPr lang="en-US" dirty="0" err="1"/>
              <a:t>boerderijen</a:t>
            </a:r>
            <a:r>
              <a:rPr lang="en-US" dirty="0"/>
              <a:t> </a:t>
            </a:r>
            <a:r>
              <a:rPr lang="en-US" dirty="0" err="1"/>
              <a:t>en</a:t>
            </a:r>
            <a:r>
              <a:rPr lang="en-US" dirty="0"/>
              <a:t> </a:t>
            </a:r>
            <a:r>
              <a:rPr lang="en-US" dirty="0" err="1"/>
              <a:t>leveranciers</a:t>
            </a:r>
            <a:r>
              <a:rPr lang="en-US" dirty="0"/>
              <a:t> - </a:t>
            </a:r>
            <a:r>
              <a:rPr lang="en-US" dirty="0" err="1"/>
              <a:t>helpen</a:t>
            </a:r>
            <a:r>
              <a:rPr lang="en-US" dirty="0"/>
              <a:t> om de </a:t>
            </a:r>
            <a:r>
              <a:rPr lang="en-US" dirty="0" err="1"/>
              <a:t>mogelijkheden</a:t>
            </a:r>
            <a:r>
              <a:rPr lang="en-US" dirty="0"/>
              <a:t> van het </a:t>
            </a:r>
            <a:r>
              <a:rPr lang="en-US" dirty="0" err="1"/>
              <a:t>culturele</a:t>
            </a:r>
            <a:r>
              <a:rPr lang="en-US" dirty="0"/>
              <a:t> </a:t>
            </a:r>
            <a:r>
              <a:rPr lang="en-US" dirty="0" err="1"/>
              <a:t>en</a:t>
            </a:r>
            <a:r>
              <a:rPr lang="en-US" dirty="0"/>
              <a:t> </a:t>
            </a:r>
            <a:r>
              <a:rPr lang="en-US" dirty="0" err="1"/>
              <a:t>culinaire</a:t>
            </a:r>
            <a:r>
              <a:rPr lang="en-US" dirty="0"/>
              <a:t> </a:t>
            </a:r>
            <a:r>
              <a:rPr lang="en-US" dirty="0" err="1"/>
              <a:t>erfgoed</a:t>
            </a:r>
            <a:r>
              <a:rPr lang="en-US" dirty="0"/>
              <a:t> in </a:t>
            </a:r>
            <a:r>
              <a:rPr lang="en-US" dirty="0" err="1"/>
              <a:t>hun</a:t>
            </a:r>
            <a:r>
              <a:rPr lang="en-US" dirty="0"/>
              <a:t> </a:t>
            </a:r>
            <a:r>
              <a:rPr lang="en-US" dirty="0" err="1"/>
              <a:t>levensmiddelenbedrijf</a:t>
            </a:r>
            <a:r>
              <a:rPr lang="en-US" dirty="0"/>
              <a:t> in </a:t>
            </a:r>
            <a:r>
              <a:rPr lang="en-US" dirty="0" err="1"/>
              <a:t>kaart</a:t>
            </a:r>
            <a:r>
              <a:rPr lang="en-US" dirty="0"/>
              <a:t> </a:t>
            </a:r>
            <a:r>
              <a:rPr lang="en-US" dirty="0" err="1"/>
              <a:t>te</a:t>
            </a:r>
            <a:r>
              <a:rPr lang="en-US" dirty="0"/>
              <a:t> </a:t>
            </a:r>
            <a:r>
              <a:rPr lang="en-US" dirty="0" err="1"/>
              <a:t>brengen</a:t>
            </a:r>
            <a:r>
              <a:rPr lang="en-US" dirty="0"/>
              <a:t> </a:t>
            </a:r>
            <a:r>
              <a:rPr lang="en-US" dirty="0" err="1"/>
              <a:t>en</a:t>
            </a:r>
            <a:r>
              <a:rPr lang="en-US" dirty="0"/>
              <a:t> </a:t>
            </a:r>
            <a:r>
              <a:rPr lang="en-US" dirty="0" err="1"/>
              <a:t>te</a:t>
            </a:r>
            <a:r>
              <a:rPr lang="en-US" dirty="0"/>
              <a:t> </a:t>
            </a:r>
            <a:r>
              <a:rPr lang="en-US" dirty="0" err="1"/>
              <a:t>benutten</a:t>
            </a:r>
            <a:r>
              <a:rPr lang="en-US" dirty="0"/>
              <a:t>.</a:t>
            </a:r>
            <a:endParaRPr dirty="0"/>
          </a:p>
          <a:p>
            <a:pPr marL="0" lvl="0" indent="0" algn="l" rtl="0">
              <a:lnSpc>
                <a:spcPct val="110000"/>
              </a:lnSpc>
              <a:spcBef>
                <a:spcPts val="1000"/>
              </a:spcBef>
              <a:spcAft>
                <a:spcPts val="0"/>
              </a:spcAft>
              <a:buClr>
                <a:schemeClr val="lt1"/>
              </a:buClr>
              <a:buSzPct val="100000"/>
              <a:buNone/>
            </a:pPr>
            <a:r>
              <a:rPr lang="en-US" b="1" dirty="0"/>
              <a:t>INNOVATIEBEHOEFTEN</a:t>
            </a:r>
            <a:endParaRPr dirty="0"/>
          </a:p>
          <a:p>
            <a:pPr marL="0" lvl="0" indent="0" algn="l" rtl="0">
              <a:lnSpc>
                <a:spcPct val="110000"/>
              </a:lnSpc>
              <a:spcBef>
                <a:spcPts val="1000"/>
              </a:spcBef>
              <a:spcAft>
                <a:spcPts val="0"/>
              </a:spcAft>
              <a:buClr>
                <a:schemeClr val="lt1"/>
              </a:buClr>
              <a:buSzPct val="100000"/>
              <a:buNone/>
            </a:pPr>
            <a:r>
              <a:rPr lang="en-US" dirty="0"/>
              <a:t>In de </a:t>
            </a:r>
            <a:r>
              <a:rPr lang="en-US" dirty="0" err="1"/>
              <a:t>culinaire</a:t>
            </a:r>
            <a:r>
              <a:rPr lang="en-US" dirty="0"/>
              <a:t> sector is </a:t>
            </a:r>
            <a:r>
              <a:rPr lang="en-US" dirty="0" err="1"/>
              <a:t>er</a:t>
            </a:r>
            <a:r>
              <a:rPr lang="en-US" dirty="0"/>
              <a:t> </a:t>
            </a:r>
            <a:r>
              <a:rPr lang="en-US" dirty="0" err="1"/>
              <a:t>een</a:t>
            </a:r>
            <a:r>
              <a:rPr lang="en-US" dirty="0"/>
              <a:t> </a:t>
            </a:r>
            <a:r>
              <a:rPr lang="en-US" dirty="0" err="1"/>
              <a:t>constante</a:t>
            </a:r>
            <a:r>
              <a:rPr lang="en-US" dirty="0"/>
              <a:t> </a:t>
            </a:r>
            <a:r>
              <a:rPr lang="en-US" dirty="0" err="1"/>
              <a:t>druk</a:t>
            </a:r>
            <a:r>
              <a:rPr lang="en-US" dirty="0"/>
              <a:t> om </a:t>
            </a:r>
            <a:r>
              <a:rPr lang="en-US" dirty="0" err="1"/>
              <a:t>zich</a:t>
            </a:r>
            <a:r>
              <a:rPr lang="en-US" dirty="0"/>
              <a:t> </a:t>
            </a:r>
            <a:r>
              <a:rPr lang="en-US" dirty="0" err="1"/>
              <a:t>aan</a:t>
            </a:r>
            <a:r>
              <a:rPr lang="en-US" dirty="0"/>
              <a:t> </a:t>
            </a:r>
            <a:r>
              <a:rPr lang="en-US" dirty="0" err="1"/>
              <a:t>te</a:t>
            </a:r>
            <a:r>
              <a:rPr lang="en-US" dirty="0"/>
              <a:t> </a:t>
            </a:r>
            <a:r>
              <a:rPr lang="en-US" dirty="0" err="1"/>
              <a:t>passen</a:t>
            </a:r>
            <a:r>
              <a:rPr lang="en-US" dirty="0"/>
              <a:t> </a:t>
            </a:r>
            <a:r>
              <a:rPr lang="en-US" dirty="0" err="1"/>
              <a:t>en</a:t>
            </a:r>
            <a:r>
              <a:rPr lang="en-US" dirty="0"/>
              <a:t> </a:t>
            </a:r>
            <a:r>
              <a:rPr lang="en-US" dirty="0" err="1"/>
              <a:t>mee</a:t>
            </a:r>
            <a:r>
              <a:rPr lang="en-US" dirty="0"/>
              <a:t> </a:t>
            </a:r>
            <a:r>
              <a:rPr lang="en-US" dirty="0" err="1"/>
              <a:t>te</a:t>
            </a:r>
            <a:r>
              <a:rPr lang="en-US" dirty="0"/>
              <a:t> </a:t>
            </a:r>
            <a:r>
              <a:rPr lang="en-US" dirty="0" err="1"/>
              <a:t>veranderen</a:t>
            </a:r>
            <a:r>
              <a:rPr lang="en-US" dirty="0"/>
              <a:t> met de trends, </a:t>
            </a:r>
            <a:r>
              <a:rPr lang="en-US" dirty="0" err="1"/>
              <a:t>en</a:t>
            </a:r>
            <a:r>
              <a:rPr lang="en-US" dirty="0"/>
              <a:t> </a:t>
            </a:r>
            <a:r>
              <a:rPr lang="en-US" dirty="0" err="1"/>
              <a:t>tegelijk</a:t>
            </a:r>
            <a:r>
              <a:rPr lang="en-US" dirty="0"/>
              <a:t> </a:t>
            </a:r>
            <a:r>
              <a:rPr lang="en-US" dirty="0" err="1"/>
              <a:t>productiever</a:t>
            </a:r>
            <a:r>
              <a:rPr lang="en-US" dirty="0"/>
              <a:t>, </a:t>
            </a:r>
            <a:r>
              <a:rPr lang="en-US" dirty="0" err="1"/>
              <a:t>efficiënter</a:t>
            </a:r>
            <a:r>
              <a:rPr lang="en-US" dirty="0"/>
              <a:t> </a:t>
            </a:r>
            <a:r>
              <a:rPr lang="en-US" dirty="0" err="1"/>
              <a:t>en</a:t>
            </a:r>
            <a:r>
              <a:rPr lang="en-US" dirty="0"/>
              <a:t> </a:t>
            </a:r>
            <a:r>
              <a:rPr lang="en-US" dirty="0" err="1"/>
              <a:t>innovatiever</a:t>
            </a:r>
            <a:r>
              <a:rPr lang="en-US" dirty="0"/>
              <a:t> </a:t>
            </a:r>
            <a:r>
              <a:rPr lang="en-US" dirty="0" err="1"/>
              <a:t>te</a:t>
            </a:r>
            <a:r>
              <a:rPr lang="en-US" dirty="0"/>
              <a:t> </a:t>
            </a:r>
            <a:r>
              <a:rPr lang="en-US" dirty="0" err="1"/>
              <a:t>zijn</a:t>
            </a:r>
            <a:r>
              <a:rPr lang="en-US" dirty="0"/>
              <a:t>. </a:t>
            </a:r>
            <a:r>
              <a:rPr lang="en-US" dirty="0" err="1"/>
              <a:t>Regelmatige</a:t>
            </a:r>
            <a:r>
              <a:rPr lang="en-US" dirty="0"/>
              <a:t> </a:t>
            </a:r>
            <a:r>
              <a:rPr lang="en-US" dirty="0" err="1"/>
              <a:t>innovatie</a:t>
            </a:r>
            <a:r>
              <a:rPr lang="en-US" dirty="0"/>
              <a:t> is </a:t>
            </a:r>
            <a:r>
              <a:rPr lang="en-US" dirty="0" err="1"/>
              <a:t>iets</a:t>
            </a:r>
            <a:r>
              <a:rPr lang="en-US" dirty="0"/>
              <a:t> </a:t>
            </a:r>
            <a:r>
              <a:rPr lang="en-US" dirty="0" err="1"/>
              <a:t>waar</a:t>
            </a:r>
            <a:r>
              <a:rPr lang="en-US" dirty="0"/>
              <a:t> </a:t>
            </a:r>
            <a:r>
              <a:rPr lang="en-US" dirty="0" err="1"/>
              <a:t>restauranthouders</a:t>
            </a:r>
            <a:r>
              <a:rPr lang="en-US" dirty="0"/>
              <a:t> </a:t>
            </a:r>
            <a:r>
              <a:rPr lang="en-US" dirty="0" err="1"/>
              <a:t>en</a:t>
            </a:r>
            <a:r>
              <a:rPr lang="en-US" dirty="0"/>
              <a:t> </a:t>
            </a:r>
            <a:r>
              <a:rPr lang="en-US" dirty="0" err="1"/>
              <a:t>culinaire</a:t>
            </a:r>
            <a:r>
              <a:rPr lang="en-US" dirty="0"/>
              <a:t> KMO's </a:t>
            </a:r>
            <a:r>
              <a:rPr lang="en-US" dirty="0" err="1"/>
              <a:t>naar</a:t>
            </a:r>
            <a:r>
              <a:rPr lang="en-US" dirty="0"/>
              <a:t> </a:t>
            </a:r>
            <a:r>
              <a:rPr lang="en-US" dirty="0" err="1"/>
              <a:t>streven</a:t>
            </a:r>
            <a:r>
              <a:rPr lang="en-US" dirty="0"/>
              <a:t>. Wat restaurant </a:t>
            </a:r>
            <a:r>
              <a:rPr lang="en-US" dirty="0" err="1"/>
              <a:t>critici</a:t>
            </a:r>
            <a:r>
              <a:rPr lang="en-US" dirty="0"/>
              <a:t> </a:t>
            </a:r>
            <a:r>
              <a:rPr lang="en-US" dirty="0" err="1"/>
              <a:t>zoeken</a:t>
            </a:r>
            <a:r>
              <a:rPr lang="en-US" dirty="0"/>
              <a:t>.  Door </a:t>
            </a:r>
            <a:r>
              <a:rPr lang="en-US" dirty="0" err="1"/>
              <a:t>studentenstages</a:t>
            </a:r>
            <a:r>
              <a:rPr lang="en-US" dirty="0"/>
              <a:t> op </a:t>
            </a:r>
            <a:r>
              <a:rPr lang="en-US" dirty="0" err="1"/>
              <a:t>te</a:t>
            </a:r>
            <a:r>
              <a:rPr lang="en-US" dirty="0"/>
              <a:t> </a:t>
            </a:r>
            <a:r>
              <a:rPr lang="en-US" dirty="0" err="1"/>
              <a:t>nemen</a:t>
            </a:r>
            <a:r>
              <a:rPr lang="en-US" dirty="0"/>
              <a:t> in het </a:t>
            </a:r>
            <a:r>
              <a:rPr lang="en-US" dirty="0" err="1"/>
              <a:t>bedrijfsmodel</a:t>
            </a:r>
            <a:r>
              <a:rPr lang="en-US" dirty="0"/>
              <a:t> </a:t>
            </a:r>
            <a:r>
              <a:rPr lang="en-US" dirty="0" err="1"/>
              <a:t>kan</a:t>
            </a:r>
            <a:r>
              <a:rPr lang="en-US" dirty="0"/>
              <a:t> </a:t>
            </a:r>
            <a:r>
              <a:rPr lang="en-US" dirty="0" err="1"/>
              <a:t>deze</a:t>
            </a:r>
            <a:r>
              <a:rPr lang="en-US" dirty="0"/>
              <a:t> </a:t>
            </a:r>
            <a:r>
              <a:rPr lang="en-US" dirty="0" err="1"/>
              <a:t>druk</a:t>
            </a:r>
            <a:r>
              <a:rPr lang="en-US" dirty="0"/>
              <a:t> </a:t>
            </a:r>
            <a:r>
              <a:rPr lang="en-US" dirty="0" err="1"/>
              <a:t>enigszins</a:t>
            </a:r>
            <a:r>
              <a:rPr lang="en-US" dirty="0"/>
              <a:t> </a:t>
            </a:r>
            <a:r>
              <a:rPr lang="en-US" dirty="0" err="1"/>
              <a:t>worden</a:t>
            </a:r>
            <a:r>
              <a:rPr lang="en-US" dirty="0"/>
              <a:t> </a:t>
            </a:r>
            <a:r>
              <a:rPr lang="en-US" dirty="0" err="1"/>
              <a:t>verlicht</a:t>
            </a:r>
            <a:r>
              <a:rPr lang="en-US" dirty="0"/>
              <a:t>. </a:t>
            </a:r>
            <a:endParaRPr dirty="0"/>
          </a:p>
          <a:p>
            <a:pPr marL="0" lvl="0" indent="0" algn="l" rtl="0">
              <a:lnSpc>
                <a:spcPct val="110000"/>
              </a:lnSpc>
              <a:spcBef>
                <a:spcPts val="1000"/>
              </a:spcBef>
              <a:spcAft>
                <a:spcPts val="0"/>
              </a:spcAft>
              <a:buClr>
                <a:schemeClr val="lt1"/>
              </a:buClr>
              <a:buSzPct val="100000"/>
              <a:buNone/>
            </a:pPr>
            <a:endParaRPr dirty="0"/>
          </a:p>
        </p:txBody>
      </p:sp>
      <p:sp>
        <p:nvSpPr>
          <p:cNvPr id="621" name="Google Shape;621;p7"/>
          <p:cNvSpPr txBox="1">
            <a:spLocks noGrp="1"/>
          </p:cNvSpPr>
          <p:nvPr>
            <p:ph type="body" idx="3"/>
          </p:nvPr>
        </p:nvSpPr>
        <p:spPr>
          <a:xfrm>
            <a:off x="964276" y="356019"/>
            <a:ext cx="5785659"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000"/>
              <a:buNone/>
            </a:pPr>
            <a:r>
              <a:rPr lang="en-US" sz="3000" b="1"/>
              <a:t>Een </a:t>
            </a:r>
            <a:r>
              <a:rPr lang="en-US" sz="3000"/>
              <a:t>overzicht vanuit werkgeversperspectief</a:t>
            </a:r>
            <a:endParaRPr sz="3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8"/>
          <p:cNvSpPr txBox="1">
            <a:spLocks noGrp="1"/>
          </p:cNvSpPr>
          <p:nvPr>
            <p:ph type="body" idx="1"/>
          </p:nvPr>
        </p:nvSpPr>
        <p:spPr>
          <a:xfrm>
            <a:off x="964276" y="1337581"/>
            <a:ext cx="5887786" cy="5772346"/>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lt1"/>
              </a:buClr>
              <a:buSzPct val="100000"/>
              <a:buNone/>
            </a:pPr>
            <a:r>
              <a:rPr lang="en-US" sz="2000" dirty="0" err="1"/>
              <a:t>Innovatie</a:t>
            </a:r>
            <a:r>
              <a:rPr lang="en-US" sz="2000" dirty="0"/>
              <a:t> is </a:t>
            </a:r>
            <a:r>
              <a:rPr lang="en-US" sz="2000" dirty="0" err="1"/>
              <a:t>fundamenteel</a:t>
            </a:r>
            <a:r>
              <a:rPr lang="en-US" sz="2000" dirty="0"/>
              <a:t> </a:t>
            </a:r>
            <a:r>
              <a:rPr lang="en-US" sz="2000" dirty="0" err="1"/>
              <a:t>voor</a:t>
            </a:r>
            <a:r>
              <a:rPr lang="en-US" sz="2000" dirty="0"/>
              <a:t> </a:t>
            </a:r>
            <a:r>
              <a:rPr lang="en-US" sz="2000" dirty="0" err="1"/>
              <a:t>een</a:t>
            </a:r>
            <a:r>
              <a:rPr lang="en-US" sz="2000" dirty="0"/>
              <a:t> </a:t>
            </a:r>
            <a:r>
              <a:rPr lang="en-US" sz="2000" dirty="0" err="1"/>
              <a:t>culinair</a:t>
            </a:r>
            <a:r>
              <a:rPr lang="en-US" sz="2000" dirty="0"/>
              <a:t> </a:t>
            </a:r>
            <a:r>
              <a:rPr lang="en-US" sz="2000" dirty="0" err="1"/>
              <a:t>bedrijf</a:t>
            </a:r>
            <a:r>
              <a:rPr lang="en-US" sz="2000" dirty="0"/>
              <a:t> om relevant </a:t>
            </a:r>
            <a:r>
              <a:rPr lang="en-US" sz="2000" dirty="0" err="1"/>
              <a:t>te</a:t>
            </a:r>
            <a:r>
              <a:rPr lang="en-US" sz="2000" dirty="0"/>
              <a:t> </a:t>
            </a:r>
            <a:r>
              <a:rPr lang="en-US" sz="2000" dirty="0" err="1"/>
              <a:t>blijven</a:t>
            </a:r>
            <a:r>
              <a:rPr lang="en-US" sz="2000" dirty="0"/>
              <a:t>, </a:t>
            </a:r>
            <a:r>
              <a:rPr lang="en-US" sz="2000" dirty="0" err="1"/>
              <a:t>nieuwe</a:t>
            </a:r>
            <a:r>
              <a:rPr lang="en-US" sz="2000" dirty="0"/>
              <a:t> </a:t>
            </a:r>
            <a:r>
              <a:rPr lang="en-US" sz="2000" dirty="0" err="1"/>
              <a:t>klanten</a:t>
            </a:r>
            <a:r>
              <a:rPr lang="en-US" sz="2000" dirty="0"/>
              <a:t> </a:t>
            </a:r>
            <a:r>
              <a:rPr lang="en-US" sz="2000" dirty="0" err="1"/>
              <a:t>aan</a:t>
            </a:r>
            <a:r>
              <a:rPr lang="en-US" sz="2000" dirty="0"/>
              <a:t> </a:t>
            </a:r>
            <a:r>
              <a:rPr lang="en-US" sz="2000" dirty="0" err="1"/>
              <a:t>te</a:t>
            </a:r>
            <a:r>
              <a:rPr lang="en-US" sz="2000" dirty="0"/>
              <a:t> </a:t>
            </a:r>
            <a:r>
              <a:rPr lang="en-US" sz="2000" dirty="0" err="1"/>
              <a:t>trekken</a:t>
            </a:r>
            <a:r>
              <a:rPr lang="en-US" sz="2000" dirty="0"/>
              <a:t> </a:t>
            </a:r>
            <a:r>
              <a:rPr lang="en-US" sz="2000" dirty="0" err="1"/>
              <a:t>en</a:t>
            </a:r>
            <a:r>
              <a:rPr lang="en-US" sz="2000" dirty="0"/>
              <a:t> </a:t>
            </a:r>
            <a:r>
              <a:rPr lang="en-US" sz="2000" dirty="0" err="1"/>
              <a:t>zich</a:t>
            </a:r>
            <a:r>
              <a:rPr lang="en-US" sz="2000" dirty="0"/>
              <a:t> </a:t>
            </a:r>
            <a:r>
              <a:rPr lang="en-US" sz="2000" dirty="0" err="1"/>
              <a:t>te</a:t>
            </a:r>
            <a:r>
              <a:rPr lang="en-US" sz="2000" dirty="0"/>
              <a:t> </a:t>
            </a:r>
            <a:r>
              <a:rPr lang="en-US" sz="2000" dirty="0" err="1"/>
              <a:t>onderscheiden</a:t>
            </a:r>
            <a:r>
              <a:rPr lang="en-US" sz="2000" dirty="0"/>
              <a:t> van de </a:t>
            </a:r>
            <a:r>
              <a:rPr lang="en-US" sz="2000" dirty="0" err="1"/>
              <a:t>concurrentie</a:t>
            </a:r>
            <a:r>
              <a:rPr lang="en-US" sz="2000" dirty="0"/>
              <a:t>.</a:t>
            </a:r>
            <a:endParaRPr sz="2000" dirty="0"/>
          </a:p>
          <a:p>
            <a:pPr marL="0" lvl="0" indent="0" algn="l" rtl="0">
              <a:lnSpc>
                <a:spcPct val="110000"/>
              </a:lnSpc>
              <a:spcBef>
                <a:spcPts val="1000"/>
              </a:spcBef>
              <a:spcAft>
                <a:spcPts val="0"/>
              </a:spcAft>
              <a:buClr>
                <a:schemeClr val="lt1"/>
              </a:buClr>
              <a:buSzPct val="100000"/>
              <a:buNone/>
            </a:pPr>
            <a:r>
              <a:rPr lang="en-US" sz="2000" dirty="0" err="1"/>
              <a:t>Bijna</a:t>
            </a:r>
            <a:r>
              <a:rPr lang="en-US" sz="2000" dirty="0"/>
              <a:t> 60% van de restaurants </a:t>
            </a:r>
            <a:r>
              <a:rPr lang="en-US" sz="2000" dirty="0" err="1"/>
              <a:t>mislukken</a:t>
            </a:r>
            <a:r>
              <a:rPr lang="en-US" sz="2000" dirty="0"/>
              <a:t> </a:t>
            </a:r>
            <a:r>
              <a:rPr lang="en-US" sz="2000" dirty="0" err="1"/>
              <a:t>binnen</a:t>
            </a:r>
            <a:r>
              <a:rPr lang="en-US" sz="2000" dirty="0"/>
              <a:t> de </a:t>
            </a:r>
            <a:r>
              <a:rPr lang="en-US" sz="2000" dirty="0" err="1"/>
              <a:t>eerste</a:t>
            </a:r>
            <a:r>
              <a:rPr lang="en-US" sz="2000" dirty="0"/>
              <a:t> 3 </a:t>
            </a:r>
            <a:r>
              <a:rPr lang="en-US" sz="2000" dirty="0" err="1"/>
              <a:t>jaar</a:t>
            </a:r>
            <a:r>
              <a:rPr lang="en-US" sz="2000" dirty="0"/>
              <a:t> </a:t>
            </a:r>
            <a:r>
              <a:rPr lang="en-US" sz="2000" dirty="0" err="1"/>
              <a:t>na</a:t>
            </a:r>
            <a:r>
              <a:rPr lang="en-US" sz="2000" dirty="0"/>
              <a:t> de opening. </a:t>
            </a:r>
            <a:r>
              <a:rPr lang="en-US" sz="2000" dirty="0" err="1"/>
              <a:t>Dus</a:t>
            </a:r>
            <a:r>
              <a:rPr lang="en-US" sz="2000" dirty="0"/>
              <a:t> </a:t>
            </a:r>
            <a:r>
              <a:rPr lang="en-US" sz="2000" dirty="0" err="1"/>
              <a:t>culinaire</a:t>
            </a:r>
            <a:r>
              <a:rPr lang="en-US" sz="2000" dirty="0"/>
              <a:t> </a:t>
            </a:r>
            <a:r>
              <a:rPr lang="en-US" sz="2000" dirty="0" err="1"/>
              <a:t>werkgevers</a:t>
            </a:r>
            <a:r>
              <a:rPr lang="en-US" sz="2000" dirty="0"/>
              <a:t> </a:t>
            </a:r>
            <a:r>
              <a:rPr lang="en-US" sz="2000" dirty="0" err="1"/>
              <a:t>weten</a:t>
            </a:r>
            <a:r>
              <a:rPr lang="en-US" sz="2000" dirty="0"/>
              <a:t> </a:t>
            </a:r>
            <a:r>
              <a:rPr lang="en-US" sz="2000" dirty="0" err="1"/>
              <a:t>dat</a:t>
            </a:r>
            <a:r>
              <a:rPr lang="en-US" sz="2000" dirty="0"/>
              <a:t> </a:t>
            </a:r>
            <a:r>
              <a:rPr lang="en-US" sz="2000" dirty="0" err="1"/>
              <a:t>een</a:t>
            </a:r>
            <a:r>
              <a:rPr lang="en-US" sz="2000" dirty="0"/>
              <a:t> </a:t>
            </a:r>
            <a:r>
              <a:rPr lang="en-US" sz="2000" dirty="0" err="1"/>
              <a:t>innovatief</a:t>
            </a:r>
            <a:r>
              <a:rPr lang="en-US" sz="2000" dirty="0"/>
              <a:t> </a:t>
            </a:r>
            <a:r>
              <a:rPr lang="en-US" sz="2000" dirty="0" err="1"/>
              <a:t>idee</a:t>
            </a:r>
            <a:r>
              <a:rPr lang="en-US" sz="2000" dirty="0"/>
              <a:t> het </a:t>
            </a:r>
            <a:r>
              <a:rPr lang="en-US" sz="2000" dirty="0" err="1"/>
              <a:t>verschil</a:t>
            </a:r>
            <a:r>
              <a:rPr lang="en-US" sz="2000" dirty="0"/>
              <a:t> </a:t>
            </a:r>
            <a:r>
              <a:rPr lang="en-US" sz="2000" dirty="0" err="1"/>
              <a:t>kan</a:t>
            </a:r>
            <a:r>
              <a:rPr lang="en-US" sz="2000" dirty="0"/>
              <a:t> </a:t>
            </a:r>
            <a:r>
              <a:rPr lang="en-US" sz="2000" dirty="0" err="1"/>
              <a:t>zijn</a:t>
            </a:r>
            <a:r>
              <a:rPr lang="en-US" sz="2000" dirty="0"/>
              <a:t> </a:t>
            </a:r>
            <a:r>
              <a:rPr lang="en-US" sz="2000" dirty="0" err="1"/>
              <a:t>tussen</a:t>
            </a:r>
            <a:r>
              <a:rPr lang="en-US" sz="2000" dirty="0"/>
              <a:t> </a:t>
            </a:r>
            <a:r>
              <a:rPr lang="en-US" sz="2000" dirty="0" err="1"/>
              <a:t>mislukking</a:t>
            </a:r>
            <a:r>
              <a:rPr lang="en-US" sz="2000" dirty="0"/>
              <a:t> </a:t>
            </a:r>
            <a:r>
              <a:rPr lang="en-US" sz="2000" dirty="0" err="1"/>
              <a:t>en</a:t>
            </a:r>
            <a:r>
              <a:rPr lang="en-US" sz="2000" dirty="0"/>
              <a:t> </a:t>
            </a:r>
            <a:r>
              <a:rPr lang="en-US" sz="2000" dirty="0" err="1"/>
              <a:t>succes</a:t>
            </a:r>
            <a:r>
              <a:rPr lang="en-US" sz="2000" dirty="0"/>
              <a:t>.</a:t>
            </a:r>
            <a:endParaRPr sz="2000" dirty="0"/>
          </a:p>
          <a:p>
            <a:pPr marL="0" lvl="0" indent="0" algn="l" rtl="0">
              <a:lnSpc>
                <a:spcPct val="110000"/>
              </a:lnSpc>
              <a:spcBef>
                <a:spcPts val="1000"/>
              </a:spcBef>
              <a:spcAft>
                <a:spcPts val="0"/>
              </a:spcAft>
              <a:buClr>
                <a:schemeClr val="lt1"/>
              </a:buClr>
              <a:buSzPct val="100000"/>
              <a:buNone/>
            </a:pPr>
            <a:r>
              <a:rPr lang="en-US" sz="2000" dirty="0"/>
              <a:t>Maar </a:t>
            </a:r>
            <a:r>
              <a:rPr lang="en-US" sz="2000" dirty="0" err="1"/>
              <a:t>echte</a:t>
            </a:r>
            <a:r>
              <a:rPr lang="en-US" sz="2000" dirty="0"/>
              <a:t> </a:t>
            </a:r>
            <a:r>
              <a:rPr lang="en-US" sz="2000" dirty="0" err="1"/>
              <a:t>innovatie</a:t>
            </a:r>
            <a:r>
              <a:rPr lang="en-US" sz="2000" dirty="0"/>
              <a:t> </a:t>
            </a:r>
            <a:r>
              <a:rPr lang="en-US" sz="2000" dirty="0" err="1"/>
              <a:t>moet</a:t>
            </a:r>
            <a:r>
              <a:rPr lang="en-US" sz="2000" dirty="0"/>
              <a:t> </a:t>
            </a:r>
            <a:r>
              <a:rPr lang="en-US" sz="2000" dirty="0" err="1"/>
              <a:t>authentiek</a:t>
            </a:r>
            <a:r>
              <a:rPr lang="en-US" sz="2000" dirty="0"/>
              <a:t> </a:t>
            </a:r>
            <a:r>
              <a:rPr lang="en-US" sz="2000" dirty="0" err="1"/>
              <a:t>zijn</a:t>
            </a:r>
            <a:r>
              <a:rPr lang="en-US" sz="2000" dirty="0"/>
              <a:t>. In de </a:t>
            </a:r>
            <a:r>
              <a:rPr lang="en-US" sz="2000" dirty="0" err="1"/>
              <a:t>jacht</a:t>
            </a:r>
            <a:r>
              <a:rPr lang="en-US" sz="2000" dirty="0"/>
              <a:t> op </a:t>
            </a:r>
            <a:r>
              <a:rPr lang="en-US" sz="2000" dirty="0" err="1"/>
              <a:t>innovatie</a:t>
            </a:r>
            <a:r>
              <a:rPr lang="en-US" sz="2000" dirty="0"/>
              <a:t> </a:t>
            </a:r>
            <a:r>
              <a:rPr lang="en-US" sz="2000" dirty="0" err="1"/>
              <a:t>schieten</a:t>
            </a:r>
            <a:r>
              <a:rPr lang="en-US" sz="2000" dirty="0"/>
              <a:t> </a:t>
            </a:r>
            <a:r>
              <a:rPr lang="en-US" sz="2000" dirty="0" err="1"/>
              <a:t>culinaire</a:t>
            </a:r>
            <a:r>
              <a:rPr lang="en-US" sz="2000" dirty="0"/>
              <a:t> </a:t>
            </a:r>
            <a:r>
              <a:rPr lang="en-US" sz="2000" dirty="0" err="1"/>
              <a:t>bedrijven</a:t>
            </a:r>
            <a:r>
              <a:rPr lang="en-US" sz="2000" dirty="0"/>
              <a:t> </a:t>
            </a:r>
            <a:r>
              <a:rPr lang="en-US" sz="2000" dirty="0" err="1"/>
              <a:t>vaak</a:t>
            </a:r>
            <a:r>
              <a:rPr lang="en-US" sz="2000" dirty="0"/>
              <a:t> </a:t>
            </a:r>
            <a:r>
              <a:rPr lang="en-US" sz="2000" dirty="0" err="1"/>
              <a:t>tekort</a:t>
            </a:r>
            <a:r>
              <a:rPr lang="en-US" sz="2000" dirty="0"/>
              <a:t> </a:t>
            </a:r>
            <a:r>
              <a:rPr lang="en-US" sz="2000" dirty="0" err="1"/>
              <a:t>en</a:t>
            </a:r>
            <a:r>
              <a:rPr lang="en-US" sz="2000" dirty="0"/>
              <a:t> </a:t>
            </a:r>
            <a:r>
              <a:rPr lang="en-US" sz="2000" dirty="0" err="1"/>
              <a:t>verwarren</a:t>
            </a:r>
            <a:r>
              <a:rPr lang="en-US" sz="2000" dirty="0"/>
              <a:t> </a:t>
            </a:r>
            <a:r>
              <a:rPr lang="en-US" sz="2000" dirty="0" err="1"/>
              <a:t>ze</a:t>
            </a:r>
            <a:r>
              <a:rPr lang="en-US" sz="2000" dirty="0"/>
              <a:t> gimmicks met </a:t>
            </a:r>
            <a:r>
              <a:rPr lang="en-US" sz="2000" dirty="0" err="1"/>
              <a:t>innovatie</a:t>
            </a:r>
            <a:r>
              <a:rPr lang="en-US" sz="2000" dirty="0"/>
              <a:t>.  </a:t>
            </a:r>
            <a:r>
              <a:rPr lang="en-US" sz="2000" dirty="0" err="1"/>
              <a:t>Niets</a:t>
            </a:r>
            <a:r>
              <a:rPr lang="en-US" sz="2000" dirty="0"/>
              <a:t> is </a:t>
            </a:r>
            <a:r>
              <a:rPr lang="en-US" sz="2000" dirty="0" err="1"/>
              <a:t>authentieker</a:t>
            </a:r>
            <a:r>
              <a:rPr lang="en-US" sz="2000" dirty="0"/>
              <a:t> </a:t>
            </a:r>
            <a:r>
              <a:rPr lang="en-US" sz="2000" dirty="0" err="1"/>
              <a:t>dan</a:t>
            </a:r>
            <a:r>
              <a:rPr lang="en-US" sz="2000" dirty="0"/>
              <a:t> </a:t>
            </a:r>
            <a:r>
              <a:rPr lang="en-US" sz="2000" dirty="0" err="1"/>
              <a:t>ons</a:t>
            </a:r>
            <a:r>
              <a:rPr lang="en-US" sz="2000" dirty="0"/>
              <a:t> </a:t>
            </a:r>
            <a:r>
              <a:rPr lang="en-US" sz="2000" dirty="0" err="1"/>
              <a:t>culinaire</a:t>
            </a:r>
            <a:r>
              <a:rPr lang="en-US" sz="2000" dirty="0"/>
              <a:t> </a:t>
            </a:r>
            <a:r>
              <a:rPr lang="en-US" sz="2000" dirty="0" err="1"/>
              <a:t>erfgoed</a:t>
            </a:r>
            <a:r>
              <a:rPr lang="en-US" sz="2000" dirty="0"/>
              <a:t> - het </a:t>
            </a:r>
            <a:r>
              <a:rPr lang="en-US" sz="2000" dirty="0" err="1"/>
              <a:t>kan</a:t>
            </a:r>
            <a:r>
              <a:rPr lang="en-US" sz="2000" dirty="0"/>
              <a:t> de </a:t>
            </a:r>
            <a:r>
              <a:rPr lang="en-US" sz="2000" dirty="0" err="1"/>
              <a:t>bron</a:t>
            </a:r>
            <a:r>
              <a:rPr lang="en-US" sz="2000" dirty="0"/>
              <a:t> </a:t>
            </a:r>
            <a:r>
              <a:rPr lang="en-US" sz="2000" dirty="0" err="1"/>
              <a:t>zijn</a:t>
            </a:r>
            <a:r>
              <a:rPr lang="en-US" sz="2000" dirty="0"/>
              <a:t> van </a:t>
            </a:r>
            <a:r>
              <a:rPr lang="en-US" sz="2000" dirty="0" err="1"/>
              <a:t>echte</a:t>
            </a:r>
            <a:r>
              <a:rPr lang="en-US" sz="2000" dirty="0"/>
              <a:t> </a:t>
            </a:r>
            <a:r>
              <a:rPr lang="en-US" sz="2000" dirty="0" err="1"/>
              <a:t>innovatie</a:t>
            </a:r>
            <a:r>
              <a:rPr lang="en-US" sz="2000" dirty="0"/>
              <a:t>.</a:t>
            </a:r>
            <a:endParaRPr sz="2000" dirty="0"/>
          </a:p>
        </p:txBody>
      </p:sp>
      <p:sp>
        <p:nvSpPr>
          <p:cNvPr id="627" name="Google Shape;627;p8"/>
          <p:cNvSpPr txBox="1">
            <a:spLocks noGrp="1"/>
          </p:cNvSpPr>
          <p:nvPr>
            <p:ph type="body" idx="3"/>
          </p:nvPr>
        </p:nvSpPr>
        <p:spPr>
          <a:xfrm>
            <a:off x="1058870" y="464249"/>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INNOVATIEBEHOEFTEN</a:t>
            </a:r>
            <a:endParaRPr sz="3200"/>
          </a:p>
        </p:txBody>
      </p:sp>
      <p:pic>
        <p:nvPicPr>
          <p:cNvPr id="628" name="Google Shape;628;p8" descr="Grain in grain scoop spilling onto surface with heaped cloves and spices"/>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
          <p:cNvSpPr txBox="1">
            <a:spLocks noGrp="1"/>
          </p:cNvSpPr>
          <p:nvPr>
            <p:ph type="body" idx="1"/>
          </p:nvPr>
        </p:nvSpPr>
        <p:spPr>
          <a:xfrm>
            <a:off x="964276" y="1450571"/>
            <a:ext cx="5887786" cy="5178829"/>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lt1"/>
              </a:buClr>
              <a:buSzPts val="2000"/>
              <a:buNone/>
            </a:pPr>
            <a:r>
              <a:rPr lang="en-US" sz="2000"/>
              <a:t>De horeca wordt geconfronteerd met een talentencrisis waardoor de groei van een van 's werelds grootste industrieën, die meer dan 300 miljoen werknemers of 10% van het mondiale bbp vertegenwoordigt, in gevaar komt. Met Covid-19 gedwongen sluitingen heeft veel talent de sector verlaten. Een werkgever vertelt ons </a:t>
            </a:r>
            <a:r>
              <a:rPr lang="en-US" sz="2000" i="1"/>
              <a:t>- "Voor de pandemie was het al een uitdaging, maar nu is het een regelrechte crisis".</a:t>
            </a:r>
            <a:endParaRPr/>
          </a:p>
          <a:p>
            <a:pPr marL="0" lvl="0" indent="0" algn="l" rtl="0">
              <a:lnSpc>
                <a:spcPct val="110000"/>
              </a:lnSpc>
              <a:spcBef>
                <a:spcPts val="1000"/>
              </a:spcBef>
              <a:spcAft>
                <a:spcPts val="0"/>
              </a:spcAft>
              <a:buClr>
                <a:schemeClr val="lt1"/>
              </a:buClr>
              <a:buSzPts val="2000"/>
              <a:buNone/>
            </a:pPr>
            <a:r>
              <a:rPr lang="en-US" sz="2000"/>
              <a:t>Door deel te nemen aan studentenstages brengt de werkgever vers talent in de culinaire sector. Ja, het is van korte duur, maar het plant zaadjes om ervoor te zorgen dat jonge mensen het potentieel van de culinaire sector als carrière zien.</a:t>
            </a:r>
            <a:endParaRPr/>
          </a:p>
        </p:txBody>
      </p:sp>
      <p:sp>
        <p:nvSpPr>
          <p:cNvPr id="634" name="Google Shape;634;p9"/>
          <p:cNvSpPr txBox="1">
            <a:spLocks noGrp="1"/>
          </p:cNvSpPr>
          <p:nvPr>
            <p:ph type="body" idx="3"/>
          </p:nvPr>
        </p:nvSpPr>
        <p:spPr>
          <a:xfrm>
            <a:off x="964276" y="372975"/>
            <a:ext cx="5249633"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200"/>
              <a:buNone/>
            </a:pPr>
            <a:r>
              <a:rPr lang="en-US" sz="3200"/>
              <a:t>BEHOEFTE AAN TALENT</a:t>
            </a:r>
            <a:endParaRPr sz="3200"/>
          </a:p>
        </p:txBody>
      </p:sp>
      <p:pic>
        <p:nvPicPr>
          <p:cNvPr id="635" name="Google Shape;635;p9" descr="Three teenagers taking a selfie on their mobile phone"/>
          <p:cNvPicPr preferRelativeResize="0">
            <a:picLocks noGrp="1"/>
          </p:cNvPicPr>
          <p:nvPr>
            <p:ph type="pic" idx="2"/>
          </p:nvPr>
        </p:nvPicPr>
        <p:blipFill rotWithShape="1">
          <a:blip r:embed="rId3">
            <a:alphaModFix/>
          </a:blip>
          <a:srcRect/>
          <a:stretch/>
        </p:blipFill>
        <p:spPr>
          <a:xfrm>
            <a:off x="6852062" y="228600"/>
            <a:ext cx="5105121" cy="5704209"/>
          </a:xfrm>
          <a:prstGeom prst="rect">
            <a:avLst/>
          </a:prstGeom>
          <a:solidFill>
            <a:schemeClr val="lt1"/>
          </a:solidFill>
          <a:ln>
            <a:noFill/>
          </a:ln>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TotalTime>
  <Words>4303</Words>
  <Application>Microsoft Office PowerPoint</Application>
  <PresentationFormat>Breedbeeld</PresentationFormat>
  <Paragraphs>262</Paragraphs>
  <Slides>55</Slides>
  <Notes>55</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55</vt:i4>
      </vt:variant>
    </vt:vector>
  </HeadingPairs>
  <TitlesOfParts>
    <vt:vector size="64" baseType="lpstr">
      <vt:lpstr>Arial</vt:lpstr>
      <vt:lpstr>Raleway</vt:lpstr>
      <vt:lpstr>Raleway SemiBold</vt:lpstr>
      <vt:lpstr>Calibri</vt:lpstr>
      <vt:lpstr>Montserrat Light</vt:lpstr>
      <vt:lpstr>Quattrocento Sans</vt:lpstr>
      <vt:lpstr>Montserrat Medium</vt:lpstr>
      <vt:lpstr>Office Theme</vt:lpstr>
      <vt:lpstr>1_Office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Gillian Keane</dc:creator>
  <cp:keywords>, docId:BF2548A9C9FD62D82ECC13D7365BA29B</cp:keywords>
  <cp:lastModifiedBy>Julia Teeninga</cp:lastModifiedBy>
  <cp:revision>3</cp:revision>
  <dcterms:created xsi:type="dcterms:W3CDTF">2020-10-14T13:32:04Z</dcterms:created>
  <dcterms:modified xsi:type="dcterms:W3CDTF">2022-12-08T10:39:07Z</dcterms:modified>
</cp:coreProperties>
</file>