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Montserrat" panose="00000500000000000000" pitchFamily="2" charset="0"/>
      <p:regular r:id="rId65"/>
      <p:bold r:id="rId66"/>
      <p:italic r:id="rId67"/>
      <p:boldItalic r:id="rId68"/>
    </p:embeddedFont>
    <p:embeddedFont>
      <p:font typeface="Montserrat Light" panose="00000400000000000000" pitchFamily="2" charset="0"/>
      <p:regular r:id="rId69"/>
      <p:bold r:id="rId70"/>
      <p:italic r:id="rId71"/>
      <p:boldItalic r:id="rId72"/>
    </p:embeddedFont>
    <p:embeddedFont>
      <p:font typeface="Montserrat Medium" panose="00000600000000000000" pitchFamily="2" charset="0"/>
      <p:regular r:id="rId73"/>
      <p:bold r:id="rId74"/>
      <p:italic r:id="rId75"/>
      <p:boldItalic r:id="rId76"/>
    </p:embeddedFont>
    <p:embeddedFont>
      <p:font typeface="Raleway" pitchFamily="2" charset="0"/>
      <p:regular r:id="rId77"/>
      <p:bold r:id="rId78"/>
      <p:italic r:id="rId79"/>
      <p:boldItalic r:id="rId80"/>
    </p:embeddedFont>
    <p:embeddedFont>
      <p:font typeface="Raleway SemiBold"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gA4Tp5u66wSNj+VqvsPh4MRtGC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4" y="1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viewProps" Target="view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4" name="Google Shape;5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 name="Google Shape;58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8" name="Google Shape;65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5" name="Google Shape;68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3" name="Google Shape;6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4" name="Google Shape;76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1" name="Google Shape;77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1" name="Google Shape;79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0" name="Google Shape;80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8" name="Google Shape;80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6" name="Google Shape;82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3" name="Google Shape;84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0" name="Google Shape;86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9" name="Google Shape;86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7" name="Google Shape;87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4" name="Google Shape;89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3" name="Google Shape;90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1" name="Google Shape;91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9" name="Google Shape;91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6" name="Google Shape;92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2" name="Google Shape;93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8" name="Google Shape;93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4" name="Google Shape;94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1" name="Google Shape;95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7" name="Google Shape;96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8" name="Google Shape;97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9" name="Google Shape;104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7" name="Google Shape;105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5" name="Google Shape;106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4" name="Google Shape;108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7" name="Google Shape;109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6" name="Google Shape;111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3" name="Google Shape;1133;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1" name="Google Shape;114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7" name="Google Shape;114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8" name="Google Shape;121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5" name="Google Shape;122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2" name="Google Shape;123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8" name="Google Shape;1238;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Slide 1">
  <p:cSld name="1_Cover Slide 1">
    <p:spTree>
      <p:nvGrpSpPr>
        <p:cNvPr id="1" name="Shape 11"/>
        <p:cNvGrpSpPr/>
        <p:nvPr/>
      </p:nvGrpSpPr>
      <p:grpSpPr>
        <a:xfrm>
          <a:off x="0" y="0"/>
          <a:ext cx="0" cy="0"/>
          <a:chOff x="0" y="0"/>
          <a:chExt cx="0" cy="0"/>
        </a:xfrm>
      </p:grpSpPr>
      <p:sp>
        <p:nvSpPr>
          <p:cNvPr id="12" name="Google Shape;12;p60"/>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nvGrpSpPr>
          <p:cNvPr id="13" name="Google Shape;13;p60"/>
          <p:cNvGrpSpPr/>
          <p:nvPr/>
        </p:nvGrpSpPr>
        <p:grpSpPr>
          <a:xfrm>
            <a:off x="723496" y="5675020"/>
            <a:ext cx="11029443" cy="855980"/>
            <a:chOff x="-1962005" y="25972"/>
            <a:chExt cx="11029443" cy="855980"/>
          </a:xfrm>
        </p:grpSpPr>
        <p:pic>
          <p:nvPicPr>
            <p:cNvPr id="14" name="Google Shape;14;p60"/>
            <p:cNvPicPr preferRelativeResize="0"/>
            <p:nvPr/>
          </p:nvPicPr>
          <p:blipFill rotWithShape="1">
            <a:blip r:embed="rId2">
              <a:alphaModFix/>
            </a:blip>
            <a:srcRect/>
            <a:stretch/>
          </p:blipFill>
          <p:spPr>
            <a:xfrm>
              <a:off x="3134569" y="31687"/>
              <a:ext cx="843915" cy="844550"/>
            </a:xfrm>
            <a:prstGeom prst="rect">
              <a:avLst/>
            </a:prstGeom>
            <a:noFill/>
            <a:ln>
              <a:noFill/>
            </a:ln>
          </p:spPr>
        </p:pic>
        <p:pic>
          <p:nvPicPr>
            <p:cNvPr id="15" name="Google Shape;15;p60"/>
            <p:cNvPicPr preferRelativeResize="0"/>
            <p:nvPr/>
          </p:nvPicPr>
          <p:blipFill rotWithShape="1">
            <a:blip r:embed="rId3">
              <a:alphaModFix/>
            </a:blip>
            <a:srcRect/>
            <a:stretch/>
          </p:blipFill>
          <p:spPr>
            <a:xfrm>
              <a:off x="-1962005" y="233300"/>
              <a:ext cx="1123315" cy="441325"/>
            </a:xfrm>
            <a:prstGeom prst="rect">
              <a:avLst/>
            </a:prstGeom>
            <a:noFill/>
            <a:ln>
              <a:noFill/>
            </a:ln>
          </p:spPr>
        </p:pic>
        <p:pic>
          <p:nvPicPr>
            <p:cNvPr id="16" name="Google Shape;16;p60"/>
            <p:cNvPicPr preferRelativeResize="0"/>
            <p:nvPr/>
          </p:nvPicPr>
          <p:blipFill rotWithShape="1">
            <a:blip r:embed="rId4">
              <a:alphaModFix/>
            </a:blip>
            <a:srcRect/>
            <a:stretch/>
          </p:blipFill>
          <p:spPr>
            <a:xfrm>
              <a:off x="766622" y="25972"/>
              <a:ext cx="855345" cy="855980"/>
            </a:xfrm>
            <a:prstGeom prst="rect">
              <a:avLst/>
            </a:prstGeom>
            <a:noFill/>
            <a:ln>
              <a:noFill/>
            </a:ln>
          </p:spPr>
        </p:pic>
        <p:pic>
          <p:nvPicPr>
            <p:cNvPr id="17" name="Google Shape;17;p60"/>
            <p:cNvPicPr preferRelativeResize="0"/>
            <p:nvPr/>
          </p:nvPicPr>
          <p:blipFill rotWithShape="1">
            <a:blip r:embed="rId5">
              <a:alphaModFix/>
            </a:blip>
            <a:srcRect/>
            <a:stretch/>
          </p:blipFill>
          <p:spPr>
            <a:xfrm>
              <a:off x="-581499" y="266637"/>
              <a:ext cx="1090930" cy="374650"/>
            </a:xfrm>
            <a:prstGeom prst="rect">
              <a:avLst/>
            </a:prstGeom>
            <a:noFill/>
            <a:ln>
              <a:noFill/>
            </a:ln>
          </p:spPr>
        </p:pic>
        <p:pic>
          <p:nvPicPr>
            <p:cNvPr id="18" name="Google Shape;18;p60"/>
            <p:cNvPicPr preferRelativeResize="0"/>
            <p:nvPr/>
          </p:nvPicPr>
          <p:blipFill rotWithShape="1">
            <a:blip r:embed="rId6">
              <a:alphaModFix/>
            </a:blip>
            <a:srcRect/>
            <a:stretch/>
          </p:blipFill>
          <p:spPr>
            <a:xfrm>
              <a:off x="1879158" y="120270"/>
              <a:ext cx="998220" cy="667385"/>
            </a:xfrm>
            <a:prstGeom prst="rect">
              <a:avLst/>
            </a:prstGeom>
            <a:noFill/>
            <a:ln>
              <a:noFill/>
            </a:ln>
          </p:spPr>
        </p:pic>
        <p:pic>
          <p:nvPicPr>
            <p:cNvPr id="19" name="Google Shape;19;p60"/>
            <p:cNvPicPr preferRelativeResize="0"/>
            <p:nvPr/>
          </p:nvPicPr>
          <p:blipFill rotWithShape="1">
            <a:blip r:embed="rId7">
              <a:alphaModFix/>
            </a:blip>
            <a:srcRect/>
            <a:stretch/>
          </p:blipFill>
          <p:spPr>
            <a:xfrm>
              <a:off x="6988432" y="339662"/>
              <a:ext cx="949960" cy="228600"/>
            </a:xfrm>
            <a:prstGeom prst="rect">
              <a:avLst/>
            </a:prstGeom>
            <a:noFill/>
            <a:ln>
              <a:noFill/>
            </a:ln>
          </p:spPr>
        </p:pic>
        <p:pic>
          <p:nvPicPr>
            <p:cNvPr id="20" name="Google Shape;20;p60"/>
            <p:cNvPicPr preferRelativeResize="0"/>
            <p:nvPr/>
          </p:nvPicPr>
          <p:blipFill rotWithShape="1">
            <a:blip r:embed="rId8">
              <a:alphaModFix/>
            </a:blip>
            <a:srcRect/>
            <a:stretch/>
          </p:blipFill>
          <p:spPr>
            <a:xfrm>
              <a:off x="8195583" y="241237"/>
              <a:ext cx="871855" cy="425450"/>
            </a:xfrm>
            <a:prstGeom prst="rect">
              <a:avLst/>
            </a:prstGeom>
            <a:noFill/>
            <a:ln>
              <a:noFill/>
            </a:ln>
          </p:spPr>
        </p:pic>
        <p:pic>
          <p:nvPicPr>
            <p:cNvPr id="21" name="Google Shape;21;p60"/>
            <p:cNvPicPr preferRelativeResize="0"/>
            <p:nvPr/>
          </p:nvPicPr>
          <p:blipFill rotWithShape="1">
            <a:blip r:embed="rId9">
              <a:alphaModFix/>
            </a:blip>
            <a:srcRect/>
            <a:stretch/>
          </p:blipFill>
          <p:spPr>
            <a:xfrm>
              <a:off x="4235675" y="301245"/>
              <a:ext cx="1089660" cy="305435"/>
            </a:xfrm>
            <a:prstGeom prst="rect">
              <a:avLst/>
            </a:prstGeom>
            <a:noFill/>
            <a:ln>
              <a:noFill/>
            </a:ln>
          </p:spPr>
        </p:pic>
        <p:pic>
          <p:nvPicPr>
            <p:cNvPr id="22" name="Google Shape;22;p60"/>
            <p:cNvPicPr preferRelativeResize="0"/>
            <p:nvPr/>
          </p:nvPicPr>
          <p:blipFill rotWithShape="1">
            <a:blip r:embed="rId10">
              <a:alphaModFix/>
            </a:blip>
            <a:srcRect/>
            <a:stretch/>
          </p:blipFill>
          <p:spPr>
            <a:xfrm>
              <a:off x="5582526" y="272987"/>
              <a:ext cx="1148715" cy="361950"/>
            </a:xfrm>
            <a:prstGeom prst="rect">
              <a:avLst/>
            </a:prstGeom>
            <a:noFill/>
            <a:ln>
              <a:noFill/>
            </a:ln>
          </p:spPr>
        </p:pic>
      </p:grpSp>
      <p:sp>
        <p:nvSpPr>
          <p:cNvPr id="23" name="Google Shape;23;p60"/>
          <p:cNvSpPr>
            <a:spLocks noGrp="1"/>
          </p:cNvSpPr>
          <p:nvPr>
            <p:ph type="pic" idx="2"/>
          </p:nvPr>
        </p:nvSpPr>
        <p:spPr>
          <a:xfrm>
            <a:off x="-17463" y="0"/>
            <a:ext cx="5081588" cy="5459413"/>
          </a:xfrm>
          <a:prstGeom prst="rect">
            <a:avLst/>
          </a:prstGeom>
          <a:solidFill>
            <a:srgbClr val="A5A5A5"/>
          </a:solidFill>
          <a:ln>
            <a:noFill/>
          </a:ln>
        </p:spPr>
      </p:sp>
      <p:sp>
        <p:nvSpPr>
          <p:cNvPr id="24" name="Google Shape;24;p60"/>
          <p:cNvSpPr/>
          <p:nvPr/>
        </p:nvSpPr>
        <p:spPr>
          <a:xfrm>
            <a:off x="0" y="5661844"/>
            <a:ext cx="12192000" cy="11961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nvGrpSpPr>
          <p:cNvPr id="25" name="Google Shape;25;p60"/>
          <p:cNvGrpSpPr/>
          <p:nvPr/>
        </p:nvGrpSpPr>
        <p:grpSpPr>
          <a:xfrm>
            <a:off x="3249124" y="307529"/>
            <a:ext cx="2770617" cy="2076976"/>
            <a:chOff x="3249124" y="307529"/>
            <a:chExt cx="2770617" cy="2076976"/>
          </a:xfrm>
        </p:grpSpPr>
        <p:sp>
          <p:nvSpPr>
            <p:cNvPr id="26" name="Google Shape;26;p60"/>
            <p:cNvSpPr/>
            <p:nvPr/>
          </p:nvSpPr>
          <p:spPr>
            <a:xfrm rot="-488098">
              <a:off x="3804056" y="567506"/>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27" name="Google Shape;27;p60"/>
            <p:cNvGrpSpPr/>
            <p:nvPr/>
          </p:nvGrpSpPr>
          <p:grpSpPr>
            <a:xfrm>
              <a:off x="3249124" y="307529"/>
              <a:ext cx="2770617" cy="2076976"/>
              <a:chOff x="2904151" y="2414371"/>
              <a:chExt cx="2770617" cy="2076976"/>
            </a:xfrm>
          </p:grpSpPr>
          <p:sp>
            <p:nvSpPr>
              <p:cNvPr id="28" name="Google Shape;28;p60"/>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9" name="Google Shape;29;p60"/>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0" name="Google Shape;30;p60"/>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1" name="Google Shape;31;p60"/>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 name="Google Shape;32;p60"/>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 name="Google Shape;33;p60"/>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 name="Google Shape;34;p60"/>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 name="Google Shape;35;p60"/>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 name="Google Shape;36;p60"/>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 name="Google Shape;37;p60"/>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 name="Google Shape;38;p60"/>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 name="Google Shape;39;p60"/>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0" name="Google Shape;40;p60"/>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 name="Google Shape;41;p60"/>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 name="Google Shape;42;p60"/>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 name="Google Shape;43;p60"/>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 name="Google Shape;44;p60"/>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 name="Google Shape;45;p60"/>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 name="Google Shape;46;p60"/>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 name="Google Shape;47;p60"/>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 name="Google Shape;48;p60"/>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 name="Google Shape;49;p60"/>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 name="Google Shape;50;p60"/>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 name="Google Shape;51;p60"/>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 name="Google Shape;52;p60"/>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 name="Google Shape;53;p60"/>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 name="Google Shape;54;p60"/>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 name="Google Shape;55;p60"/>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 name="Google Shape;56;p60"/>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 name="Google Shape;57;p60"/>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 name="Google Shape;58;p60"/>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 name="Google Shape;59;p60"/>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 name="Google Shape;60;p60"/>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 name="Google Shape;61;p60"/>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 name="Google Shape;62;p60"/>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 name="Google Shape;63;p60"/>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 name="Google Shape;64;p60"/>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 name="Google Shape;65;p60"/>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 name="Google Shape;66;p60"/>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 name="Google Shape;67;p60"/>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 name="Google Shape;68;p60"/>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 name="Google Shape;69;p60"/>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 name="Google Shape;70;p60"/>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 name="Google Shape;71;p60"/>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 name="Google Shape;72;p60"/>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 name="Google Shape;73;p60"/>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 name="Google Shape;74;p60"/>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 name="Google Shape;75;p60"/>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 name="Google Shape;76;p60"/>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 name="Google Shape;77;p60"/>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 name="Google Shape;78;p60"/>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 name="Google Shape;79;p60"/>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 name="Google Shape;80;p60"/>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 name="Google Shape;81;p60"/>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 name="Google Shape;82;p60"/>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 name="Google Shape;83;p60"/>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 name="Google Shape;84;p60"/>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 name="Google Shape;85;p60"/>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 name="Google Shape;86;p60"/>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 name="Google Shape;87;p60"/>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 name="Google Shape;88;p60"/>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 name="Google Shape;89;p60"/>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grpSp>
        <p:nvGrpSpPr>
          <p:cNvPr id="90" name="Google Shape;90;p60"/>
          <p:cNvGrpSpPr/>
          <p:nvPr/>
        </p:nvGrpSpPr>
        <p:grpSpPr>
          <a:xfrm>
            <a:off x="438931" y="5966231"/>
            <a:ext cx="1983688" cy="492548"/>
            <a:chOff x="0" y="0"/>
            <a:chExt cx="2301694" cy="571500"/>
          </a:xfrm>
        </p:grpSpPr>
        <p:sp>
          <p:nvSpPr>
            <p:cNvPr id="91" name="Google Shape;91;p60"/>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92" name="Google Shape;92;p60"/>
            <p:cNvPicPr preferRelativeResize="0"/>
            <p:nvPr/>
          </p:nvPicPr>
          <p:blipFill rotWithShape="1">
            <a:blip r:embed="rId11">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ullet Slide - Blue">
  <p:cSld name="1_Bullet Slide - Blue">
    <p:spTree>
      <p:nvGrpSpPr>
        <p:cNvPr id="1" name="Shape 182"/>
        <p:cNvGrpSpPr/>
        <p:nvPr/>
      </p:nvGrpSpPr>
      <p:grpSpPr>
        <a:xfrm>
          <a:off x="0" y="0"/>
          <a:ext cx="0" cy="0"/>
          <a:chOff x="0" y="0"/>
          <a:chExt cx="0" cy="0"/>
        </a:xfrm>
      </p:grpSpPr>
      <p:sp>
        <p:nvSpPr>
          <p:cNvPr id="183" name="Google Shape;183;p69"/>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69"/>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0"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5" name="Google Shape;185;p69"/>
          <p:cNvCxnSpPr/>
          <p:nvPr/>
        </p:nvCxnSpPr>
        <p:spPr>
          <a:xfrm>
            <a:off x="5346936" y="-25722"/>
            <a:ext cx="0" cy="6853558"/>
          </a:xfrm>
          <a:prstGeom prst="straightConnector1">
            <a:avLst/>
          </a:prstGeom>
          <a:noFill/>
          <a:ln w="12700" cap="flat" cmpd="sng">
            <a:solidFill>
              <a:srgbClr val="568754"/>
            </a:solidFill>
            <a:prstDash val="solid"/>
            <a:miter lim="800000"/>
            <a:headEnd type="none" w="sm" len="sm"/>
            <a:tailEnd type="none" w="sm" len="sm"/>
          </a:ln>
        </p:spPr>
      </p:cxnSp>
      <p:sp>
        <p:nvSpPr>
          <p:cNvPr id="186" name="Google Shape;186;p69"/>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69"/>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6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89" name="Google Shape;189;p69"/>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Overview/Content Slide">
  <p:cSld name="2_Overview/Content Slide">
    <p:spTree>
      <p:nvGrpSpPr>
        <p:cNvPr id="1" name="Shape 190"/>
        <p:cNvGrpSpPr/>
        <p:nvPr/>
      </p:nvGrpSpPr>
      <p:grpSpPr>
        <a:xfrm>
          <a:off x="0" y="0"/>
          <a:ext cx="0" cy="0"/>
          <a:chOff x="0" y="0"/>
          <a:chExt cx="0" cy="0"/>
        </a:xfrm>
      </p:grpSpPr>
      <p:sp>
        <p:nvSpPr>
          <p:cNvPr id="191" name="Google Shape;191;p70"/>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2" name="Google Shape;192;p70"/>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3" name="Google Shape;193;p70"/>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94" name="Google Shape;194;p70"/>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5" name="Google Shape;195;p70"/>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6" name="Google Shape;196;p70"/>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70"/>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70"/>
          <p:cNvSpPr txBox="1">
            <a:spLocks noGrp="1"/>
          </p:cNvSpPr>
          <p:nvPr>
            <p:ph type="body" idx="4"/>
          </p:nvPr>
        </p:nvSpPr>
        <p:spPr>
          <a:xfrm>
            <a:off x="7215860" y="1195775"/>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70"/>
          <p:cNvSpPr/>
          <p:nvPr/>
        </p:nvSpPr>
        <p:spPr>
          <a:xfrm>
            <a:off x="6323227" y="3044578"/>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00" name="Google Shape;200;p70"/>
          <p:cNvSpPr txBox="1">
            <a:spLocks noGrp="1"/>
          </p:cNvSpPr>
          <p:nvPr>
            <p:ph type="body" idx="5"/>
          </p:nvPr>
        </p:nvSpPr>
        <p:spPr>
          <a:xfrm>
            <a:off x="6414268" y="3129266"/>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1" name="Google Shape;201;p70"/>
          <p:cNvCxnSpPr/>
          <p:nvPr/>
        </p:nvCxnSpPr>
        <p:spPr>
          <a:xfrm>
            <a:off x="5753286" y="3423852"/>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02" name="Google Shape;202;p70"/>
          <p:cNvSpPr txBox="1">
            <a:spLocks noGrp="1"/>
          </p:cNvSpPr>
          <p:nvPr>
            <p:ph type="body" idx="6"/>
          </p:nvPr>
        </p:nvSpPr>
        <p:spPr>
          <a:xfrm>
            <a:off x="7215861" y="211062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70"/>
          <p:cNvSpPr/>
          <p:nvPr/>
        </p:nvSpPr>
        <p:spPr>
          <a:xfrm>
            <a:off x="6343113" y="3949950"/>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04" name="Google Shape;204;p70"/>
          <p:cNvSpPr txBox="1">
            <a:spLocks noGrp="1"/>
          </p:cNvSpPr>
          <p:nvPr>
            <p:ph type="body" idx="7"/>
          </p:nvPr>
        </p:nvSpPr>
        <p:spPr>
          <a:xfrm>
            <a:off x="6457924" y="3949950"/>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5" name="Google Shape;205;p70"/>
          <p:cNvCxnSpPr/>
          <p:nvPr/>
        </p:nvCxnSpPr>
        <p:spPr>
          <a:xfrm>
            <a:off x="5751078" y="4325039"/>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06" name="Google Shape;206;p70"/>
          <p:cNvSpPr txBox="1">
            <a:spLocks noGrp="1"/>
          </p:cNvSpPr>
          <p:nvPr>
            <p:ph type="body" idx="8"/>
          </p:nvPr>
        </p:nvSpPr>
        <p:spPr>
          <a:xfrm>
            <a:off x="7229716" y="392535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70"/>
          <p:cNvSpPr/>
          <p:nvPr/>
        </p:nvSpPr>
        <p:spPr>
          <a:xfrm>
            <a:off x="6323228" y="488030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08" name="Google Shape;208;p70"/>
          <p:cNvSpPr txBox="1">
            <a:spLocks noGrp="1"/>
          </p:cNvSpPr>
          <p:nvPr>
            <p:ph type="body" idx="9"/>
          </p:nvPr>
        </p:nvSpPr>
        <p:spPr>
          <a:xfrm>
            <a:off x="6453426" y="493002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9" name="Google Shape;209;p70"/>
          <p:cNvCxnSpPr/>
          <p:nvPr/>
        </p:nvCxnSpPr>
        <p:spPr>
          <a:xfrm>
            <a:off x="5755907" y="526604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10" name="Google Shape;210;p70"/>
          <p:cNvSpPr txBox="1">
            <a:spLocks noGrp="1"/>
          </p:cNvSpPr>
          <p:nvPr>
            <p:ph type="body" idx="13"/>
          </p:nvPr>
        </p:nvSpPr>
        <p:spPr>
          <a:xfrm>
            <a:off x="7229716" y="483985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70"/>
          <p:cNvSpPr/>
          <p:nvPr/>
        </p:nvSpPr>
        <p:spPr>
          <a:xfrm>
            <a:off x="6323228" y="5810665"/>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12" name="Google Shape;212;p70"/>
          <p:cNvSpPr txBox="1">
            <a:spLocks noGrp="1"/>
          </p:cNvSpPr>
          <p:nvPr>
            <p:ph type="body" idx="14"/>
          </p:nvPr>
        </p:nvSpPr>
        <p:spPr>
          <a:xfrm>
            <a:off x="6485952" y="584464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3" name="Google Shape;213;p70"/>
          <p:cNvCxnSpPr/>
          <p:nvPr/>
        </p:nvCxnSpPr>
        <p:spPr>
          <a:xfrm>
            <a:off x="5751077" y="6196402"/>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14" name="Google Shape;214;p70"/>
          <p:cNvSpPr txBox="1">
            <a:spLocks noGrp="1"/>
          </p:cNvSpPr>
          <p:nvPr>
            <p:ph type="body" idx="15"/>
          </p:nvPr>
        </p:nvSpPr>
        <p:spPr>
          <a:xfrm>
            <a:off x="7257426" y="575096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70"/>
          <p:cNvSpPr txBox="1">
            <a:spLocks noGrp="1"/>
          </p:cNvSpPr>
          <p:nvPr>
            <p:ph type="body" idx="16"/>
          </p:nvPr>
        </p:nvSpPr>
        <p:spPr>
          <a:xfrm>
            <a:off x="7209830" y="3035189"/>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6" name="Google Shape;216;p70"/>
          <p:cNvCxnSpPr/>
          <p:nvPr/>
        </p:nvCxnSpPr>
        <p:spPr>
          <a:xfrm>
            <a:off x="5731511" y="2521809"/>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17" name="Google Shape;217;p70"/>
          <p:cNvSpPr/>
          <p:nvPr/>
        </p:nvSpPr>
        <p:spPr>
          <a:xfrm>
            <a:off x="6329364" y="214500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18" name="Google Shape;218;p70"/>
          <p:cNvSpPr txBox="1">
            <a:spLocks noGrp="1"/>
          </p:cNvSpPr>
          <p:nvPr>
            <p:ph type="body" idx="17"/>
          </p:nvPr>
        </p:nvSpPr>
        <p:spPr>
          <a:xfrm>
            <a:off x="6453426" y="218969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9" name="Google Shape;219;p70"/>
          <p:cNvCxnSpPr/>
          <p:nvPr/>
        </p:nvCxnSpPr>
        <p:spPr>
          <a:xfrm>
            <a:off x="5755907" y="720195"/>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20" name="Google Shape;220;p70"/>
          <p:cNvSpPr/>
          <p:nvPr/>
        </p:nvSpPr>
        <p:spPr>
          <a:xfrm>
            <a:off x="6342794" y="29593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1" name="Google Shape;221;p70"/>
          <p:cNvSpPr txBox="1">
            <a:spLocks noGrp="1"/>
          </p:cNvSpPr>
          <p:nvPr>
            <p:ph type="body" idx="18"/>
          </p:nvPr>
        </p:nvSpPr>
        <p:spPr>
          <a:xfrm>
            <a:off x="6499806" y="33588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70"/>
          <p:cNvSpPr txBox="1">
            <a:spLocks noGrp="1"/>
          </p:cNvSpPr>
          <p:nvPr>
            <p:ph type="body" idx="19"/>
          </p:nvPr>
        </p:nvSpPr>
        <p:spPr>
          <a:xfrm>
            <a:off x="7215861" y="30884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223"/>
        <p:cNvGrpSpPr/>
        <p:nvPr/>
      </p:nvGrpSpPr>
      <p:grpSpPr>
        <a:xfrm>
          <a:off x="0" y="0"/>
          <a:ext cx="0" cy="0"/>
          <a:chOff x="0" y="0"/>
          <a:chExt cx="0" cy="0"/>
        </a:xfrm>
      </p:grpSpPr>
      <p:sp>
        <p:nvSpPr>
          <p:cNvPr id="224" name="Google Shape;224;p71"/>
          <p:cNvSpPr/>
          <p:nvPr/>
        </p:nvSpPr>
        <p:spPr>
          <a:xfrm>
            <a:off x="241300" y="0"/>
            <a:ext cx="6151000" cy="592391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5" name="Google Shape;225;p71"/>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71"/>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7" name="Google Shape;227;p71"/>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71"/>
          <p:cNvSpPr>
            <a:spLocks noGrp="1"/>
          </p:cNvSpPr>
          <p:nvPr>
            <p:ph type="pic" idx="3"/>
          </p:nvPr>
        </p:nvSpPr>
        <p:spPr>
          <a:xfrm>
            <a:off x="6392300" y="228600"/>
            <a:ext cx="5564883" cy="5447571"/>
          </a:xfrm>
          <a:prstGeom prst="rect">
            <a:avLst/>
          </a:prstGeom>
          <a:solidFill>
            <a:schemeClr val="lt1"/>
          </a:solidFill>
          <a:ln>
            <a:noFill/>
          </a:ln>
        </p:spPr>
      </p:sp>
      <p:sp>
        <p:nvSpPr>
          <p:cNvPr id="229" name="Google Shape;229;p71"/>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30" name="Google Shape;230;p71"/>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231"/>
        <p:cNvGrpSpPr/>
        <p:nvPr/>
      </p:nvGrpSpPr>
      <p:grpSpPr>
        <a:xfrm>
          <a:off x="0" y="0"/>
          <a:ext cx="0" cy="0"/>
          <a:chOff x="0" y="0"/>
          <a:chExt cx="0" cy="0"/>
        </a:xfrm>
      </p:grpSpPr>
      <p:sp>
        <p:nvSpPr>
          <p:cNvPr id="232" name="Google Shape;232;p72"/>
          <p:cNvSpPr>
            <a:spLocks noGrp="1"/>
          </p:cNvSpPr>
          <p:nvPr>
            <p:ph type="pic" idx="2"/>
          </p:nvPr>
        </p:nvSpPr>
        <p:spPr>
          <a:xfrm>
            <a:off x="247650" y="1469050"/>
            <a:ext cx="11696699" cy="4699000"/>
          </a:xfrm>
          <a:prstGeom prst="rect">
            <a:avLst/>
          </a:prstGeom>
          <a:solidFill>
            <a:schemeClr val="lt1"/>
          </a:solidFill>
          <a:ln>
            <a:noFill/>
          </a:ln>
        </p:spPr>
      </p:sp>
      <p:sp>
        <p:nvSpPr>
          <p:cNvPr id="233" name="Google Shape;233;p72"/>
          <p:cNvSpPr txBox="1"/>
          <p:nvPr/>
        </p:nvSpPr>
        <p:spPr>
          <a:xfrm>
            <a:off x="7619999" y="3435786"/>
            <a:ext cx="4019670" cy="773557"/>
          </a:xfrm>
          <a:prstGeom prst="rect">
            <a:avLst/>
          </a:prstGeom>
          <a:noFill/>
          <a:ln>
            <a:noFill/>
          </a:ln>
        </p:spPr>
        <p:txBody>
          <a:bodyPr spcFirstLastPara="1" wrap="square" lIns="217425" tIns="108700" rIns="217425" bIns="108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a:solidFill>
                  <a:schemeClr val="lt1"/>
                </a:solidFill>
                <a:latin typeface="Raleway"/>
                <a:ea typeface="Raleway"/>
                <a:cs typeface="Raleway"/>
                <a:sym typeface="Raleway"/>
              </a:rPr>
              <a:t>Refers to a good or service being offered by a company.</a:t>
            </a:r>
            <a:endParaRPr/>
          </a:p>
        </p:txBody>
      </p:sp>
      <p:sp>
        <p:nvSpPr>
          <p:cNvPr id="234" name="Google Shape;234;p72"/>
          <p:cNvSpPr/>
          <p:nvPr/>
        </p:nvSpPr>
        <p:spPr>
          <a:xfrm flipH="1">
            <a:off x="7277100" y="2967651"/>
            <a:ext cx="4914900" cy="147292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35" name="Google Shape;235;p72"/>
          <p:cNvSpPr txBox="1">
            <a:spLocks noGrp="1"/>
          </p:cNvSpPr>
          <p:nvPr>
            <p:ph type="body" idx="1"/>
          </p:nvPr>
        </p:nvSpPr>
        <p:spPr>
          <a:xfrm>
            <a:off x="7277100" y="2974136"/>
            <a:ext cx="4667249" cy="146644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72"/>
          <p:cNvSpPr/>
          <p:nvPr/>
        </p:nvSpPr>
        <p:spPr>
          <a:xfrm>
            <a:off x="548344" y="1141653"/>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37" name="Google Shape;237;p72"/>
          <p:cNvSpPr txBox="1">
            <a:spLocks noGrp="1"/>
          </p:cNvSpPr>
          <p:nvPr>
            <p:ph type="body" idx="3"/>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0"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72"/>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39" name="Google Shape;239;p72"/>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Laptop Slide">
  <p:cSld name="2_Laptop Slide">
    <p:spTree>
      <p:nvGrpSpPr>
        <p:cNvPr id="1" name="Shape 240"/>
        <p:cNvGrpSpPr/>
        <p:nvPr/>
      </p:nvGrpSpPr>
      <p:grpSpPr>
        <a:xfrm>
          <a:off x="0" y="0"/>
          <a:ext cx="0" cy="0"/>
          <a:chOff x="0" y="0"/>
          <a:chExt cx="0" cy="0"/>
        </a:xfrm>
      </p:grpSpPr>
      <p:pic>
        <p:nvPicPr>
          <p:cNvPr id="241" name="Google Shape;241;p73"/>
          <p:cNvPicPr preferRelativeResize="0"/>
          <p:nvPr/>
        </p:nvPicPr>
        <p:blipFill rotWithShape="1">
          <a:blip r:embed="rId2">
            <a:alphaModFix/>
          </a:blip>
          <a:srcRect r="-7991"/>
          <a:stretch/>
        </p:blipFill>
        <p:spPr>
          <a:xfrm>
            <a:off x="5268643" y="1302222"/>
            <a:ext cx="8851564" cy="4861888"/>
          </a:xfrm>
          <a:prstGeom prst="rect">
            <a:avLst/>
          </a:prstGeom>
          <a:noFill/>
          <a:ln>
            <a:noFill/>
          </a:ln>
        </p:spPr>
      </p:pic>
      <p:sp>
        <p:nvSpPr>
          <p:cNvPr id="242" name="Google Shape;242;p73"/>
          <p:cNvSpPr txBox="1">
            <a:spLocks noGrp="1"/>
          </p:cNvSpPr>
          <p:nvPr>
            <p:ph type="body" idx="1"/>
          </p:nvPr>
        </p:nvSpPr>
        <p:spPr>
          <a:xfrm>
            <a:off x="831350" y="1495097"/>
            <a:ext cx="4606412" cy="501270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Clr>
                <a:srgbClr val="033637"/>
              </a:buClr>
              <a:buSzPts val="2400"/>
              <a:buNone/>
              <a:defRPr sz="2400" b="0" i="0">
                <a:solidFill>
                  <a:srgbClr val="033637"/>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73"/>
          <p:cNvSpPr/>
          <p:nvPr/>
        </p:nvSpPr>
        <p:spPr>
          <a:xfrm>
            <a:off x="831350" y="1175359"/>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Montserrat"/>
              <a:ea typeface="Montserrat"/>
              <a:cs typeface="Montserrat"/>
              <a:sym typeface="Montserrat"/>
            </a:endParaRPr>
          </a:p>
        </p:txBody>
      </p:sp>
      <p:sp>
        <p:nvSpPr>
          <p:cNvPr id="244" name="Google Shape;244;p73"/>
          <p:cNvSpPr txBox="1">
            <a:spLocks noGrp="1"/>
          </p:cNvSpPr>
          <p:nvPr>
            <p:ph type="body" idx="2"/>
          </p:nvPr>
        </p:nvSpPr>
        <p:spPr>
          <a:xfrm>
            <a:off x="831350" y="258915"/>
            <a:ext cx="1063947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73"/>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Montserrat"/>
              <a:ea typeface="Montserrat"/>
              <a:cs typeface="Montserrat"/>
              <a:sym typeface="Montserrat"/>
            </a:endParaRPr>
          </a:p>
        </p:txBody>
      </p:sp>
      <p:pic>
        <p:nvPicPr>
          <p:cNvPr id="246" name="Google Shape;246;p73"/>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hoto Slide 3">
  <p:cSld name="1_Photo Slide 3">
    <p:spTree>
      <p:nvGrpSpPr>
        <p:cNvPr id="1" name="Shape 247"/>
        <p:cNvGrpSpPr/>
        <p:nvPr/>
      </p:nvGrpSpPr>
      <p:grpSpPr>
        <a:xfrm>
          <a:off x="0" y="0"/>
          <a:ext cx="0" cy="0"/>
          <a:chOff x="0" y="0"/>
          <a:chExt cx="0" cy="0"/>
        </a:xfrm>
      </p:grpSpPr>
      <p:sp>
        <p:nvSpPr>
          <p:cNvPr id="248" name="Google Shape;248;p74"/>
          <p:cNvSpPr>
            <a:spLocks noGrp="1"/>
          </p:cNvSpPr>
          <p:nvPr>
            <p:ph type="pic" idx="2"/>
          </p:nvPr>
        </p:nvSpPr>
        <p:spPr>
          <a:xfrm>
            <a:off x="241300" y="228600"/>
            <a:ext cx="11696700" cy="5946816"/>
          </a:xfrm>
          <a:prstGeom prst="rect">
            <a:avLst/>
          </a:prstGeom>
          <a:noFill/>
          <a:ln>
            <a:noFill/>
          </a:ln>
        </p:spPr>
      </p:sp>
      <p:sp>
        <p:nvSpPr>
          <p:cNvPr id="249" name="Google Shape;249;p74"/>
          <p:cNvSpPr/>
          <p:nvPr/>
        </p:nvSpPr>
        <p:spPr>
          <a:xfrm>
            <a:off x="6197600" y="985864"/>
            <a:ext cx="5994400" cy="24257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50" name="Google Shape;250;p74"/>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51" name="Google Shape;251;p74"/>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74"/>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74"/>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54" name="Google Shape;254;p74"/>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255"/>
        <p:cNvGrpSpPr/>
        <p:nvPr/>
      </p:nvGrpSpPr>
      <p:grpSpPr>
        <a:xfrm>
          <a:off x="0" y="0"/>
          <a:ext cx="0" cy="0"/>
          <a:chOff x="0" y="0"/>
          <a:chExt cx="0" cy="0"/>
        </a:xfrm>
      </p:grpSpPr>
      <p:sp>
        <p:nvSpPr>
          <p:cNvPr id="256" name="Google Shape;256;p75"/>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grpSp>
        <p:nvGrpSpPr>
          <p:cNvPr id="257" name="Google Shape;257;p75"/>
          <p:cNvGrpSpPr/>
          <p:nvPr/>
        </p:nvGrpSpPr>
        <p:grpSpPr>
          <a:xfrm>
            <a:off x="3157129" y="5855286"/>
            <a:ext cx="8512759" cy="660664"/>
            <a:chOff x="-1962005" y="25972"/>
            <a:chExt cx="11029443" cy="855980"/>
          </a:xfrm>
        </p:grpSpPr>
        <p:pic>
          <p:nvPicPr>
            <p:cNvPr id="258" name="Google Shape;258;p75"/>
            <p:cNvPicPr preferRelativeResize="0"/>
            <p:nvPr/>
          </p:nvPicPr>
          <p:blipFill rotWithShape="1">
            <a:blip r:embed="rId2">
              <a:alphaModFix/>
            </a:blip>
            <a:srcRect/>
            <a:stretch/>
          </p:blipFill>
          <p:spPr>
            <a:xfrm>
              <a:off x="3134569" y="31687"/>
              <a:ext cx="843915" cy="844550"/>
            </a:xfrm>
            <a:prstGeom prst="rect">
              <a:avLst/>
            </a:prstGeom>
            <a:noFill/>
            <a:ln>
              <a:noFill/>
            </a:ln>
          </p:spPr>
        </p:pic>
        <p:pic>
          <p:nvPicPr>
            <p:cNvPr id="259" name="Google Shape;259;p75"/>
            <p:cNvPicPr preferRelativeResize="0"/>
            <p:nvPr/>
          </p:nvPicPr>
          <p:blipFill rotWithShape="1">
            <a:blip r:embed="rId3">
              <a:alphaModFix/>
            </a:blip>
            <a:srcRect/>
            <a:stretch/>
          </p:blipFill>
          <p:spPr>
            <a:xfrm>
              <a:off x="-1962005" y="233300"/>
              <a:ext cx="1123315" cy="441325"/>
            </a:xfrm>
            <a:prstGeom prst="rect">
              <a:avLst/>
            </a:prstGeom>
            <a:noFill/>
            <a:ln>
              <a:noFill/>
            </a:ln>
          </p:spPr>
        </p:pic>
        <p:pic>
          <p:nvPicPr>
            <p:cNvPr id="260" name="Google Shape;260;p75"/>
            <p:cNvPicPr preferRelativeResize="0"/>
            <p:nvPr/>
          </p:nvPicPr>
          <p:blipFill rotWithShape="1">
            <a:blip r:embed="rId4">
              <a:alphaModFix/>
            </a:blip>
            <a:srcRect/>
            <a:stretch/>
          </p:blipFill>
          <p:spPr>
            <a:xfrm>
              <a:off x="766622" y="25972"/>
              <a:ext cx="855345" cy="855980"/>
            </a:xfrm>
            <a:prstGeom prst="rect">
              <a:avLst/>
            </a:prstGeom>
            <a:noFill/>
            <a:ln>
              <a:noFill/>
            </a:ln>
          </p:spPr>
        </p:pic>
        <p:pic>
          <p:nvPicPr>
            <p:cNvPr id="261" name="Google Shape;261;p75"/>
            <p:cNvPicPr preferRelativeResize="0"/>
            <p:nvPr/>
          </p:nvPicPr>
          <p:blipFill rotWithShape="1">
            <a:blip r:embed="rId5">
              <a:alphaModFix/>
            </a:blip>
            <a:srcRect/>
            <a:stretch/>
          </p:blipFill>
          <p:spPr>
            <a:xfrm>
              <a:off x="-581499" y="266637"/>
              <a:ext cx="1090930" cy="374650"/>
            </a:xfrm>
            <a:prstGeom prst="rect">
              <a:avLst/>
            </a:prstGeom>
            <a:noFill/>
            <a:ln>
              <a:noFill/>
            </a:ln>
          </p:spPr>
        </p:pic>
        <p:pic>
          <p:nvPicPr>
            <p:cNvPr id="262" name="Google Shape;262;p75"/>
            <p:cNvPicPr preferRelativeResize="0"/>
            <p:nvPr/>
          </p:nvPicPr>
          <p:blipFill rotWithShape="1">
            <a:blip r:embed="rId6">
              <a:alphaModFix/>
            </a:blip>
            <a:srcRect/>
            <a:stretch/>
          </p:blipFill>
          <p:spPr>
            <a:xfrm>
              <a:off x="1879158" y="120270"/>
              <a:ext cx="998220" cy="667385"/>
            </a:xfrm>
            <a:prstGeom prst="rect">
              <a:avLst/>
            </a:prstGeom>
            <a:noFill/>
            <a:ln>
              <a:noFill/>
            </a:ln>
          </p:spPr>
        </p:pic>
        <p:pic>
          <p:nvPicPr>
            <p:cNvPr id="263" name="Google Shape;263;p75"/>
            <p:cNvPicPr preferRelativeResize="0"/>
            <p:nvPr/>
          </p:nvPicPr>
          <p:blipFill rotWithShape="1">
            <a:blip r:embed="rId7">
              <a:alphaModFix/>
            </a:blip>
            <a:srcRect/>
            <a:stretch/>
          </p:blipFill>
          <p:spPr>
            <a:xfrm>
              <a:off x="6988432" y="339662"/>
              <a:ext cx="949960" cy="228600"/>
            </a:xfrm>
            <a:prstGeom prst="rect">
              <a:avLst/>
            </a:prstGeom>
            <a:noFill/>
            <a:ln>
              <a:noFill/>
            </a:ln>
          </p:spPr>
        </p:pic>
        <p:pic>
          <p:nvPicPr>
            <p:cNvPr id="264" name="Google Shape;264;p75"/>
            <p:cNvPicPr preferRelativeResize="0"/>
            <p:nvPr/>
          </p:nvPicPr>
          <p:blipFill rotWithShape="1">
            <a:blip r:embed="rId8">
              <a:alphaModFix/>
            </a:blip>
            <a:srcRect/>
            <a:stretch/>
          </p:blipFill>
          <p:spPr>
            <a:xfrm>
              <a:off x="8195583" y="241237"/>
              <a:ext cx="871855" cy="425450"/>
            </a:xfrm>
            <a:prstGeom prst="rect">
              <a:avLst/>
            </a:prstGeom>
            <a:noFill/>
            <a:ln>
              <a:noFill/>
            </a:ln>
          </p:spPr>
        </p:pic>
        <p:pic>
          <p:nvPicPr>
            <p:cNvPr id="265" name="Google Shape;265;p75"/>
            <p:cNvPicPr preferRelativeResize="0"/>
            <p:nvPr/>
          </p:nvPicPr>
          <p:blipFill rotWithShape="1">
            <a:blip r:embed="rId9">
              <a:alphaModFix/>
            </a:blip>
            <a:srcRect/>
            <a:stretch/>
          </p:blipFill>
          <p:spPr>
            <a:xfrm>
              <a:off x="4235675" y="301245"/>
              <a:ext cx="1089660" cy="305435"/>
            </a:xfrm>
            <a:prstGeom prst="rect">
              <a:avLst/>
            </a:prstGeom>
            <a:noFill/>
            <a:ln>
              <a:noFill/>
            </a:ln>
          </p:spPr>
        </p:pic>
        <p:pic>
          <p:nvPicPr>
            <p:cNvPr id="266" name="Google Shape;266;p75"/>
            <p:cNvPicPr preferRelativeResize="0"/>
            <p:nvPr/>
          </p:nvPicPr>
          <p:blipFill rotWithShape="1">
            <a:blip r:embed="rId10">
              <a:alphaModFix/>
            </a:blip>
            <a:srcRect/>
            <a:stretch/>
          </p:blipFill>
          <p:spPr>
            <a:xfrm>
              <a:off x="5582526" y="272987"/>
              <a:ext cx="1148715" cy="361950"/>
            </a:xfrm>
            <a:prstGeom prst="rect">
              <a:avLst/>
            </a:prstGeom>
            <a:noFill/>
            <a:ln>
              <a:noFill/>
            </a:ln>
          </p:spPr>
        </p:pic>
      </p:grpSp>
      <p:pic>
        <p:nvPicPr>
          <p:cNvPr id="267" name="Google Shape;267;p75"/>
          <p:cNvPicPr preferRelativeResize="0"/>
          <p:nvPr/>
        </p:nvPicPr>
        <p:blipFill rotWithShape="1">
          <a:blip r:embed="rId11">
            <a:alphaModFix/>
          </a:blip>
          <a:srcRect/>
          <a:stretch/>
        </p:blipFill>
        <p:spPr>
          <a:xfrm>
            <a:off x="6206236" y="1128711"/>
            <a:ext cx="5712958" cy="1743226"/>
          </a:xfrm>
          <a:prstGeom prst="rect">
            <a:avLst/>
          </a:prstGeom>
          <a:noFill/>
          <a:ln>
            <a:noFill/>
          </a:ln>
        </p:spPr>
      </p:pic>
      <p:sp>
        <p:nvSpPr>
          <p:cNvPr id="268" name="Google Shape;268;p75"/>
          <p:cNvSpPr txBox="1"/>
          <p:nvPr/>
        </p:nvSpPr>
        <p:spPr>
          <a:xfrm>
            <a:off x="4975838" y="3104823"/>
            <a:ext cx="6943356"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600">
                <a:solidFill>
                  <a:schemeClr val="lt1"/>
                </a:solidFill>
                <a:latin typeface="Raleway SemiBold"/>
                <a:ea typeface="Raleway SemiBold"/>
                <a:cs typeface="Raleway SemiBold"/>
                <a:sym typeface="Raleway SemiBold"/>
              </a:rPr>
              <a:t>www.</a:t>
            </a:r>
            <a:r>
              <a:rPr lang="en-US" sz="3600">
                <a:solidFill>
                  <a:srgbClr val="F0985E"/>
                </a:solidFill>
                <a:latin typeface="Raleway SemiBold"/>
                <a:ea typeface="Raleway SemiBold"/>
                <a:cs typeface="Raleway SemiBold"/>
                <a:sym typeface="Raleway SemiBold"/>
              </a:rPr>
              <a:t>cookitforward</a:t>
            </a:r>
            <a:r>
              <a:rPr lang="en-US" sz="3600">
                <a:solidFill>
                  <a:schemeClr val="lt1"/>
                </a:solidFill>
                <a:latin typeface="Raleway SemiBold"/>
                <a:ea typeface="Raleway SemiBold"/>
                <a:cs typeface="Raleway SemiBold"/>
                <a:sym typeface="Raleway SemiBold"/>
              </a:rPr>
              <a:t>.eu</a:t>
            </a:r>
            <a:endParaRPr sz="3600">
              <a:solidFill>
                <a:schemeClr val="lt1"/>
              </a:solidFill>
              <a:latin typeface="Raleway SemiBold"/>
              <a:ea typeface="Raleway SemiBold"/>
              <a:cs typeface="Raleway SemiBold"/>
              <a:sym typeface="Raleway SemiBold"/>
            </a:endParaRPr>
          </a:p>
        </p:txBody>
      </p:sp>
      <p:sp>
        <p:nvSpPr>
          <p:cNvPr id="269" name="Google Shape;269;p75"/>
          <p:cNvSpPr>
            <a:spLocks noGrp="1"/>
          </p:cNvSpPr>
          <p:nvPr>
            <p:ph type="pic" idx="2"/>
          </p:nvPr>
        </p:nvSpPr>
        <p:spPr>
          <a:xfrm>
            <a:off x="-17463" y="0"/>
            <a:ext cx="5081588" cy="5459598"/>
          </a:xfrm>
          <a:prstGeom prst="rect">
            <a:avLst/>
          </a:prstGeom>
          <a:solidFill>
            <a:srgbClr val="A5A5A5"/>
          </a:solidFill>
          <a:ln>
            <a:noFill/>
          </a:ln>
        </p:spPr>
      </p:sp>
      <p:grpSp>
        <p:nvGrpSpPr>
          <p:cNvPr id="270" name="Google Shape;270;p75"/>
          <p:cNvGrpSpPr/>
          <p:nvPr/>
        </p:nvGrpSpPr>
        <p:grpSpPr>
          <a:xfrm>
            <a:off x="392694" y="6094636"/>
            <a:ext cx="1983688" cy="492548"/>
            <a:chOff x="0" y="0"/>
            <a:chExt cx="2301694" cy="571500"/>
          </a:xfrm>
        </p:grpSpPr>
        <p:sp>
          <p:nvSpPr>
            <p:cNvPr id="271" name="Google Shape;271;p75"/>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272" name="Google Shape;272;p75"/>
            <p:cNvPicPr preferRelativeResize="0"/>
            <p:nvPr/>
          </p:nvPicPr>
          <p:blipFill rotWithShape="1">
            <a:blip r:embed="rId12">
              <a:alphaModFix/>
            </a:blip>
            <a:srcRect r="44449"/>
            <a:stretch/>
          </p:blipFill>
          <p:spPr>
            <a:xfrm>
              <a:off x="312965" y="96237"/>
              <a:ext cx="1675765" cy="384810"/>
            </a:xfrm>
            <a:prstGeom prst="rect">
              <a:avLst/>
            </a:prstGeom>
            <a:noFill/>
            <a:ln>
              <a:noFill/>
            </a:ln>
          </p:spPr>
        </p:pic>
      </p:grpSp>
      <p:sp>
        <p:nvSpPr>
          <p:cNvPr id="273" name="Google Shape;273;p75"/>
          <p:cNvSpPr txBox="1"/>
          <p:nvPr/>
        </p:nvSpPr>
        <p:spPr>
          <a:xfrm>
            <a:off x="5486315" y="4804398"/>
            <a:ext cx="643287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Raleway"/>
              <a:buNone/>
            </a:pPr>
            <a:r>
              <a:rPr lang="en-US" sz="800" b="0" i="0">
                <a:solidFill>
                  <a:schemeClr val="lt1"/>
                </a:solidFill>
                <a:latin typeface="Raleway"/>
                <a:ea typeface="Raleway"/>
                <a:cs typeface="Raleway"/>
                <a:sym typeface="Raleway"/>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800" b="0" i="0">
              <a:solidFill>
                <a:schemeClr val="lt1"/>
              </a:solidFill>
              <a:latin typeface="Raleway"/>
              <a:ea typeface="Raleway"/>
              <a:cs typeface="Raleway"/>
              <a:sym typeface="Raleway"/>
            </a:endParaRPr>
          </a:p>
          <a:p>
            <a:pPr marL="0" marR="0" lvl="0" indent="0" algn="l" rtl="0">
              <a:spcBef>
                <a:spcPts val="0"/>
              </a:spcBef>
              <a:spcAft>
                <a:spcPts val="0"/>
              </a:spcAft>
              <a:buNone/>
            </a:pPr>
            <a:endParaRPr sz="800" b="0" i="0">
              <a:solidFill>
                <a:schemeClr val="lt1"/>
              </a:solidFill>
              <a:latin typeface="Raleway"/>
              <a:ea typeface="Raleway"/>
              <a:cs typeface="Raleway"/>
              <a:sym typeface="Raleway"/>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Slide 2">
  <p:cSld name="Cover Slide 2">
    <p:spTree>
      <p:nvGrpSpPr>
        <p:cNvPr id="1" name="Shape 274"/>
        <p:cNvGrpSpPr/>
        <p:nvPr/>
      </p:nvGrpSpPr>
      <p:grpSpPr>
        <a:xfrm>
          <a:off x="0" y="0"/>
          <a:ext cx="0" cy="0"/>
          <a:chOff x="0" y="0"/>
          <a:chExt cx="0" cy="0"/>
        </a:xfrm>
      </p:grpSpPr>
      <p:sp>
        <p:nvSpPr>
          <p:cNvPr id="275" name="Google Shape;275;p76"/>
          <p:cNvSpPr>
            <a:spLocks noGrp="1"/>
          </p:cNvSpPr>
          <p:nvPr>
            <p:ph type="pic" idx="2"/>
          </p:nvPr>
        </p:nvSpPr>
        <p:spPr>
          <a:xfrm>
            <a:off x="2" y="2138363"/>
            <a:ext cx="12191999" cy="3387725"/>
          </a:xfrm>
          <a:prstGeom prst="rect">
            <a:avLst/>
          </a:prstGeom>
          <a:noFill/>
          <a:ln>
            <a:noFill/>
          </a:ln>
        </p:spPr>
      </p:sp>
      <p:pic>
        <p:nvPicPr>
          <p:cNvPr id="276" name="Google Shape;276;p76"/>
          <p:cNvPicPr preferRelativeResize="0"/>
          <p:nvPr/>
        </p:nvPicPr>
        <p:blipFill rotWithShape="1">
          <a:blip r:embed="rId2">
            <a:alphaModFix/>
          </a:blip>
          <a:srcRect/>
          <a:stretch/>
        </p:blipFill>
        <p:spPr>
          <a:xfrm>
            <a:off x="10096500" y="5912523"/>
            <a:ext cx="2095500" cy="558800"/>
          </a:xfrm>
          <a:prstGeom prst="rect">
            <a:avLst/>
          </a:prstGeom>
          <a:noFill/>
          <a:ln>
            <a:noFill/>
          </a:ln>
        </p:spPr>
      </p:pic>
      <p:sp>
        <p:nvSpPr>
          <p:cNvPr id="277" name="Google Shape;277;p76"/>
          <p:cNvSpPr txBox="1">
            <a:spLocks noGrp="1"/>
          </p:cNvSpPr>
          <p:nvPr>
            <p:ph type="body" idx="1"/>
          </p:nvPr>
        </p:nvSpPr>
        <p:spPr>
          <a:xfrm>
            <a:off x="0" y="3485497"/>
            <a:ext cx="12192000" cy="7756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5400"/>
              <a:buNone/>
              <a:defRPr sz="54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76"/>
          <p:cNvSpPr txBox="1">
            <a:spLocks noGrp="1"/>
          </p:cNvSpPr>
          <p:nvPr>
            <p:ph type="body" idx="3"/>
          </p:nvPr>
        </p:nvSpPr>
        <p:spPr>
          <a:xfrm>
            <a:off x="0" y="4191990"/>
            <a:ext cx="12192000" cy="77568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76"/>
          <p:cNvSpPr/>
          <p:nvPr/>
        </p:nvSpPr>
        <p:spPr>
          <a:xfrm>
            <a:off x="0" y="2716306"/>
            <a:ext cx="1422400" cy="4141694"/>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80" name="Google Shape;280;p76"/>
          <p:cNvSpPr/>
          <p:nvPr/>
        </p:nvSpPr>
        <p:spPr>
          <a:xfrm>
            <a:off x="10769602" y="0"/>
            <a:ext cx="1422400" cy="2931459"/>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81" name="Google Shape;281;p76"/>
          <p:cNvSpPr/>
          <p:nvPr/>
        </p:nvSpPr>
        <p:spPr>
          <a:xfrm>
            <a:off x="10769602" y="3260068"/>
            <a:ext cx="1422400" cy="1412524"/>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282"/>
        <p:cNvGrpSpPr/>
        <p:nvPr/>
      </p:nvGrpSpPr>
      <p:grpSpPr>
        <a:xfrm>
          <a:off x="0" y="0"/>
          <a:ext cx="0" cy="0"/>
          <a:chOff x="0" y="0"/>
          <a:chExt cx="0" cy="0"/>
        </a:xfrm>
      </p:grpSpPr>
      <p:sp>
        <p:nvSpPr>
          <p:cNvPr id="283" name="Google Shape;283;p77"/>
          <p:cNvSpPr>
            <a:spLocks noGrp="1"/>
          </p:cNvSpPr>
          <p:nvPr>
            <p:ph type="pic" idx="2"/>
          </p:nvPr>
        </p:nvSpPr>
        <p:spPr>
          <a:xfrm>
            <a:off x="241300" y="228600"/>
            <a:ext cx="11696700" cy="5946816"/>
          </a:xfrm>
          <a:prstGeom prst="rect">
            <a:avLst/>
          </a:prstGeom>
          <a:noFill/>
          <a:ln>
            <a:noFill/>
          </a:ln>
        </p:spPr>
      </p:sp>
      <p:sp>
        <p:nvSpPr>
          <p:cNvPr id="284" name="Google Shape;284;p77"/>
          <p:cNvSpPr/>
          <p:nvPr/>
        </p:nvSpPr>
        <p:spPr>
          <a:xfrm>
            <a:off x="6197600" y="985864"/>
            <a:ext cx="5994400" cy="24257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85" name="Google Shape;285;p77"/>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86" name="Google Shape;286;p77"/>
          <p:cNvSpPr/>
          <p:nvPr/>
        </p:nvSpPr>
        <p:spPr>
          <a:xfrm>
            <a:off x="6504644" y="2026088"/>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87" name="Google Shape;287;p77"/>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77"/>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77"/>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90" name="Google Shape;290;p77"/>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291"/>
        <p:cNvGrpSpPr/>
        <p:nvPr/>
      </p:nvGrpSpPr>
      <p:grpSpPr>
        <a:xfrm>
          <a:off x="0" y="0"/>
          <a:ext cx="0" cy="0"/>
          <a:chOff x="0" y="0"/>
          <a:chExt cx="0" cy="0"/>
        </a:xfrm>
      </p:grpSpPr>
      <p:sp>
        <p:nvSpPr>
          <p:cNvPr id="292" name="Google Shape;292;p78"/>
          <p:cNvSpPr/>
          <p:nvPr/>
        </p:nvSpPr>
        <p:spPr>
          <a:xfrm>
            <a:off x="241300" y="228600"/>
            <a:ext cx="11696700" cy="30353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93" name="Google Shape;293;p78"/>
          <p:cNvPicPr preferRelativeResize="0"/>
          <p:nvPr/>
        </p:nvPicPr>
        <p:blipFill rotWithShape="1">
          <a:blip r:embed="rId2">
            <a:alphaModFix/>
          </a:blip>
          <a:srcRect l="-25867"/>
          <a:stretch/>
        </p:blipFill>
        <p:spPr>
          <a:xfrm>
            <a:off x="3752900" y="1030385"/>
            <a:ext cx="8439100" cy="5375657"/>
          </a:xfrm>
          <a:prstGeom prst="rect">
            <a:avLst/>
          </a:prstGeom>
          <a:noFill/>
          <a:ln>
            <a:noFill/>
          </a:ln>
        </p:spPr>
      </p:pic>
      <p:sp>
        <p:nvSpPr>
          <p:cNvPr id="294" name="Google Shape;294;p78"/>
          <p:cNvSpPr>
            <a:spLocks noGrp="1"/>
          </p:cNvSpPr>
          <p:nvPr>
            <p:ph type="pic" idx="2"/>
          </p:nvPr>
        </p:nvSpPr>
        <p:spPr>
          <a:xfrm>
            <a:off x="7061200" y="1203325"/>
            <a:ext cx="5130800" cy="3913188"/>
          </a:xfrm>
          <a:prstGeom prst="rect">
            <a:avLst/>
          </a:prstGeom>
          <a:solidFill>
            <a:schemeClr val="lt1"/>
          </a:solidFill>
          <a:ln>
            <a:noFill/>
          </a:ln>
        </p:spPr>
      </p:sp>
      <p:sp>
        <p:nvSpPr>
          <p:cNvPr id="295" name="Google Shape;295;p78"/>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78"/>
          <p:cNvSpPr/>
          <p:nvPr/>
        </p:nvSpPr>
        <p:spPr>
          <a:xfrm>
            <a:off x="831350" y="1502804"/>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97" name="Google Shape;297;p78"/>
          <p:cNvSpPr txBox="1">
            <a:spLocks noGrp="1"/>
          </p:cNvSpPr>
          <p:nvPr>
            <p:ph type="body" idx="3"/>
          </p:nvPr>
        </p:nvSpPr>
        <p:spPr>
          <a:xfrm>
            <a:off x="747201" y="805450"/>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78"/>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99" name="Google Shape;299;p78"/>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Overview/Content Slide">
  <p:cSld name="1_Overview/Content Slide">
    <p:spTree>
      <p:nvGrpSpPr>
        <p:cNvPr id="1" name="Shape 93"/>
        <p:cNvGrpSpPr/>
        <p:nvPr/>
      </p:nvGrpSpPr>
      <p:grpSpPr>
        <a:xfrm>
          <a:off x="0" y="0"/>
          <a:ext cx="0" cy="0"/>
          <a:chOff x="0" y="0"/>
          <a:chExt cx="0" cy="0"/>
        </a:xfrm>
      </p:grpSpPr>
      <p:sp>
        <p:nvSpPr>
          <p:cNvPr id="94" name="Google Shape;94;p61"/>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95" name="Google Shape;95;p61"/>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6" name="Google Shape;96;p61"/>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97" name="Google Shape;97;p61"/>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98" name="Google Shape;98;p61"/>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99" name="Google Shape;99;p61"/>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61"/>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61"/>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61"/>
          <p:cNvSpPr/>
          <p:nvPr/>
        </p:nvSpPr>
        <p:spPr>
          <a:xfrm>
            <a:off x="6361479" y="230689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3" name="Google Shape;103;p61"/>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4" name="Google Shape;104;p61"/>
          <p:cNvCxnSpPr/>
          <p:nvPr/>
        </p:nvCxnSpPr>
        <p:spPr>
          <a:xfrm>
            <a:off x="5769762" y="269686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05" name="Google Shape;105;p61"/>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61"/>
          <p:cNvSpPr/>
          <p:nvPr/>
        </p:nvSpPr>
        <p:spPr>
          <a:xfrm>
            <a:off x="6361479" y="336665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7" name="Google Shape;107;p61"/>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 name="Google Shape;108;p61"/>
          <p:cNvCxnSpPr/>
          <p:nvPr/>
        </p:nvCxnSpPr>
        <p:spPr>
          <a:xfrm>
            <a:off x="5769762" y="375662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09" name="Google Shape;109;p61"/>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61"/>
          <p:cNvSpPr/>
          <p:nvPr/>
        </p:nvSpPr>
        <p:spPr>
          <a:xfrm>
            <a:off x="6347624" y="442484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1" name="Google Shape;111;p61"/>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2" name="Google Shape;112;p61"/>
          <p:cNvCxnSpPr/>
          <p:nvPr/>
        </p:nvCxnSpPr>
        <p:spPr>
          <a:xfrm>
            <a:off x="5755907" y="481481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13" name="Google Shape;113;p61"/>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300"/>
        <p:cNvGrpSpPr/>
        <p:nvPr/>
      </p:nvGrpSpPr>
      <p:grpSpPr>
        <a:xfrm>
          <a:off x="0" y="0"/>
          <a:ext cx="0" cy="0"/>
          <a:chOff x="0" y="0"/>
          <a:chExt cx="0" cy="0"/>
        </a:xfrm>
      </p:grpSpPr>
      <p:pic>
        <p:nvPicPr>
          <p:cNvPr id="301" name="Google Shape;301;p79"/>
          <p:cNvPicPr preferRelativeResize="0"/>
          <p:nvPr/>
        </p:nvPicPr>
        <p:blipFill rotWithShape="1">
          <a:blip r:embed="rId2">
            <a:alphaModFix/>
          </a:blip>
          <a:srcRect l="-10140" t="-4714"/>
          <a:stretch/>
        </p:blipFill>
        <p:spPr>
          <a:xfrm>
            <a:off x="5950643" y="0"/>
            <a:ext cx="6231039" cy="4826000"/>
          </a:xfrm>
          <a:prstGeom prst="rect">
            <a:avLst/>
          </a:prstGeom>
          <a:noFill/>
          <a:ln>
            <a:noFill/>
          </a:ln>
        </p:spPr>
      </p:pic>
      <p:sp>
        <p:nvSpPr>
          <p:cNvPr id="302" name="Google Shape;302;p79"/>
          <p:cNvSpPr>
            <a:spLocks noGrp="1"/>
          </p:cNvSpPr>
          <p:nvPr>
            <p:ph type="pic" idx="2"/>
          </p:nvPr>
        </p:nvSpPr>
        <p:spPr>
          <a:xfrm>
            <a:off x="7333446" y="1011045"/>
            <a:ext cx="3594836" cy="2305596"/>
          </a:xfrm>
          <a:prstGeom prst="rect">
            <a:avLst/>
          </a:prstGeom>
          <a:noFill/>
          <a:ln>
            <a:noFill/>
          </a:ln>
        </p:spPr>
      </p:sp>
      <p:sp>
        <p:nvSpPr>
          <p:cNvPr id="303" name="Google Shape;303;p79"/>
          <p:cNvSpPr txBox="1">
            <a:spLocks noGrp="1"/>
          </p:cNvSpPr>
          <p:nvPr>
            <p:ph type="body" idx="1"/>
          </p:nvPr>
        </p:nvSpPr>
        <p:spPr>
          <a:xfrm>
            <a:off x="960833" y="1011045"/>
            <a:ext cx="5227317" cy="13110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a:solidFill>
                  <a:srgbClr val="033637"/>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79"/>
          <p:cNvSpPr txBox="1">
            <a:spLocks noGrp="1"/>
          </p:cNvSpPr>
          <p:nvPr>
            <p:ph type="body" idx="3"/>
          </p:nvPr>
        </p:nvSpPr>
        <p:spPr>
          <a:xfrm>
            <a:off x="866070" y="3324429"/>
            <a:ext cx="5224975" cy="25702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33637"/>
              </a:buClr>
              <a:buSzPts val="2400"/>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5" name="Google Shape;305;p79"/>
          <p:cNvCxnSpPr/>
          <p:nvPr/>
        </p:nvCxnSpPr>
        <p:spPr>
          <a:xfrm>
            <a:off x="670588" y="448096"/>
            <a:ext cx="0" cy="1589028"/>
          </a:xfrm>
          <a:prstGeom prst="straightConnector1">
            <a:avLst/>
          </a:prstGeom>
          <a:noFill/>
          <a:ln w="38100" cap="flat" cmpd="sng">
            <a:solidFill>
              <a:srgbClr val="F0985E"/>
            </a:solidFill>
            <a:prstDash val="solid"/>
            <a:miter lim="800000"/>
            <a:headEnd type="none" w="sm" len="sm"/>
            <a:tailEnd type="none" w="sm" len="sm"/>
          </a:ln>
        </p:spPr>
      </p:cxnSp>
      <p:sp>
        <p:nvSpPr>
          <p:cNvPr id="306" name="Google Shape;306;p7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307" name="Google Shape;307;p79"/>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Slide - Green">
  <p:cSld name="Divider Slide - Green">
    <p:spTree>
      <p:nvGrpSpPr>
        <p:cNvPr id="1" name="Shape 114"/>
        <p:cNvGrpSpPr/>
        <p:nvPr/>
      </p:nvGrpSpPr>
      <p:grpSpPr>
        <a:xfrm>
          <a:off x="0" y="0"/>
          <a:ext cx="0" cy="0"/>
          <a:chOff x="0" y="0"/>
          <a:chExt cx="0" cy="0"/>
        </a:xfrm>
      </p:grpSpPr>
      <p:sp>
        <p:nvSpPr>
          <p:cNvPr id="115" name="Google Shape;115;p62"/>
          <p:cNvSpPr/>
          <p:nvPr/>
        </p:nvSpPr>
        <p:spPr>
          <a:xfrm>
            <a:off x="241300" y="228600"/>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6" name="Google Shape;116;p62"/>
          <p:cNvSpPr txBox="1">
            <a:spLocks noGrp="1"/>
          </p:cNvSpPr>
          <p:nvPr>
            <p:ph type="body" idx="1"/>
          </p:nvPr>
        </p:nvSpPr>
        <p:spPr>
          <a:xfrm>
            <a:off x="2149154" y="934084"/>
            <a:ext cx="4235894"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62"/>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62"/>
          <p:cNvSpPr/>
          <p:nvPr/>
        </p:nvSpPr>
        <p:spPr>
          <a:xfrm rot="-5400000" flipH="1">
            <a:off x="1375154" y="1210306"/>
            <a:ext cx="1008000" cy="3600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9" name="Google Shape;119;p62"/>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20" name="Google Shape;120;p62"/>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slide - Green">
  <p:cSld name="Quote slide - Green">
    <p:spTree>
      <p:nvGrpSpPr>
        <p:cNvPr id="1" name="Shape 121"/>
        <p:cNvGrpSpPr/>
        <p:nvPr/>
      </p:nvGrpSpPr>
      <p:grpSpPr>
        <a:xfrm>
          <a:off x="0" y="0"/>
          <a:ext cx="0" cy="0"/>
          <a:chOff x="0" y="0"/>
          <a:chExt cx="0" cy="0"/>
        </a:xfrm>
      </p:grpSpPr>
      <p:sp>
        <p:nvSpPr>
          <p:cNvPr id="122" name="Google Shape;122;p63"/>
          <p:cNvSpPr/>
          <p:nvPr/>
        </p:nvSpPr>
        <p:spPr>
          <a:xfrm>
            <a:off x="241300" y="367062"/>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23" name="Google Shape;123;p63"/>
          <p:cNvSpPr txBox="1">
            <a:spLocks noGrp="1"/>
          </p:cNvSpPr>
          <p:nvPr>
            <p:ph type="body" idx="1"/>
          </p:nvPr>
        </p:nvSpPr>
        <p:spPr>
          <a:xfrm>
            <a:off x="10391462" y="4473027"/>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63"/>
          <p:cNvSpPr txBox="1">
            <a:spLocks noGrp="1"/>
          </p:cNvSpPr>
          <p:nvPr>
            <p:ph type="body" idx="2"/>
          </p:nvPr>
        </p:nvSpPr>
        <p:spPr>
          <a:xfrm>
            <a:off x="6807398" y="795622"/>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b="0" i="1">
                <a:solidFill>
                  <a:schemeClr val="lt1"/>
                </a:solidFill>
                <a:latin typeface="Montserrat Medium"/>
                <a:ea typeface="Montserrat Medium"/>
                <a:cs typeface="Montserrat Medium"/>
                <a:sym typeface="Montserrat Medium"/>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3"/>
          <p:cNvSpPr txBox="1">
            <a:spLocks noGrp="1"/>
          </p:cNvSpPr>
          <p:nvPr>
            <p:ph type="body" idx="3"/>
          </p:nvPr>
        </p:nvSpPr>
        <p:spPr>
          <a:xfrm>
            <a:off x="6718982" y="598304"/>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63"/>
          <p:cNvSpPr>
            <a:spLocks noGrp="1"/>
          </p:cNvSpPr>
          <p:nvPr>
            <p:ph type="pic" idx="4"/>
          </p:nvPr>
        </p:nvSpPr>
        <p:spPr>
          <a:xfrm>
            <a:off x="705779" y="0"/>
            <a:ext cx="5248975" cy="6858001"/>
          </a:xfrm>
          <a:prstGeom prst="rect">
            <a:avLst/>
          </a:prstGeom>
          <a:noFill/>
          <a:ln>
            <a:noFill/>
          </a:ln>
        </p:spPr>
      </p:sp>
      <p:sp>
        <p:nvSpPr>
          <p:cNvPr id="127" name="Google Shape;127;p63"/>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28" name="Google Shape;128;p63"/>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with Photo - Blue">
  <p:cSld name="Text Slide with Photo - Blue">
    <p:spTree>
      <p:nvGrpSpPr>
        <p:cNvPr id="1" name="Shape 129"/>
        <p:cNvGrpSpPr/>
        <p:nvPr/>
      </p:nvGrpSpPr>
      <p:grpSpPr>
        <a:xfrm>
          <a:off x="0" y="0"/>
          <a:ext cx="0" cy="0"/>
          <a:chOff x="0" y="0"/>
          <a:chExt cx="0" cy="0"/>
        </a:xfrm>
      </p:grpSpPr>
      <p:sp>
        <p:nvSpPr>
          <p:cNvPr id="130" name="Google Shape;130;p64"/>
          <p:cNvSpPr/>
          <p:nvPr/>
        </p:nvSpPr>
        <p:spPr>
          <a:xfrm rot="10800000" flipH="1">
            <a:off x="712519" y="-3"/>
            <a:ext cx="6139543"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1" name="Google Shape;131;p64"/>
          <p:cNvSpPr>
            <a:spLocks noGrp="1"/>
          </p:cNvSpPr>
          <p:nvPr>
            <p:ph type="pic" idx="2"/>
          </p:nvPr>
        </p:nvSpPr>
        <p:spPr>
          <a:xfrm>
            <a:off x="6852062" y="228600"/>
            <a:ext cx="5105121" cy="5704209"/>
          </a:xfrm>
          <a:prstGeom prst="rect">
            <a:avLst/>
          </a:prstGeom>
          <a:solidFill>
            <a:schemeClr val="lt1"/>
          </a:solidFill>
          <a:ln>
            <a:noFill/>
          </a:ln>
        </p:spPr>
      </p:sp>
      <p:sp>
        <p:nvSpPr>
          <p:cNvPr id="132" name="Google Shape;132;p64"/>
          <p:cNvSpPr txBox="1">
            <a:spLocks noGrp="1"/>
          </p:cNvSpPr>
          <p:nvPr>
            <p:ph type="body" idx="1"/>
          </p:nvPr>
        </p:nvSpPr>
        <p:spPr>
          <a:xfrm>
            <a:off x="1173317" y="1808867"/>
            <a:ext cx="5144356"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64"/>
          <p:cNvSpPr/>
          <p:nvPr/>
        </p:nvSpPr>
        <p:spPr>
          <a:xfrm>
            <a:off x="1173317" y="1328490"/>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4" name="Google Shape;134;p64"/>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64"/>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36" name="Google Shape;136;p64"/>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137"/>
        <p:cNvGrpSpPr/>
        <p:nvPr/>
      </p:nvGrpSpPr>
      <p:grpSpPr>
        <a:xfrm>
          <a:off x="0" y="0"/>
          <a:ext cx="0" cy="0"/>
          <a:chOff x="0" y="0"/>
          <a:chExt cx="0" cy="0"/>
        </a:xfrm>
      </p:grpSpPr>
      <p:sp>
        <p:nvSpPr>
          <p:cNvPr id="138" name="Google Shape;138;p65"/>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9" name="Google Shape;139;p65"/>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0" name="Google Shape;140;p65"/>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41" name="Google Shape;141;p65"/>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42" name="Google Shape;142;p65"/>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43" name="Google Shape;143;p65"/>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65"/>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65"/>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65"/>
          <p:cNvSpPr/>
          <p:nvPr/>
        </p:nvSpPr>
        <p:spPr>
          <a:xfrm>
            <a:off x="6361479" y="230689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47" name="Google Shape;147;p65"/>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8" name="Google Shape;148;p65"/>
          <p:cNvCxnSpPr/>
          <p:nvPr/>
        </p:nvCxnSpPr>
        <p:spPr>
          <a:xfrm>
            <a:off x="5769762" y="269686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49" name="Google Shape;149;p65"/>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65"/>
          <p:cNvSpPr/>
          <p:nvPr/>
        </p:nvSpPr>
        <p:spPr>
          <a:xfrm>
            <a:off x="6361479" y="336665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1" name="Google Shape;151;p65"/>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2" name="Google Shape;152;p65"/>
          <p:cNvCxnSpPr/>
          <p:nvPr/>
        </p:nvCxnSpPr>
        <p:spPr>
          <a:xfrm>
            <a:off x="5769762" y="375662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53" name="Google Shape;153;p65"/>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65"/>
          <p:cNvSpPr/>
          <p:nvPr/>
        </p:nvSpPr>
        <p:spPr>
          <a:xfrm>
            <a:off x="6347624" y="442484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5" name="Google Shape;155;p65"/>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6" name="Google Shape;156;p65"/>
          <p:cNvCxnSpPr/>
          <p:nvPr/>
        </p:nvCxnSpPr>
        <p:spPr>
          <a:xfrm>
            <a:off x="5755907" y="481481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57" name="Google Shape;157;p65"/>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65"/>
          <p:cNvSpPr/>
          <p:nvPr/>
        </p:nvSpPr>
        <p:spPr>
          <a:xfrm>
            <a:off x="6361479" y="5502145"/>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9" name="Google Shape;159;p65"/>
          <p:cNvSpPr txBox="1">
            <a:spLocks noGrp="1"/>
          </p:cNvSpPr>
          <p:nvPr>
            <p:ph type="body" idx="14"/>
          </p:nvPr>
        </p:nvSpPr>
        <p:spPr>
          <a:xfrm>
            <a:off x="6499807" y="5559340"/>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0" name="Google Shape;160;p65"/>
          <p:cNvCxnSpPr/>
          <p:nvPr/>
        </p:nvCxnSpPr>
        <p:spPr>
          <a:xfrm>
            <a:off x="5769762" y="5892116"/>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61" name="Google Shape;161;p65"/>
          <p:cNvSpPr txBox="1">
            <a:spLocks noGrp="1"/>
          </p:cNvSpPr>
          <p:nvPr>
            <p:ph type="body" idx="15"/>
          </p:nvPr>
        </p:nvSpPr>
        <p:spPr>
          <a:xfrm>
            <a:off x="7229716" y="5502145"/>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162"/>
        <p:cNvGrpSpPr/>
        <p:nvPr/>
      </p:nvGrpSpPr>
      <p:grpSpPr>
        <a:xfrm>
          <a:off x="0" y="0"/>
          <a:ext cx="0" cy="0"/>
          <a:chOff x="0" y="0"/>
          <a:chExt cx="0" cy="0"/>
        </a:xfrm>
      </p:grpSpPr>
      <p:sp>
        <p:nvSpPr>
          <p:cNvPr id="163" name="Google Shape;163;p66"/>
          <p:cNvSpPr/>
          <p:nvPr/>
        </p:nvSpPr>
        <p:spPr>
          <a:xfrm>
            <a:off x="241300" y="228600"/>
            <a:ext cx="11696700" cy="5695317"/>
          </a:xfrm>
          <a:prstGeom prst="rect">
            <a:avLst/>
          </a:prstGeom>
          <a:solidFill>
            <a:srgbClr val="568754"/>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64" name="Google Shape;164;p66"/>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66"/>
          <p:cNvSpPr/>
          <p:nvPr/>
        </p:nvSpPr>
        <p:spPr>
          <a:xfrm>
            <a:off x="818862" y="1340326"/>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66" name="Google Shape;166;p66"/>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66"/>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68" name="Google Shape;168;p66"/>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169"/>
        <p:cNvGrpSpPr/>
        <p:nvPr/>
      </p:nvGrpSpPr>
      <p:grpSpPr>
        <a:xfrm>
          <a:off x="0" y="0"/>
          <a:ext cx="0" cy="0"/>
          <a:chOff x="0" y="0"/>
          <a:chExt cx="0" cy="0"/>
        </a:xfrm>
      </p:grpSpPr>
      <p:sp>
        <p:nvSpPr>
          <p:cNvPr id="170" name="Google Shape;170;p67"/>
          <p:cNvSpPr txBox="1">
            <a:spLocks noGrp="1"/>
          </p:cNvSpPr>
          <p:nvPr>
            <p:ph type="body" idx="1"/>
          </p:nvPr>
        </p:nvSpPr>
        <p:spPr>
          <a:xfrm>
            <a:off x="734714" y="1757011"/>
            <a:ext cx="10594346"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67"/>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72" name="Google Shape;172;p67"/>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1"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67"/>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74" name="Google Shape;174;p67"/>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Laptop Slide">
  <p:cSld name="1_Laptop Slide">
    <p:spTree>
      <p:nvGrpSpPr>
        <p:cNvPr id="1" name="Shape 175"/>
        <p:cNvGrpSpPr/>
        <p:nvPr/>
      </p:nvGrpSpPr>
      <p:grpSpPr>
        <a:xfrm>
          <a:off x="0" y="0"/>
          <a:ext cx="0" cy="0"/>
          <a:chOff x="0" y="0"/>
          <a:chExt cx="0" cy="0"/>
        </a:xfrm>
      </p:grpSpPr>
      <p:pic>
        <p:nvPicPr>
          <p:cNvPr id="176" name="Google Shape;176;p68"/>
          <p:cNvPicPr preferRelativeResize="0"/>
          <p:nvPr/>
        </p:nvPicPr>
        <p:blipFill rotWithShape="1">
          <a:blip r:embed="rId2">
            <a:alphaModFix/>
          </a:blip>
          <a:srcRect r="-7991"/>
          <a:stretch/>
        </p:blipFill>
        <p:spPr>
          <a:xfrm>
            <a:off x="3345917" y="1139464"/>
            <a:ext cx="9786932" cy="5375657"/>
          </a:xfrm>
          <a:prstGeom prst="rect">
            <a:avLst/>
          </a:prstGeom>
          <a:noFill/>
          <a:ln>
            <a:noFill/>
          </a:ln>
        </p:spPr>
      </p:pic>
      <p:sp>
        <p:nvSpPr>
          <p:cNvPr id="177" name="Google Shape;177;p68"/>
          <p:cNvSpPr txBox="1">
            <a:spLocks noGrp="1"/>
          </p:cNvSpPr>
          <p:nvPr>
            <p:ph type="body" idx="1"/>
          </p:nvPr>
        </p:nvSpPr>
        <p:spPr>
          <a:xfrm>
            <a:off x="831350" y="1495097"/>
            <a:ext cx="2633303" cy="39270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68"/>
          <p:cNvSpPr/>
          <p:nvPr/>
        </p:nvSpPr>
        <p:spPr>
          <a:xfrm>
            <a:off x="831350" y="1175359"/>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Montserrat"/>
              <a:ea typeface="Montserrat"/>
              <a:cs typeface="Montserrat"/>
              <a:sym typeface="Montserrat"/>
            </a:endParaRPr>
          </a:p>
        </p:txBody>
      </p:sp>
      <p:sp>
        <p:nvSpPr>
          <p:cNvPr id="179" name="Google Shape;179;p68"/>
          <p:cNvSpPr txBox="1">
            <a:spLocks noGrp="1"/>
          </p:cNvSpPr>
          <p:nvPr>
            <p:ph type="body" idx="2"/>
          </p:nvPr>
        </p:nvSpPr>
        <p:spPr>
          <a:xfrm>
            <a:off x="831350" y="258915"/>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Montserrat"/>
                <a:ea typeface="Montserrat"/>
                <a:cs typeface="Montserrat"/>
                <a:sym typeface="Montserra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68"/>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Montserrat"/>
              <a:ea typeface="Montserrat"/>
              <a:cs typeface="Montserrat"/>
              <a:sym typeface="Montserrat"/>
            </a:endParaRPr>
          </a:p>
        </p:txBody>
      </p:sp>
      <p:pic>
        <p:nvPicPr>
          <p:cNvPr id="181" name="Google Shape;181;p68"/>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aleway"/>
              <a:buNone/>
              <a:defRPr sz="4400" b="0" i="0" u="none" strike="noStrike" cap="none">
                <a:solidFill>
                  <a:schemeClr val="dk1"/>
                </a:solidFill>
                <a:latin typeface="Raleway"/>
                <a:ea typeface="Raleway"/>
                <a:cs typeface="Raleway"/>
                <a:sym typeface="Ralew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aleway"/>
                <a:ea typeface="Raleway"/>
                <a:cs typeface="Raleway"/>
                <a:sym typeface="Ralewa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Raleway"/>
                <a:ea typeface="Raleway"/>
                <a:cs typeface="Raleway"/>
                <a:sym typeface="Raleway"/>
              </a:defRPr>
            </a:lvl1pPr>
            <a:lvl2pPr marL="0" marR="0" lvl="1" indent="0" algn="r" rtl="0">
              <a:spcBef>
                <a:spcPts val="0"/>
              </a:spcBef>
              <a:buNone/>
              <a:defRPr sz="1200" b="0" i="0" u="none" strike="noStrike" cap="none">
                <a:solidFill>
                  <a:srgbClr val="88A1A2"/>
                </a:solidFill>
                <a:latin typeface="Raleway"/>
                <a:ea typeface="Raleway"/>
                <a:cs typeface="Raleway"/>
                <a:sym typeface="Raleway"/>
              </a:defRPr>
            </a:lvl2pPr>
            <a:lvl3pPr marL="0" marR="0" lvl="2" indent="0" algn="r" rtl="0">
              <a:spcBef>
                <a:spcPts val="0"/>
              </a:spcBef>
              <a:buNone/>
              <a:defRPr sz="1200" b="0" i="0" u="none" strike="noStrike" cap="none">
                <a:solidFill>
                  <a:srgbClr val="88A1A2"/>
                </a:solidFill>
                <a:latin typeface="Raleway"/>
                <a:ea typeface="Raleway"/>
                <a:cs typeface="Raleway"/>
                <a:sym typeface="Raleway"/>
              </a:defRPr>
            </a:lvl3pPr>
            <a:lvl4pPr marL="0" marR="0" lvl="3" indent="0" algn="r" rtl="0">
              <a:spcBef>
                <a:spcPts val="0"/>
              </a:spcBef>
              <a:buNone/>
              <a:defRPr sz="1200" b="0" i="0" u="none" strike="noStrike" cap="none">
                <a:solidFill>
                  <a:srgbClr val="88A1A2"/>
                </a:solidFill>
                <a:latin typeface="Raleway"/>
                <a:ea typeface="Raleway"/>
                <a:cs typeface="Raleway"/>
                <a:sym typeface="Raleway"/>
              </a:defRPr>
            </a:lvl4pPr>
            <a:lvl5pPr marL="0" marR="0" lvl="4" indent="0" algn="r" rtl="0">
              <a:spcBef>
                <a:spcPts val="0"/>
              </a:spcBef>
              <a:buNone/>
              <a:defRPr sz="1200" b="0" i="0" u="none" strike="noStrike" cap="none">
                <a:solidFill>
                  <a:srgbClr val="88A1A2"/>
                </a:solidFill>
                <a:latin typeface="Raleway"/>
                <a:ea typeface="Raleway"/>
                <a:cs typeface="Raleway"/>
                <a:sym typeface="Raleway"/>
              </a:defRPr>
            </a:lvl5pPr>
            <a:lvl6pPr marL="0" marR="0" lvl="5" indent="0" algn="r" rtl="0">
              <a:spcBef>
                <a:spcPts val="0"/>
              </a:spcBef>
              <a:buNone/>
              <a:defRPr sz="1200" b="0" i="0" u="none" strike="noStrike" cap="none">
                <a:solidFill>
                  <a:srgbClr val="88A1A2"/>
                </a:solidFill>
                <a:latin typeface="Raleway"/>
                <a:ea typeface="Raleway"/>
                <a:cs typeface="Raleway"/>
                <a:sym typeface="Raleway"/>
              </a:defRPr>
            </a:lvl6pPr>
            <a:lvl7pPr marL="0" marR="0" lvl="6" indent="0" algn="r" rtl="0">
              <a:spcBef>
                <a:spcPts val="0"/>
              </a:spcBef>
              <a:buNone/>
              <a:defRPr sz="1200" b="0" i="0" u="none" strike="noStrike" cap="none">
                <a:solidFill>
                  <a:srgbClr val="88A1A2"/>
                </a:solidFill>
                <a:latin typeface="Raleway"/>
                <a:ea typeface="Raleway"/>
                <a:cs typeface="Raleway"/>
                <a:sym typeface="Raleway"/>
              </a:defRPr>
            </a:lvl7pPr>
            <a:lvl8pPr marL="0" marR="0" lvl="7" indent="0" algn="r" rtl="0">
              <a:spcBef>
                <a:spcPts val="0"/>
              </a:spcBef>
              <a:buNone/>
              <a:defRPr sz="1200" b="0" i="0" u="none" strike="noStrike" cap="none">
                <a:solidFill>
                  <a:srgbClr val="88A1A2"/>
                </a:solidFill>
                <a:latin typeface="Raleway"/>
                <a:ea typeface="Raleway"/>
                <a:cs typeface="Raleway"/>
                <a:sym typeface="Raleway"/>
              </a:defRPr>
            </a:lvl8pPr>
            <a:lvl9pPr marL="0" marR="0" lvl="8" indent="0" algn="r" rtl="0">
              <a:spcBef>
                <a:spcPts val="0"/>
              </a:spcBef>
              <a:buNone/>
              <a:defRPr sz="1200" b="0" i="0" u="none" strike="noStrike" cap="none">
                <a:solidFill>
                  <a:srgbClr val="88A1A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www.youtube.com/watch?v=zEs1af0VpP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0TGOs2el6qU"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www.inc.com/marcel-schwantes/survey-91-percent-of-1000-employees-say-their-boss.ht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mckinsey.com/business-functions/people-and-organizational-performance/our-insights/why-diversity-matters"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hyperlink" Target="https://www.fingerprintforsuccess.com/blog/cultural-fit"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ZcDLzppD4Jc"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hyperlink" Target="https://www.tripadvisor.ie/Restaurant_Review-g212985-d12418072-Reviews-Misunderstood_Heron-Leenane_County_Galway_Western_Ireland.html" TargetMode="External"/><Relationship Id="rId13" Type="http://schemas.openxmlformats.org/officeDocument/2006/relationships/image" Target="../media/image46.jpg"/><Relationship Id="rId3" Type="http://schemas.openxmlformats.org/officeDocument/2006/relationships/hyperlink" Target="https://www.misunderstoodheron.com/" TargetMode="External"/><Relationship Id="rId7" Type="http://schemas.openxmlformats.org/officeDocument/2006/relationships/hyperlink" Target="https://www.discoverireland.ie/galway/misunderstood-heron" TargetMode="External"/><Relationship Id="rId12" Type="http://schemas.openxmlformats.org/officeDocument/2006/relationships/hyperlink" Target="https://www.guides.ie/megabites/table-great-food-misunderstood-heron-food-truck-whilst-you-stare-down-fjord-good-it-gets"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hyperlink" Target="https://www.irishtimes.com/sponsored/square/how-a-food-business-in-the-west-of-ireland-has-taken-flight-1.4650053" TargetMode="External"/><Relationship Id="rId11" Type="http://schemas.openxmlformats.org/officeDocument/2006/relationships/hyperlink" Target="https://www.ireland-guide.com/establishment/misunderstood-heron.13436.html" TargetMode="External"/><Relationship Id="rId5" Type="http://schemas.openxmlformats.org/officeDocument/2006/relationships/hyperlink" Target="https://www.facebook.com/MisunderstoodHeron/" TargetMode="External"/><Relationship Id="rId15" Type="http://schemas.openxmlformats.org/officeDocument/2006/relationships/image" Target="../media/image48.png"/><Relationship Id="rId10" Type="http://schemas.openxmlformats.org/officeDocument/2006/relationships/hyperlink" Target="https://www.independent.ie/life/restaurant-review-the-misunderstood-heron-car-park-food-truck-ticks-all-the-boxes-38402878.html" TargetMode="External"/><Relationship Id="rId4" Type="http://schemas.openxmlformats.org/officeDocument/2006/relationships/hyperlink" Target="https://www.instagram.com/misunderstood_heron/" TargetMode="External"/><Relationship Id="rId9" Type="http://schemas.openxmlformats.org/officeDocument/2006/relationships/hyperlink" Target="https://foodandwine.ie/misunderstood-heron-lonely-planet" TargetMode="External"/><Relationship Id="rId14"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hyperlink" Target="https://twitter.com/denieuwewinkel" TargetMode="External"/><Relationship Id="rId3" Type="http://schemas.openxmlformats.org/officeDocument/2006/relationships/hyperlink" Target="https://denieuwewinkel.com/?lang=en" TargetMode="External"/><Relationship Id="rId7" Type="http://schemas.openxmlformats.org/officeDocument/2006/relationships/hyperlink" Target="https://www.instagram.com/restaurantdenieuwewinkel/"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hyperlink" Target="https://www.facebook.com/RestaurantDeNieuweWinkel" TargetMode="External"/><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image" Target="../media/image49.jpg"/><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foodontheedge.ie/"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hyperlink" Target="https://www.youtube.com/watch?v=vfqt4OMwIzs" TargetMode="External"/><Relationship Id="rId4" Type="http://schemas.openxmlformats.org/officeDocument/2006/relationships/image" Target="../media/image54.jp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hyperlink" Target="https://www.youtube.com/watch?v=uUlB3absrzY"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
          <p:cNvSpPr txBox="1"/>
          <p:nvPr/>
        </p:nvSpPr>
        <p:spPr>
          <a:xfrm>
            <a:off x="4657724" y="1528723"/>
            <a:ext cx="7800459" cy="2000507"/>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4400" b="1" dirty="0">
                <a:solidFill>
                  <a:schemeClr val="lt1"/>
                </a:solidFill>
                <a:latin typeface="Raleway"/>
                <a:ea typeface="Raleway"/>
                <a:cs typeface="Raleway"/>
                <a:sym typeface="Raleway"/>
              </a:rPr>
              <a:t>MODULE 5</a:t>
            </a:r>
            <a:endParaRPr sz="1200" dirty="0"/>
          </a:p>
          <a:p>
            <a:pPr marL="0" marR="0" lvl="0" indent="0" algn="ctr" rtl="0">
              <a:lnSpc>
                <a:spcPct val="80000"/>
              </a:lnSpc>
              <a:spcBef>
                <a:spcPts val="0"/>
              </a:spcBef>
              <a:spcAft>
                <a:spcPts val="0"/>
              </a:spcAft>
              <a:buNone/>
            </a:pPr>
            <a:endParaRPr sz="600" b="1" dirty="0">
              <a:solidFill>
                <a:schemeClr val="lt1"/>
              </a:solidFill>
              <a:latin typeface="Raleway"/>
              <a:ea typeface="Raleway"/>
              <a:cs typeface="Raleway"/>
              <a:sym typeface="Raleway"/>
            </a:endParaRPr>
          </a:p>
          <a:p>
            <a:pPr marL="0" marR="0" lvl="0" indent="0" algn="ctr" rtl="0">
              <a:spcBef>
                <a:spcPts val="0"/>
              </a:spcBef>
              <a:spcAft>
                <a:spcPts val="0"/>
              </a:spcAft>
              <a:buNone/>
            </a:pPr>
            <a:r>
              <a:rPr lang="en-US" sz="2800" b="1" dirty="0">
                <a:solidFill>
                  <a:schemeClr val="lt1"/>
                </a:solidFill>
                <a:latin typeface="Raleway"/>
                <a:ea typeface="Raleway"/>
                <a:cs typeface="Raleway"/>
                <a:sym typeface="Raleway"/>
              </a:rPr>
              <a:t>Het </a:t>
            </a:r>
            <a:r>
              <a:rPr lang="en-US" sz="2800" b="1" dirty="0" err="1">
                <a:solidFill>
                  <a:schemeClr val="lt1"/>
                </a:solidFill>
                <a:latin typeface="Raleway"/>
                <a:ea typeface="Raleway"/>
                <a:cs typeface="Raleway"/>
                <a:sym typeface="Raleway"/>
              </a:rPr>
              <a:t>belang</a:t>
            </a:r>
            <a:r>
              <a:rPr lang="en-US" sz="2800" b="1" dirty="0">
                <a:solidFill>
                  <a:schemeClr val="lt1"/>
                </a:solidFill>
                <a:latin typeface="Raleway"/>
                <a:ea typeface="Raleway"/>
                <a:cs typeface="Raleway"/>
                <a:sym typeface="Raleway"/>
              </a:rPr>
              <a:t> van </a:t>
            </a:r>
            <a:r>
              <a:rPr lang="en-US" sz="2800" b="1" dirty="0" err="1">
                <a:solidFill>
                  <a:schemeClr val="lt1"/>
                </a:solidFill>
                <a:latin typeface="Raleway"/>
                <a:ea typeface="Raleway"/>
                <a:cs typeface="Raleway"/>
                <a:sym typeface="Raleway"/>
              </a:rPr>
              <a:t>communicatie</a:t>
            </a:r>
            <a:r>
              <a:rPr lang="en-US" sz="2800" b="1" dirty="0">
                <a:solidFill>
                  <a:schemeClr val="lt1"/>
                </a:solidFill>
                <a:latin typeface="Raleway"/>
                <a:ea typeface="Raleway"/>
                <a:cs typeface="Raleway"/>
                <a:sym typeface="Raleway"/>
              </a:rPr>
              <a:t> </a:t>
            </a:r>
            <a:r>
              <a:rPr lang="en-US" sz="2800" b="1" dirty="0" err="1">
                <a:solidFill>
                  <a:schemeClr val="lt1"/>
                </a:solidFill>
                <a:latin typeface="Raleway"/>
                <a:ea typeface="Raleway"/>
                <a:cs typeface="Raleway"/>
                <a:sym typeface="Raleway"/>
              </a:rPr>
              <a:t>en</a:t>
            </a:r>
            <a:r>
              <a:rPr lang="en-US" sz="2800" b="1" dirty="0">
                <a:solidFill>
                  <a:schemeClr val="lt1"/>
                </a:solidFill>
                <a:latin typeface="Raleway"/>
                <a:ea typeface="Raleway"/>
                <a:cs typeface="Raleway"/>
                <a:sym typeface="Raleway"/>
              </a:rPr>
              <a:t> storytelling </a:t>
            </a:r>
            <a:r>
              <a:rPr lang="en-US" sz="2800" b="1" dirty="0" err="1">
                <a:solidFill>
                  <a:schemeClr val="lt1"/>
                </a:solidFill>
                <a:latin typeface="Raleway"/>
                <a:ea typeface="Raleway"/>
                <a:cs typeface="Raleway"/>
                <a:sym typeface="Raleway"/>
              </a:rPr>
              <a:t>bij</a:t>
            </a:r>
            <a:r>
              <a:rPr lang="en-US" sz="2800" b="1" dirty="0">
                <a:solidFill>
                  <a:schemeClr val="lt1"/>
                </a:solidFill>
                <a:latin typeface="Raleway"/>
                <a:ea typeface="Raleway"/>
                <a:cs typeface="Raleway"/>
                <a:sym typeface="Raleway"/>
              </a:rPr>
              <a:t> het </a:t>
            </a:r>
            <a:r>
              <a:rPr lang="en-US" sz="2800" b="1" dirty="0" err="1">
                <a:solidFill>
                  <a:schemeClr val="lt1"/>
                </a:solidFill>
                <a:latin typeface="Raleway"/>
                <a:ea typeface="Raleway"/>
                <a:cs typeface="Raleway"/>
                <a:sym typeface="Raleway"/>
              </a:rPr>
              <a:t>promoten</a:t>
            </a:r>
            <a:r>
              <a:rPr lang="en-US" sz="2800" b="1" dirty="0">
                <a:solidFill>
                  <a:schemeClr val="lt1"/>
                </a:solidFill>
                <a:latin typeface="Raleway"/>
                <a:ea typeface="Raleway"/>
                <a:cs typeface="Raleway"/>
                <a:sym typeface="Raleway"/>
              </a:rPr>
              <a:t> van </a:t>
            </a:r>
            <a:r>
              <a:rPr lang="en-US" sz="2800" b="1" dirty="0" err="1">
                <a:solidFill>
                  <a:schemeClr val="lt1"/>
                </a:solidFill>
                <a:latin typeface="Raleway"/>
                <a:ea typeface="Raleway"/>
                <a:cs typeface="Raleway"/>
                <a:sym typeface="Raleway"/>
              </a:rPr>
              <a:t>uw</a:t>
            </a:r>
            <a:r>
              <a:rPr lang="en-US" sz="2800" b="1" dirty="0">
                <a:solidFill>
                  <a:schemeClr val="lt1"/>
                </a:solidFill>
                <a:latin typeface="Raleway"/>
                <a:ea typeface="Raleway"/>
                <a:cs typeface="Raleway"/>
                <a:sym typeface="Raleway"/>
              </a:rPr>
              <a:t> </a:t>
            </a:r>
            <a:r>
              <a:rPr lang="en-US" sz="2800" b="1" dirty="0" err="1">
                <a:solidFill>
                  <a:schemeClr val="lt1"/>
                </a:solidFill>
                <a:latin typeface="Raleway"/>
                <a:ea typeface="Raleway"/>
                <a:cs typeface="Raleway"/>
                <a:sym typeface="Raleway"/>
              </a:rPr>
              <a:t>meesterschap</a:t>
            </a:r>
            <a:r>
              <a:rPr lang="en-US" sz="2800" b="1" dirty="0">
                <a:solidFill>
                  <a:schemeClr val="lt1"/>
                </a:solidFill>
                <a:latin typeface="Raleway"/>
                <a:ea typeface="Raleway"/>
                <a:cs typeface="Raleway"/>
                <a:sym typeface="Raleway"/>
              </a:rPr>
              <a:t> in het </a:t>
            </a:r>
            <a:r>
              <a:rPr lang="en-US" sz="2800" b="1" dirty="0" err="1">
                <a:solidFill>
                  <a:schemeClr val="lt1"/>
                </a:solidFill>
                <a:latin typeface="Raleway"/>
                <a:ea typeface="Raleway"/>
                <a:cs typeface="Raleway"/>
                <a:sym typeface="Raleway"/>
              </a:rPr>
              <a:t>culinaire</a:t>
            </a:r>
            <a:r>
              <a:rPr lang="en-US" sz="2800" b="1" dirty="0">
                <a:solidFill>
                  <a:schemeClr val="lt1"/>
                </a:solidFill>
                <a:latin typeface="Raleway"/>
                <a:ea typeface="Raleway"/>
                <a:cs typeface="Raleway"/>
                <a:sym typeface="Raleway"/>
              </a:rPr>
              <a:t> </a:t>
            </a:r>
            <a:r>
              <a:rPr lang="en-US" sz="2800" b="1" dirty="0" err="1">
                <a:solidFill>
                  <a:schemeClr val="lt1"/>
                </a:solidFill>
                <a:latin typeface="Raleway"/>
                <a:ea typeface="Raleway"/>
                <a:cs typeface="Raleway"/>
                <a:sym typeface="Raleway"/>
              </a:rPr>
              <a:t>erfgoed</a:t>
            </a:r>
            <a:endParaRPr sz="2800" b="1" dirty="0">
              <a:solidFill>
                <a:schemeClr val="lt1"/>
              </a:solidFill>
              <a:latin typeface="Raleway"/>
              <a:ea typeface="Raleway"/>
              <a:cs typeface="Raleway"/>
              <a:sym typeface="Raleway"/>
            </a:endParaRPr>
          </a:p>
        </p:txBody>
      </p:sp>
      <p:pic>
        <p:nvPicPr>
          <p:cNvPr id="313" name="Google Shape;313;p1" descr="Fresh mandarins in bowl"/>
          <p:cNvPicPr preferRelativeResize="0">
            <a:picLocks noGrp="1"/>
          </p:cNvPicPr>
          <p:nvPr>
            <p:ph type="pic" idx="2"/>
          </p:nvPr>
        </p:nvPicPr>
        <p:blipFill rotWithShape="1">
          <a:blip r:embed="rId3">
            <a:alphaModFix/>
          </a:blip>
          <a:srcRect/>
          <a:stretch/>
        </p:blipFill>
        <p:spPr>
          <a:xfrm>
            <a:off x="-17463" y="0"/>
            <a:ext cx="5081588" cy="5459413"/>
          </a:xfrm>
          <a:prstGeom prst="rect">
            <a:avLst/>
          </a:prstGeom>
          <a:solidFill>
            <a:srgbClr val="A5A5A5"/>
          </a:solidFill>
          <a:ln>
            <a:noFill/>
          </a:ln>
        </p:spPr>
      </p:pic>
      <p:pic>
        <p:nvPicPr>
          <p:cNvPr id="314" name="Google Shape;314;p1" descr="Text, letter&#10;&#10;Description automatically generated"/>
          <p:cNvPicPr preferRelativeResize="0"/>
          <p:nvPr/>
        </p:nvPicPr>
        <p:blipFill rotWithShape="1">
          <a:blip r:embed="rId4">
            <a:alphaModFix/>
          </a:blip>
          <a:srcRect/>
          <a:stretch/>
        </p:blipFill>
        <p:spPr>
          <a:xfrm>
            <a:off x="498475" y="5583298"/>
            <a:ext cx="5081588" cy="1158747"/>
          </a:xfrm>
          <a:prstGeom prst="rect">
            <a:avLst/>
          </a:prstGeom>
          <a:noFill/>
          <a:ln>
            <a:noFill/>
          </a:ln>
        </p:spPr>
      </p:pic>
      <p:sp>
        <p:nvSpPr>
          <p:cNvPr id="315" name="Google Shape;315;p1"/>
          <p:cNvSpPr txBox="1"/>
          <p:nvPr/>
        </p:nvSpPr>
        <p:spPr>
          <a:xfrm>
            <a:off x="5924034" y="6011595"/>
            <a:ext cx="6172200"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a:solidFill>
                  <a:srgbClr val="568754"/>
                </a:solidFill>
                <a:latin typeface="Arial"/>
                <a:ea typeface="Arial"/>
                <a:cs typeface="Arial"/>
                <a:sym typeface="Arial"/>
              </a:rPr>
              <a:t>©Cook It Forward - 2020-1-LT01-KA202-077975 </a:t>
            </a:r>
            <a:endParaRPr/>
          </a:p>
          <a:p>
            <a:pPr marL="0" marR="0" lvl="0" indent="0" algn="r" rtl="0">
              <a:spcBef>
                <a:spcPts val="0"/>
              </a:spcBef>
              <a:spcAft>
                <a:spcPts val="0"/>
              </a:spcAft>
              <a:buNone/>
            </a:pPr>
            <a:r>
              <a:rPr lang="en-US" sz="1200" b="0" i="0">
                <a:solidFill>
                  <a:srgbClr val="568754"/>
                </a:solidFill>
                <a:latin typeface="Arial"/>
                <a:ea typeface="Arial"/>
                <a:cs typeface="Arial"/>
                <a:sym typeface="Arial"/>
              </a:rPr>
              <a:t> Strategisch partnerschap Erasmus+ KA2 2020-2022</a:t>
            </a:r>
            <a:endParaRPr sz="1200">
              <a:solidFill>
                <a:srgbClr val="568754"/>
              </a:solidFill>
              <a:latin typeface="Calibri"/>
              <a:ea typeface="Calibri"/>
              <a:cs typeface="Calibri"/>
              <a:sym typeface="Calibri"/>
            </a:endParaRPr>
          </a:p>
        </p:txBody>
      </p:sp>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220" y="151289"/>
            <a:ext cx="2941009" cy="22538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10"/>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dirty="0" err="1"/>
              <a:t>Wanneer</a:t>
            </a:r>
            <a:r>
              <a:rPr lang="en-US" dirty="0"/>
              <a:t> </a:t>
            </a:r>
            <a:r>
              <a:rPr lang="en-US" dirty="0" err="1"/>
              <a:t>studenten</a:t>
            </a:r>
            <a:r>
              <a:rPr lang="en-US" dirty="0"/>
              <a:t> </a:t>
            </a:r>
            <a:r>
              <a:rPr lang="en-US" dirty="0" err="1"/>
              <a:t>en</a:t>
            </a:r>
            <a:r>
              <a:rPr lang="en-US" dirty="0"/>
              <a:t> </a:t>
            </a:r>
            <a:r>
              <a:rPr lang="en-US" dirty="0" err="1"/>
              <a:t>werknemers</a:t>
            </a:r>
            <a:r>
              <a:rPr lang="en-US" dirty="0"/>
              <a:t> in </a:t>
            </a:r>
            <a:r>
              <a:rPr lang="en-US" dirty="0" err="1"/>
              <a:t>staat</a:t>
            </a:r>
            <a:r>
              <a:rPr lang="en-US" dirty="0"/>
              <a:t> </a:t>
            </a:r>
            <a:r>
              <a:rPr lang="en-US" dirty="0" err="1"/>
              <a:t>worden</a:t>
            </a:r>
            <a:r>
              <a:rPr lang="en-US" dirty="0"/>
              <a:t> </a:t>
            </a:r>
            <a:r>
              <a:rPr lang="en-US" dirty="0" err="1"/>
              <a:t>gesteld</a:t>
            </a:r>
            <a:r>
              <a:rPr lang="en-US" dirty="0"/>
              <a:t> </a:t>
            </a:r>
            <a:r>
              <a:rPr lang="en-US" dirty="0" err="1"/>
              <a:t>openlijk</a:t>
            </a:r>
            <a:r>
              <a:rPr lang="en-US" dirty="0"/>
              <a:t> </a:t>
            </a:r>
            <a:r>
              <a:rPr lang="en-US" dirty="0" err="1"/>
              <a:t>ideeën</a:t>
            </a:r>
            <a:r>
              <a:rPr lang="en-US" dirty="0"/>
              <a:t> </a:t>
            </a:r>
            <a:r>
              <a:rPr lang="en-US" dirty="0" err="1"/>
              <a:t>te</a:t>
            </a:r>
            <a:r>
              <a:rPr lang="en-US" dirty="0"/>
              <a:t> </a:t>
            </a:r>
            <a:r>
              <a:rPr lang="en-US" dirty="0" err="1"/>
              <a:t>communiceren</a:t>
            </a:r>
            <a:r>
              <a:rPr lang="en-US" dirty="0"/>
              <a:t> </a:t>
            </a:r>
            <a:r>
              <a:rPr lang="en-US" dirty="0" err="1"/>
              <a:t>zonder</a:t>
            </a:r>
            <a:r>
              <a:rPr lang="en-US" dirty="0"/>
              <a:t> angst </a:t>
            </a:r>
            <a:r>
              <a:rPr lang="en-US" dirty="0" err="1"/>
              <a:t>voor</a:t>
            </a:r>
            <a:r>
              <a:rPr lang="en-US" dirty="0"/>
              <a:t> spot of </a:t>
            </a:r>
            <a:r>
              <a:rPr lang="en-US" dirty="0" err="1"/>
              <a:t>vergelding</a:t>
            </a:r>
            <a:r>
              <a:rPr lang="en-US" dirty="0"/>
              <a:t>, is de </a:t>
            </a:r>
            <a:r>
              <a:rPr lang="en-US" dirty="0" err="1"/>
              <a:t>kans</a:t>
            </a:r>
            <a:r>
              <a:rPr lang="en-US" dirty="0"/>
              <a:t> </a:t>
            </a:r>
            <a:r>
              <a:rPr lang="en-US" dirty="0" err="1"/>
              <a:t>veel</a:t>
            </a:r>
            <a:r>
              <a:rPr lang="en-US" dirty="0"/>
              <a:t> </a:t>
            </a:r>
            <a:r>
              <a:rPr lang="en-US" dirty="0" err="1"/>
              <a:t>groter</a:t>
            </a:r>
            <a:r>
              <a:rPr lang="en-US" dirty="0"/>
              <a:t> </a:t>
            </a:r>
            <a:r>
              <a:rPr lang="en-US" dirty="0" err="1"/>
              <a:t>dat</a:t>
            </a:r>
            <a:r>
              <a:rPr lang="en-US" dirty="0"/>
              <a:t> </a:t>
            </a:r>
            <a:r>
              <a:rPr lang="en-US" dirty="0" err="1"/>
              <a:t>zij</a:t>
            </a:r>
            <a:r>
              <a:rPr lang="en-US" dirty="0"/>
              <a:t> </a:t>
            </a:r>
            <a:r>
              <a:rPr lang="en-US" dirty="0" err="1"/>
              <a:t>hun</a:t>
            </a:r>
            <a:r>
              <a:rPr lang="en-US" dirty="0"/>
              <a:t> </a:t>
            </a:r>
            <a:r>
              <a:rPr lang="en-US" dirty="0" err="1"/>
              <a:t>ideeën</a:t>
            </a:r>
            <a:r>
              <a:rPr lang="en-US" dirty="0"/>
              <a:t> op </a:t>
            </a:r>
            <a:r>
              <a:rPr lang="en-US" dirty="0" err="1"/>
              <a:t>tafel</a:t>
            </a:r>
            <a:r>
              <a:rPr lang="en-US" dirty="0"/>
              <a:t> </a:t>
            </a:r>
            <a:r>
              <a:rPr lang="en-US" dirty="0" err="1"/>
              <a:t>brengen</a:t>
            </a:r>
            <a:r>
              <a:rPr lang="en-US" dirty="0"/>
              <a:t>. </a:t>
            </a:r>
            <a:endParaRPr dirty="0"/>
          </a:p>
          <a:p>
            <a:pPr marL="0" lvl="0" indent="0" algn="l" rtl="0">
              <a:lnSpc>
                <a:spcPct val="90000"/>
              </a:lnSpc>
              <a:spcBef>
                <a:spcPts val="1000"/>
              </a:spcBef>
              <a:spcAft>
                <a:spcPts val="0"/>
              </a:spcAft>
              <a:buClr>
                <a:schemeClr val="lt1"/>
              </a:buClr>
              <a:buSzPts val="2400"/>
              <a:buNone/>
            </a:pPr>
            <a:r>
              <a:rPr lang="en-US" dirty="0" err="1"/>
              <a:t>Ook</a:t>
            </a:r>
            <a:r>
              <a:rPr lang="en-US" dirty="0"/>
              <a:t> in module 3 </a:t>
            </a:r>
            <a:r>
              <a:rPr lang="en-US" dirty="0" err="1"/>
              <a:t>hebben</a:t>
            </a:r>
            <a:r>
              <a:rPr lang="en-US" dirty="0"/>
              <a:t> we </a:t>
            </a:r>
            <a:r>
              <a:rPr lang="en-US" dirty="0" err="1"/>
              <a:t>onderzocht</a:t>
            </a:r>
            <a:r>
              <a:rPr lang="en-US" dirty="0"/>
              <a:t> </a:t>
            </a:r>
            <a:r>
              <a:rPr lang="en-US" dirty="0" err="1"/>
              <a:t>hoezeer</a:t>
            </a:r>
            <a:r>
              <a:rPr lang="en-US" dirty="0"/>
              <a:t> idee </a:t>
            </a:r>
            <a:r>
              <a:rPr lang="en-US" dirty="0" err="1"/>
              <a:t>vorming</a:t>
            </a:r>
            <a:r>
              <a:rPr lang="en-US" dirty="0"/>
              <a:t> </a:t>
            </a:r>
            <a:r>
              <a:rPr lang="en-US" dirty="0" err="1"/>
              <a:t>en</a:t>
            </a:r>
            <a:r>
              <a:rPr lang="en-US" dirty="0"/>
              <a:t> </a:t>
            </a:r>
            <a:r>
              <a:rPr lang="en-US" dirty="0" err="1"/>
              <a:t>innovatie</a:t>
            </a:r>
            <a:r>
              <a:rPr lang="en-US" dirty="0"/>
              <a:t> </a:t>
            </a:r>
            <a:r>
              <a:rPr lang="en-US" dirty="0" err="1"/>
              <a:t>hiervan</a:t>
            </a:r>
            <a:r>
              <a:rPr lang="en-US" dirty="0"/>
              <a:t> </a:t>
            </a:r>
            <a:r>
              <a:rPr lang="en-US" dirty="0" err="1"/>
              <a:t>afhankelijk</a:t>
            </a:r>
            <a:r>
              <a:rPr lang="en-US" dirty="0"/>
              <a:t> </a:t>
            </a:r>
            <a:r>
              <a:rPr lang="en-US" dirty="0" err="1"/>
              <a:t>zijn</a:t>
            </a:r>
            <a:r>
              <a:rPr lang="en-US" dirty="0"/>
              <a:t> </a:t>
            </a:r>
            <a:r>
              <a:rPr lang="en-US" dirty="0" err="1"/>
              <a:t>en</a:t>
            </a:r>
            <a:r>
              <a:rPr lang="en-US" dirty="0"/>
              <a:t> hoe </a:t>
            </a:r>
            <a:r>
              <a:rPr lang="en-US" dirty="0" err="1"/>
              <a:t>een</a:t>
            </a:r>
            <a:r>
              <a:rPr lang="en-US" dirty="0"/>
              <a:t> </a:t>
            </a:r>
            <a:r>
              <a:rPr lang="en-US" dirty="0" err="1"/>
              <a:t>organisatie</a:t>
            </a:r>
            <a:r>
              <a:rPr lang="en-US" dirty="0"/>
              <a:t> die </a:t>
            </a:r>
            <a:r>
              <a:rPr lang="en-US" dirty="0" err="1"/>
              <a:t>communicatie</a:t>
            </a:r>
            <a:r>
              <a:rPr lang="en-US" dirty="0"/>
              <a:t> </a:t>
            </a:r>
            <a:r>
              <a:rPr lang="en-US" dirty="0" err="1"/>
              <a:t>aanmoedigt</a:t>
            </a:r>
            <a:r>
              <a:rPr lang="en-US" dirty="0"/>
              <a:t> </a:t>
            </a:r>
            <a:r>
              <a:rPr lang="en-US" dirty="0" err="1"/>
              <a:t>veel</a:t>
            </a:r>
            <a:r>
              <a:rPr lang="en-US" dirty="0"/>
              <a:t> </a:t>
            </a:r>
            <a:r>
              <a:rPr lang="en-US" dirty="0" err="1"/>
              <a:t>eerder</a:t>
            </a:r>
            <a:r>
              <a:rPr lang="en-US" dirty="0"/>
              <a:t> </a:t>
            </a:r>
            <a:r>
              <a:rPr lang="en-US" dirty="0" err="1"/>
              <a:t>innovatief</a:t>
            </a:r>
            <a:r>
              <a:rPr lang="en-US" dirty="0"/>
              <a:t> </a:t>
            </a:r>
            <a:r>
              <a:rPr lang="en-US" dirty="0" err="1"/>
              <a:t>zal</a:t>
            </a:r>
            <a:r>
              <a:rPr lang="en-US" dirty="0"/>
              <a:t> </a:t>
            </a:r>
            <a:r>
              <a:rPr lang="en-US" dirty="0" err="1"/>
              <a:t>zijn</a:t>
            </a:r>
            <a:r>
              <a:rPr lang="en-US" dirty="0"/>
              <a:t>. </a:t>
            </a:r>
            <a:endParaRPr dirty="0"/>
          </a:p>
          <a:p>
            <a:pPr marL="0" lvl="0" indent="0" algn="l" rtl="0">
              <a:lnSpc>
                <a:spcPct val="90000"/>
              </a:lnSpc>
              <a:spcBef>
                <a:spcPts val="1000"/>
              </a:spcBef>
              <a:spcAft>
                <a:spcPts val="0"/>
              </a:spcAft>
              <a:buClr>
                <a:schemeClr val="lt1"/>
              </a:buClr>
              <a:buSzPts val="2400"/>
              <a:buNone/>
            </a:pPr>
            <a:r>
              <a:rPr lang="en-US" dirty="0"/>
              <a:t>In module 3 </a:t>
            </a:r>
            <a:r>
              <a:rPr lang="en-US" dirty="0" err="1"/>
              <a:t>deelden</a:t>
            </a:r>
            <a:r>
              <a:rPr lang="en-US" dirty="0"/>
              <a:t> we </a:t>
            </a:r>
            <a:r>
              <a:rPr lang="en-US" dirty="0" err="1"/>
              <a:t>ook</a:t>
            </a:r>
            <a:r>
              <a:rPr lang="en-US" dirty="0"/>
              <a:t> hoe </a:t>
            </a:r>
            <a:r>
              <a:rPr lang="en-US" dirty="0" err="1"/>
              <a:t>een</a:t>
            </a:r>
            <a:r>
              <a:rPr lang="en-US" dirty="0"/>
              <a:t> '</a:t>
            </a:r>
            <a:r>
              <a:rPr lang="en-US" dirty="0" err="1"/>
              <a:t>Scenius</a:t>
            </a:r>
            <a:r>
              <a:rPr lang="en-US" dirty="0"/>
              <a:t>' </a:t>
            </a:r>
            <a:r>
              <a:rPr lang="en-US" dirty="0" err="1"/>
              <a:t>kan</a:t>
            </a:r>
            <a:r>
              <a:rPr lang="en-US" dirty="0"/>
              <a:t> </a:t>
            </a:r>
            <a:r>
              <a:rPr lang="en-US" dirty="0" err="1"/>
              <a:t>worden</a:t>
            </a:r>
            <a:r>
              <a:rPr lang="en-US" dirty="0"/>
              <a:t> </a:t>
            </a:r>
            <a:r>
              <a:rPr lang="en-US" dirty="0" err="1"/>
              <a:t>gecreëerd</a:t>
            </a:r>
            <a:r>
              <a:rPr lang="en-US" dirty="0"/>
              <a:t> </a:t>
            </a:r>
            <a:r>
              <a:rPr lang="en-US" dirty="0" err="1"/>
              <a:t>binnen</a:t>
            </a:r>
            <a:r>
              <a:rPr lang="en-US" dirty="0"/>
              <a:t> </a:t>
            </a:r>
            <a:r>
              <a:rPr lang="en-US" dirty="0" err="1"/>
              <a:t>uw</a:t>
            </a:r>
            <a:r>
              <a:rPr lang="en-US" dirty="0"/>
              <a:t> </a:t>
            </a:r>
            <a:r>
              <a:rPr lang="en-US" dirty="0" err="1"/>
              <a:t>levensmiddelenbedrijf</a:t>
            </a:r>
            <a:r>
              <a:rPr lang="en-US" dirty="0"/>
              <a:t>, om de </a:t>
            </a:r>
            <a:r>
              <a:rPr lang="en-US" dirty="0" err="1"/>
              <a:t>communicatie</a:t>
            </a:r>
            <a:r>
              <a:rPr lang="en-US" dirty="0"/>
              <a:t> </a:t>
            </a:r>
            <a:r>
              <a:rPr lang="en-US" dirty="0" err="1"/>
              <a:t>aan</a:t>
            </a:r>
            <a:r>
              <a:rPr lang="en-US" dirty="0"/>
              <a:t> </a:t>
            </a:r>
            <a:r>
              <a:rPr lang="en-US" dirty="0" err="1"/>
              <a:t>te</a:t>
            </a:r>
            <a:r>
              <a:rPr lang="en-US" dirty="0"/>
              <a:t> </a:t>
            </a:r>
            <a:r>
              <a:rPr lang="en-US" dirty="0" err="1"/>
              <a:t>moedigen</a:t>
            </a:r>
            <a:r>
              <a:rPr lang="en-US" dirty="0"/>
              <a:t> </a:t>
            </a:r>
            <a:r>
              <a:rPr lang="en-US" dirty="0" err="1"/>
              <a:t>en</a:t>
            </a:r>
            <a:r>
              <a:rPr lang="en-US" dirty="0"/>
              <a:t> </a:t>
            </a:r>
            <a:r>
              <a:rPr lang="en-US" dirty="0" err="1"/>
              <a:t>te</a:t>
            </a:r>
            <a:r>
              <a:rPr lang="en-US" dirty="0"/>
              <a:t> </a:t>
            </a:r>
            <a:r>
              <a:rPr lang="en-US" dirty="0" err="1"/>
              <a:t>bevorderen</a:t>
            </a:r>
            <a:r>
              <a:rPr lang="en-US" dirty="0"/>
              <a:t> met </a:t>
            </a:r>
            <a:r>
              <a:rPr lang="en-US" dirty="0" err="1"/>
              <a:t>verschillende</a:t>
            </a:r>
            <a:r>
              <a:rPr lang="en-US" dirty="0"/>
              <a:t> </a:t>
            </a:r>
            <a:r>
              <a:rPr lang="en-US" dirty="0" err="1"/>
              <a:t>methoden</a:t>
            </a:r>
            <a:r>
              <a:rPr lang="en-US" dirty="0"/>
              <a:t>, </a:t>
            </a:r>
            <a:r>
              <a:rPr lang="en-US" dirty="0" err="1"/>
              <a:t>zoals</a:t>
            </a:r>
            <a:r>
              <a:rPr lang="en-US" dirty="0"/>
              <a:t> white-boards, </a:t>
            </a:r>
            <a:r>
              <a:rPr lang="en-US" dirty="0" err="1"/>
              <a:t>ideeënboxen</a:t>
            </a:r>
            <a:r>
              <a:rPr lang="en-US" dirty="0"/>
              <a:t>, </a:t>
            </a:r>
            <a:r>
              <a:rPr lang="en-US" dirty="0" err="1"/>
              <a:t>teamruimten</a:t>
            </a:r>
            <a:r>
              <a:rPr lang="en-US" dirty="0"/>
              <a:t>, </a:t>
            </a:r>
            <a:r>
              <a:rPr lang="en-US" dirty="0" err="1"/>
              <a:t>goede</a:t>
            </a:r>
            <a:r>
              <a:rPr lang="en-US" dirty="0"/>
              <a:t> </a:t>
            </a:r>
            <a:r>
              <a:rPr lang="en-US" dirty="0" err="1"/>
              <a:t>personeelsruimten</a:t>
            </a:r>
            <a:r>
              <a:rPr lang="en-US" dirty="0"/>
              <a:t>.</a:t>
            </a:r>
            <a:endParaRPr dirty="0"/>
          </a:p>
        </p:txBody>
      </p:sp>
      <p:sp>
        <p:nvSpPr>
          <p:cNvPr id="489" name="Google Shape;489;p10"/>
          <p:cNvSpPr txBox="1">
            <a:spLocks noGrp="1"/>
          </p:cNvSpPr>
          <p:nvPr>
            <p:ph type="body" idx="2"/>
          </p:nvPr>
        </p:nvSpPr>
        <p:spPr>
          <a:xfrm>
            <a:off x="1767012" y="642972"/>
            <a:ext cx="977580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Innovatie</a:t>
            </a:r>
            <a:endParaRPr/>
          </a:p>
        </p:txBody>
      </p:sp>
      <p:sp>
        <p:nvSpPr>
          <p:cNvPr id="490" name="Google Shape;490;p10"/>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1" name="Google Shape;491;p10"/>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3</a:t>
            </a:r>
            <a:endParaRPr sz="2800" b="1" i="0">
              <a:solidFill>
                <a:schemeClr val="lt1"/>
              </a:solidFill>
              <a:latin typeface="Raleway"/>
              <a:ea typeface="Raleway"/>
              <a:cs typeface="Raleway"/>
              <a:sym typeface="Raleway"/>
            </a:endParaRPr>
          </a:p>
        </p:txBody>
      </p:sp>
      <p:grpSp>
        <p:nvGrpSpPr>
          <p:cNvPr id="492" name="Google Shape;492;p10"/>
          <p:cNvGrpSpPr/>
          <p:nvPr/>
        </p:nvGrpSpPr>
        <p:grpSpPr>
          <a:xfrm>
            <a:off x="9875520" y="542235"/>
            <a:ext cx="1029132" cy="1025793"/>
            <a:chOff x="6582714" y="331356"/>
            <a:chExt cx="1146476" cy="1157445"/>
          </a:xfrm>
        </p:grpSpPr>
        <p:sp>
          <p:nvSpPr>
            <p:cNvPr id="493" name="Google Shape;493;p10"/>
            <p:cNvSpPr/>
            <p:nvPr/>
          </p:nvSpPr>
          <p:spPr>
            <a:xfrm>
              <a:off x="7021557" y="463008"/>
              <a:ext cx="255077" cy="279761"/>
            </a:xfrm>
            <a:custGeom>
              <a:avLst/>
              <a:gdLst/>
              <a:ahLst/>
              <a:cxnLst/>
              <a:rect l="l" t="t" r="r" b="b"/>
              <a:pathLst>
                <a:path w="255077" h="279761" extrusionOk="0">
                  <a:moveTo>
                    <a:pt x="27428" y="49370"/>
                  </a:moveTo>
                  <a:cubicBezTo>
                    <a:pt x="52113" y="19199"/>
                    <a:pt x="87769" y="0"/>
                    <a:pt x="128910" y="0"/>
                  </a:cubicBezTo>
                  <a:lnTo>
                    <a:pt x="128910" y="0"/>
                  </a:lnTo>
                  <a:cubicBezTo>
                    <a:pt x="200222" y="0"/>
                    <a:pt x="255077" y="57598"/>
                    <a:pt x="255077" y="128910"/>
                  </a:cubicBezTo>
                  <a:cubicBezTo>
                    <a:pt x="255077" y="161823"/>
                    <a:pt x="241363" y="194736"/>
                    <a:pt x="219421" y="216678"/>
                  </a:cubicBezTo>
                  <a:cubicBezTo>
                    <a:pt x="202965" y="233135"/>
                    <a:pt x="189252" y="255077"/>
                    <a:pt x="181022" y="279762"/>
                  </a:cubicBezTo>
                  <a:lnTo>
                    <a:pt x="76797" y="279762"/>
                  </a:lnTo>
                  <a:cubicBezTo>
                    <a:pt x="68569" y="257820"/>
                    <a:pt x="54855" y="235878"/>
                    <a:pt x="35656" y="216678"/>
                  </a:cubicBezTo>
                  <a:cubicBezTo>
                    <a:pt x="13714" y="191993"/>
                    <a:pt x="0" y="161823"/>
                    <a:pt x="0" y="128910"/>
                  </a:cubicBezTo>
                  <a:lnTo>
                    <a:pt x="2742" y="74055"/>
                  </a:lnTo>
                  <a:lnTo>
                    <a:pt x="27428" y="49370"/>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4" name="Google Shape;494;p10"/>
            <p:cNvGrpSpPr/>
            <p:nvPr/>
          </p:nvGrpSpPr>
          <p:grpSpPr>
            <a:xfrm>
              <a:off x="6582714" y="331356"/>
              <a:ext cx="1146476" cy="1157445"/>
              <a:chOff x="6582714" y="331356"/>
              <a:chExt cx="1146476" cy="1157445"/>
            </a:xfrm>
          </p:grpSpPr>
          <p:sp>
            <p:nvSpPr>
              <p:cNvPr id="495" name="Google Shape;495;p10"/>
              <p:cNvSpPr/>
              <p:nvPr/>
            </p:nvSpPr>
            <p:spPr>
              <a:xfrm>
                <a:off x="6582714" y="424610"/>
                <a:ext cx="1146476" cy="1064191"/>
              </a:xfrm>
              <a:custGeom>
                <a:avLst/>
                <a:gdLst/>
                <a:ahLst/>
                <a:cxnLst/>
                <a:rect l="l" t="t" r="r" b="b"/>
                <a:pathLst>
                  <a:path w="1146476" h="1064191" extrusionOk="0">
                    <a:moveTo>
                      <a:pt x="1023052" y="811858"/>
                    </a:moveTo>
                    <a:cubicBezTo>
                      <a:pt x="1047737" y="789915"/>
                      <a:pt x="1061451" y="759745"/>
                      <a:pt x="1061451" y="724089"/>
                    </a:cubicBezTo>
                    <a:cubicBezTo>
                      <a:pt x="1061451" y="663748"/>
                      <a:pt x="1017566" y="614379"/>
                      <a:pt x="959969" y="606150"/>
                    </a:cubicBezTo>
                    <a:lnTo>
                      <a:pt x="959969" y="556781"/>
                    </a:lnTo>
                    <a:cubicBezTo>
                      <a:pt x="959969" y="529353"/>
                      <a:pt x="938027" y="507411"/>
                      <a:pt x="910599" y="507411"/>
                    </a:cubicBezTo>
                    <a:lnTo>
                      <a:pt x="584209" y="507411"/>
                    </a:lnTo>
                    <a:lnTo>
                      <a:pt x="584209" y="433356"/>
                    </a:lnTo>
                    <a:lnTo>
                      <a:pt x="619865" y="433356"/>
                    </a:lnTo>
                    <a:cubicBezTo>
                      <a:pt x="644550" y="433356"/>
                      <a:pt x="663750" y="414157"/>
                      <a:pt x="663750" y="389472"/>
                    </a:cubicBezTo>
                    <a:lnTo>
                      <a:pt x="663750" y="356559"/>
                    </a:lnTo>
                    <a:cubicBezTo>
                      <a:pt x="663750" y="345588"/>
                      <a:pt x="658264" y="334617"/>
                      <a:pt x="652778" y="326389"/>
                    </a:cubicBezTo>
                    <a:cubicBezTo>
                      <a:pt x="661006" y="307189"/>
                      <a:pt x="671978" y="290733"/>
                      <a:pt x="685692" y="274276"/>
                    </a:cubicBezTo>
                    <a:cubicBezTo>
                      <a:pt x="713120" y="244106"/>
                      <a:pt x="729575" y="205707"/>
                      <a:pt x="729575" y="164566"/>
                    </a:cubicBezTo>
                    <a:cubicBezTo>
                      <a:pt x="729575" y="159080"/>
                      <a:pt x="729575" y="153595"/>
                      <a:pt x="729575" y="150852"/>
                    </a:cubicBezTo>
                    <a:cubicBezTo>
                      <a:pt x="729575" y="142624"/>
                      <a:pt x="721348" y="134395"/>
                      <a:pt x="710377" y="134395"/>
                    </a:cubicBezTo>
                    <a:cubicBezTo>
                      <a:pt x="702148" y="134395"/>
                      <a:pt x="693920" y="142624"/>
                      <a:pt x="693920" y="153595"/>
                    </a:cubicBezTo>
                    <a:cubicBezTo>
                      <a:pt x="693920" y="156337"/>
                      <a:pt x="693920" y="161823"/>
                      <a:pt x="693920" y="164566"/>
                    </a:cubicBezTo>
                    <a:cubicBezTo>
                      <a:pt x="693920" y="197479"/>
                      <a:pt x="682950" y="227649"/>
                      <a:pt x="661006" y="249591"/>
                    </a:cubicBezTo>
                    <a:cubicBezTo>
                      <a:pt x="644550" y="268791"/>
                      <a:pt x="630837" y="287990"/>
                      <a:pt x="622609" y="309932"/>
                    </a:cubicBezTo>
                    <a:lnTo>
                      <a:pt x="518384" y="309932"/>
                    </a:lnTo>
                    <a:cubicBezTo>
                      <a:pt x="510154" y="287990"/>
                      <a:pt x="496440" y="266048"/>
                      <a:pt x="479984" y="249591"/>
                    </a:cubicBezTo>
                    <a:cubicBezTo>
                      <a:pt x="458042" y="224906"/>
                      <a:pt x="444329" y="194736"/>
                      <a:pt x="444329" y="161823"/>
                    </a:cubicBezTo>
                    <a:cubicBezTo>
                      <a:pt x="444329" y="93254"/>
                      <a:pt x="499184" y="35656"/>
                      <a:pt x="570495" y="35656"/>
                    </a:cubicBezTo>
                    <a:lnTo>
                      <a:pt x="570495" y="35656"/>
                    </a:lnTo>
                    <a:cubicBezTo>
                      <a:pt x="608895" y="35656"/>
                      <a:pt x="644550" y="52112"/>
                      <a:pt x="669236" y="82283"/>
                    </a:cubicBezTo>
                    <a:cubicBezTo>
                      <a:pt x="674720" y="90511"/>
                      <a:pt x="685692" y="90511"/>
                      <a:pt x="693920" y="85026"/>
                    </a:cubicBezTo>
                    <a:cubicBezTo>
                      <a:pt x="702148" y="79540"/>
                      <a:pt x="702148" y="68569"/>
                      <a:pt x="696664" y="60341"/>
                    </a:cubicBezTo>
                    <a:cubicBezTo>
                      <a:pt x="666492" y="21942"/>
                      <a:pt x="619865" y="0"/>
                      <a:pt x="570495" y="0"/>
                    </a:cubicBezTo>
                    <a:cubicBezTo>
                      <a:pt x="570495" y="0"/>
                      <a:pt x="570495" y="0"/>
                      <a:pt x="570495" y="0"/>
                    </a:cubicBezTo>
                    <a:cubicBezTo>
                      <a:pt x="482726" y="0"/>
                      <a:pt x="411415" y="71312"/>
                      <a:pt x="411415" y="159080"/>
                    </a:cubicBezTo>
                    <a:cubicBezTo>
                      <a:pt x="411415" y="200222"/>
                      <a:pt x="427871" y="238620"/>
                      <a:pt x="455299" y="268791"/>
                    </a:cubicBezTo>
                    <a:cubicBezTo>
                      <a:pt x="469013" y="282504"/>
                      <a:pt x="479984" y="301704"/>
                      <a:pt x="488212" y="318160"/>
                    </a:cubicBezTo>
                    <a:cubicBezTo>
                      <a:pt x="479984" y="326389"/>
                      <a:pt x="477242" y="337360"/>
                      <a:pt x="477242" y="348331"/>
                    </a:cubicBezTo>
                    <a:lnTo>
                      <a:pt x="477242" y="381244"/>
                    </a:lnTo>
                    <a:cubicBezTo>
                      <a:pt x="477242" y="405929"/>
                      <a:pt x="496440" y="425128"/>
                      <a:pt x="521126" y="425128"/>
                    </a:cubicBezTo>
                    <a:lnTo>
                      <a:pt x="556781" y="425128"/>
                    </a:lnTo>
                    <a:lnTo>
                      <a:pt x="556781" y="499183"/>
                    </a:lnTo>
                    <a:lnTo>
                      <a:pt x="230393" y="499183"/>
                    </a:lnTo>
                    <a:cubicBezTo>
                      <a:pt x="202965" y="499183"/>
                      <a:pt x="181022" y="521125"/>
                      <a:pt x="181022" y="548552"/>
                    </a:cubicBezTo>
                    <a:lnTo>
                      <a:pt x="181022" y="597922"/>
                    </a:lnTo>
                    <a:cubicBezTo>
                      <a:pt x="123425" y="606150"/>
                      <a:pt x="79541" y="655520"/>
                      <a:pt x="79541" y="715861"/>
                    </a:cubicBezTo>
                    <a:cubicBezTo>
                      <a:pt x="79541" y="748774"/>
                      <a:pt x="93255" y="781687"/>
                      <a:pt x="117939" y="803629"/>
                    </a:cubicBezTo>
                    <a:cubicBezTo>
                      <a:pt x="101483" y="806372"/>
                      <a:pt x="85025" y="814600"/>
                      <a:pt x="68569" y="822829"/>
                    </a:cubicBezTo>
                    <a:cubicBezTo>
                      <a:pt x="60341" y="828314"/>
                      <a:pt x="57597" y="839285"/>
                      <a:pt x="63083" y="847513"/>
                    </a:cubicBezTo>
                    <a:cubicBezTo>
                      <a:pt x="68569" y="855742"/>
                      <a:pt x="79541" y="858484"/>
                      <a:pt x="87769" y="852999"/>
                    </a:cubicBezTo>
                    <a:cubicBezTo>
                      <a:pt x="106969" y="842028"/>
                      <a:pt x="128910" y="833800"/>
                      <a:pt x="153594" y="833800"/>
                    </a:cubicBezTo>
                    <a:lnTo>
                      <a:pt x="249591" y="833800"/>
                    </a:lnTo>
                    <a:cubicBezTo>
                      <a:pt x="318160" y="833800"/>
                      <a:pt x="373016" y="888655"/>
                      <a:pt x="373016" y="957224"/>
                    </a:cubicBezTo>
                    <a:lnTo>
                      <a:pt x="373016" y="1012079"/>
                    </a:lnTo>
                    <a:cubicBezTo>
                      <a:pt x="373016" y="1020307"/>
                      <a:pt x="367532" y="1025793"/>
                      <a:pt x="359302" y="1025793"/>
                    </a:cubicBezTo>
                    <a:lnTo>
                      <a:pt x="323646" y="1025793"/>
                    </a:lnTo>
                    <a:lnTo>
                      <a:pt x="323646" y="973681"/>
                    </a:lnTo>
                    <a:cubicBezTo>
                      <a:pt x="323646" y="965452"/>
                      <a:pt x="315418" y="957224"/>
                      <a:pt x="307190" y="957224"/>
                    </a:cubicBezTo>
                    <a:cubicBezTo>
                      <a:pt x="298962" y="957224"/>
                      <a:pt x="290733" y="965452"/>
                      <a:pt x="290733" y="973681"/>
                    </a:cubicBezTo>
                    <a:lnTo>
                      <a:pt x="290733" y="1025793"/>
                    </a:lnTo>
                    <a:lnTo>
                      <a:pt x="117939" y="1025793"/>
                    </a:lnTo>
                    <a:lnTo>
                      <a:pt x="117939" y="973681"/>
                    </a:lnTo>
                    <a:cubicBezTo>
                      <a:pt x="117939" y="965452"/>
                      <a:pt x="109711" y="957224"/>
                      <a:pt x="101483" y="957224"/>
                    </a:cubicBezTo>
                    <a:cubicBezTo>
                      <a:pt x="93255" y="957224"/>
                      <a:pt x="85025" y="965452"/>
                      <a:pt x="85025" y="973681"/>
                    </a:cubicBezTo>
                    <a:lnTo>
                      <a:pt x="85025" y="1025793"/>
                    </a:lnTo>
                    <a:lnTo>
                      <a:pt x="49369" y="1025793"/>
                    </a:lnTo>
                    <a:cubicBezTo>
                      <a:pt x="41142" y="1025793"/>
                      <a:pt x="35656" y="1020307"/>
                      <a:pt x="35656" y="1012079"/>
                    </a:cubicBezTo>
                    <a:lnTo>
                      <a:pt x="35656" y="957224"/>
                    </a:lnTo>
                    <a:cubicBezTo>
                      <a:pt x="35656" y="938025"/>
                      <a:pt x="38399" y="921568"/>
                      <a:pt x="46627" y="905112"/>
                    </a:cubicBezTo>
                    <a:cubicBezTo>
                      <a:pt x="49369" y="896883"/>
                      <a:pt x="46627" y="885912"/>
                      <a:pt x="38399" y="883169"/>
                    </a:cubicBezTo>
                    <a:cubicBezTo>
                      <a:pt x="30170" y="880427"/>
                      <a:pt x="19200" y="883169"/>
                      <a:pt x="16456" y="891398"/>
                    </a:cubicBezTo>
                    <a:cubicBezTo>
                      <a:pt x="5486" y="913340"/>
                      <a:pt x="0" y="935282"/>
                      <a:pt x="0" y="959967"/>
                    </a:cubicBezTo>
                    <a:lnTo>
                      <a:pt x="0" y="1014822"/>
                    </a:lnTo>
                    <a:cubicBezTo>
                      <a:pt x="0" y="1042250"/>
                      <a:pt x="21942" y="1064192"/>
                      <a:pt x="49369" y="1064192"/>
                    </a:cubicBezTo>
                    <a:lnTo>
                      <a:pt x="362046" y="1064192"/>
                    </a:lnTo>
                    <a:cubicBezTo>
                      <a:pt x="373016" y="1064192"/>
                      <a:pt x="386730" y="1058706"/>
                      <a:pt x="394959" y="1053221"/>
                    </a:cubicBezTo>
                    <a:cubicBezTo>
                      <a:pt x="403187" y="1061449"/>
                      <a:pt x="414157" y="1064192"/>
                      <a:pt x="427871" y="1064192"/>
                    </a:cubicBezTo>
                    <a:lnTo>
                      <a:pt x="713120" y="1064192"/>
                    </a:lnTo>
                    <a:cubicBezTo>
                      <a:pt x="726833" y="1064192"/>
                      <a:pt x="740547" y="1058706"/>
                      <a:pt x="751519" y="1050478"/>
                    </a:cubicBezTo>
                    <a:cubicBezTo>
                      <a:pt x="759747" y="1058706"/>
                      <a:pt x="773461" y="1064192"/>
                      <a:pt x="787175" y="1064192"/>
                    </a:cubicBezTo>
                    <a:lnTo>
                      <a:pt x="1097107" y="1064192"/>
                    </a:lnTo>
                    <a:cubicBezTo>
                      <a:pt x="1124535" y="1064192"/>
                      <a:pt x="1146476" y="1042250"/>
                      <a:pt x="1146476" y="1014822"/>
                    </a:cubicBezTo>
                    <a:lnTo>
                      <a:pt x="1146476" y="959967"/>
                    </a:lnTo>
                    <a:cubicBezTo>
                      <a:pt x="1146476" y="891398"/>
                      <a:pt x="1094365" y="828314"/>
                      <a:pt x="1023052" y="811858"/>
                    </a:cubicBezTo>
                    <a:lnTo>
                      <a:pt x="1023052" y="811858"/>
                    </a:lnTo>
                    <a:close/>
                    <a:moveTo>
                      <a:pt x="943513" y="641806"/>
                    </a:moveTo>
                    <a:cubicBezTo>
                      <a:pt x="943513" y="641806"/>
                      <a:pt x="946255" y="641806"/>
                      <a:pt x="946255" y="641806"/>
                    </a:cubicBezTo>
                    <a:cubicBezTo>
                      <a:pt x="990138" y="644549"/>
                      <a:pt x="1028538" y="680205"/>
                      <a:pt x="1028538" y="726832"/>
                    </a:cubicBezTo>
                    <a:cubicBezTo>
                      <a:pt x="1028538" y="767973"/>
                      <a:pt x="1001110" y="800887"/>
                      <a:pt x="959969" y="809115"/>
                    </a:cubicBezTo>
                    <a:lnTo>
                      <a:pt x="927055" y="809115"/>
                    </a:lnTo>
                    <a:cubicBezTo>
                      <a:pt x="888657" y="800887"/>
                      <a:pt x="858486" y="765231"/>
                      <a:pt x="858486" y="726832"/>
                    </a:cubicBezTo>
                    <a:cubicBezTo>
                      <a:pt x="858486" y="680205"/>
                      <a:pt x="894142" y="644549"/>
                      <a:pt x="940769" y="641806"/>
                    </a:cubicBezTo>
                    <a:cubicBezTo>
                      <a:pt x="940769" y="641806"/>
                      <a:pt x="940769" y="641806"/>
                      <a:pt x="943513" y="641806"/>
                    </a:cubicBezTo>
                    <a:lnTo>
                      <a:pt x="943513" y="641806"/>
                    </a:lnTo>
                    <a:close/>
                    <a:moveTo>
                      <a:pt x="512898" y="400443"/>
                    </a:moveTo>
                    <a:cubicBezTo>
                      <a:pt x="507412" y="400443"/>
                      <a:pt x="504670" y="397701"/>
                      <a:pt x="504670" y="392215"/>
                    </a:cubicBezTo>
                    <a:lnTo>
                      <a:pt x="504670" y="359302"/>
                    </a:lnTo>
                    <a:cubicBezTo>
                      <a:pt x="504670" y="353816"/>
                      <a:pt x="507412" y="351073"/>
                      <a:pt x="512898" y="351073"/>
                    </a:cubicBezTo>
                    <a:lnTo>
                      <a:pt x="617123" y="351073"/>
                    </a:lnTo>
                    <a:cubicBezTo>
                      <a:pt x="622609" y="351073"/>
                      <a:pt x="625351" y="353816"/>
                      <a:pt x="625351" y="359302"/>
                    </a:cubicBezTo>
                    <a:lnTo>
                      <a:pt x="625351" y="392215"/>
                    </a:lnTo>
                    <a:cubicBezTo>
                      <a:pt x="625351" y="397701"/>
                      <a:pt x="622609" y="400443"/>
                      <a:pt x="617123" y="400443"/>
                    </a:cubicBezTo>
                    <a:lnTo>
                      <a:pt x="512898" y="400443"/>
                    </a:lnTo>
                    <a:lnTo>
                      <a:pt x="512898" y="400443"/>
                    </a:lnTo>
                    <a:close/>
                    <a:moveTo>
                      <a:pt x="565009" y="639063"/>
                    </a:moveTo>
                    <a:cubicBezTo>
                      <a:pt x="611637" y="639063"/>
                      <a:pt x="650036" y="677462"/>
                      <a:pt x="650036" y="724089"/>
                    </a:cubicBezTo>
                    <a:cubicBezTo>
                      <a:pt x="650036" y="765231"/>
                      <a:pt x="622609" y="798144"/>
                      <a:pt x="581467" y="806372"/>
                    </a:cubicBezTo>
                    <a:lnTo>
                      <a:pt x="548553" y="806372"/>
                    </a:lnTo>
                    <a:cubicBezTo>
                      <a:pt x="510154" y="798144"/>
                      <a:pt x="479984" y="762488"/>
                      <a:pt x="479984" y="724089"/>
                    </a:cubicBezTo>
                    <a:cubicBezTo>
                      <a:pt x="479984" y="677462"/>
                      <a:pt x="518384" y="639063"/>
                      <a:pt x="565009" y="639063"/>
                    </a:cubicBezTo>
                    <a:lnTo>
                      <a:pt x="565009" y="639063"/>
                    </a:lnTo>
                    <a:close/>
                    <a:moveTo>
                      <a:pt x="205708" y="809115"/>
                    </a:moveTo>
                    <a:lnTo>
                      <a:pt x="172794" y="809115"/>
                    </a:lnTo>
                    <a:cubicBezTo>
                      <a:pt x="134396" y="800887"/>
                      <a:pt x="104225" y="765231"/>
                      <a:pt x="104225" y="726832"/>
                    </a:cubicBezTo>
                    <a:cubicBezTo>
                      <a:pt x="104225" y="680205"/>
                      <a:pt x="142624" y="641806"/>
                      <a:pt x="189252" y="641806"/>
                    </a:cubicBezTo>
                    <a:cubicBezTo>
                      <a:pt x="235877" y="641806"/>
                      <a:pt x="274277" y="680205"/>
                      <a:pt x="274277" y="726832"/>
                    </a:cubicBezTo>
                    <a:cubicBezTo>
                      <a:pt x="274277" y="765231"/>
                      <a:pt x="244107" y="800887"/>
                      <a:pt x="205708" y="809115"/>
                    </a:cubicBezTo>
                    <a:lnTo>
                      <a:pt x="205708" y="809115"/>
                    </a:lnTo>
                    <a:close/>
                    <a:moveTo>
                      <a:pt x="271535" y="811858"/>
                    </a:moveTo>
                    <a:cubicBezTo>
                      <a:pt x="296219" y="789915"/>
                      <a:pt x="309932" y="759745"/>
                      <a:pt x="309932" y="724089"/>
                    </a:cubicBezTo>
                    <a:cubicBezTo>
                      <a:pt x="309932" y="663748"/>
                      <a:pt x="266049" y="614379"/>
                      <a:pt x="208450" y="606150"/>
                    </a:cubicBezTo>
                    <a:lnTo>
                      <a:pt x="208450" y="556781"/>
                    </a:lnTo>
                    <a:cubicBezTo>
                      <a:pt x="208450" y="548552"/>
                      <a:pt x="216679" y="540324"/>
                      <a:pt x="224907" y="540324"/>
                    </a:cubicBezTo>
                    <a:lnTo>
                      <a:pt x="548553" y="540324"/>
                    </a:lnTo>
                    <a:lnTo>
                      <a:pt x="548553" y="606150"/>
                    </a:lnTo>
                    <a:cubicBezTo>
                      <a:pt x="490956" y="614379"/>
                      <a:pt x="447071" y="663748"/>
                      <a:pt x="447071" y="724089"/>
                    </a:cubicBezTo>
                    <a:cubicBezTo>
                      <a:pt x="447071" y="757002"/>
                      <a:pt x="460785" y="789915"/>
                      <a:pt x="485470" y="811858"/>
                    </a:cubicBezTo>
                    <a:cubicBezTo>
                      <a:pt x="438843" y="822829"/>
                      <a:pt x="400443" y="852999"/>
                      <a:pt x="378502" y="894140"/>
                    </a:cubicBezTo>
                    <a:cubicBezTo>
                      <a:pt x="356560" y="852999"/>
                      <a:pt x="318160" y="822829"/>
                      <a:pt x="271535" y="811858"/>
                    </a:cubicBezTo>
                    <a:lnTo>
                      <a:pt x="271535" y="811858"/>
                    </a:lnTo>
                    <a:close/>
                    <a:moveTo>
                      <a:pt x="737805" y="965452"/>
                    </a:moveTo>
                    <a:lnTo>
                      <a:pt x="737805" y="1012079"/>
                    </a:lnTo>
                    <a:cubicBezTo>
                      <a:pt x="737805" y="1025793"/>
                      <a:pt x="726833" y="1034021"/>
                      <a:pt x="713120" y="1034021"/>
                    </a:cubicBezTo>
                    <a:lnTo>
                      <a:pt x="685692" y="1034021"/>
                    </a:lnTo>
                    <a:lnTo>
                      <a:pt x="685692" y="981909"/>
                    </a:lnTo>
                    <a:cubicBezTo>
                      <a:pt x="685692" y="973681"/>
                      <a:pt x="677464" y="965452"/>
                      <a:pt x="669236" y="965452"/>
                    </a:cubicBezTo>
                    <a:cubicBezTo>
                      <a:pt x="661006" y="965452"/>
                      <a:pt x="652778" y="973681"/>
                      <a:pt x="652778" y="981909"/>
                    </a:cubicBezTo>
                    <a:lnTo>
                      <a:pt x="652778" y="1034021"/>
                    </a:lnTo>
                    <a:lnTo>
                      <a:pt x="479984" y="1034021"/>
                    </a:lnTo>
                    <a:lnTo>
                      <a:pt x="479984" y="981909"/>
                    </a:lnTo>
                    <a:cubicBezTo>
                      <a:pt x="479984" y="973681"/>
                      <a:pt x="471756" y="965452"/>
                      <a:pt x="463528" y="965452"/>
                    </a:cubicBezTo>
                    <a:cubicBezTo>
                      <a:pt x="455299" y="965452"/>
                      <a:pt x="447071" y="973681"/>
                      <a:pt x="447071" y="981909"/>
                    </a:cubicBezTo>
                    <a:lnTo>
                      <a:pt x="447071" y="1034021"/>
                    </a:lnTo>
                    <a:lnTo>
                      <a:pt x="411415" y="1034021"/>
                    </a:lnTo>
                    <a:cubicBezTo>
                      <a:pt x="403187" y="1034021"/>
                      <a:pt x="397701" y="1028536"/>
                      <a:pt x="397701" y="1020307"/>
                    </a:cubicBezTo>
                    <a:lnTo>
                      <a:pt x="397701" y="965452"/>
                    </a:lnTo>
                    <a:cubicBezTo>
                      <a:pt x="397701" y="896883"/>
                      <a:pt x="452557" y="842028"/>
                      <a:pt x="521126" y="842028"/>
                    </a:cubicBezTo>
                    <a:lnTo>
                      <a:pt x="617123" y="842028"/>
                    </a:lnTo>
                    <a:cubicBezTo>
                      <a:pt x="680206" y="842028"/>
                      <a:pt x="735061" y="896883"/>
                      <a:pt x="737805" y="965452"/>
                    </a:cubicBezTo>
                    <a:cubicBezTo>
                      <a:pt x="737805" y="965452"/>
                      <a:pt x="737805" y="965452"/>
                      <a:pt x="737805" y="965452"/>
                    </a:cubicBezTo>
                    <a:lnTo>
                      <a:pt x="737805" y="965452"/>
                    </a:lnTo>
                    <a:close/>
                    <a:moveTo>
                      <a:pt x="647292" y="811858"/>
                    </a:moveTo>
                    <a:cubicBezTo>
                      <a:pt x="671978" y="789915"/>
                      <a:pt x="685692" y="759745"/>
                      <a:pt x="685692" y="724089"/>
                    </a:cubicBezTo>
                    <a:cubicBezTo>
                      <a:pt x="685692" y="663748"/>
                      <a:pt x="641808" y="614379"/>
                      <a:pt x="584209" y="606150"/>
                    </a:cubicBezTo>
                    <a:lnTo>
                      <a:pt x="584209" y="540324"/>
                    </a:lnTo>
                    <a:lnTo>
                      <a:pt x="910599" y="540324"/>
                    </a:lnTo>
                    <a:cubicBezTo>
                      <a:pt x="918827" y="540324"/>
                      <a:pt x="927055" y="548552"/>
                      <a:pt x="927055" y="556781"/>
                    </a:cubicBezTo>
                    <a:lnTo>
                      <a:pt x="927055" y="606150"/>
                    </a:lnTo>
                    <a:cubicBezTo>
                      <a:pt x="869458" y="614379"/>
                      <a:pt x="825572" y="663748"/>
                      <a:pt x="825572" y="724089"/>
                    </a:cubicBezTo>
                    <a:cubicBezTo>
                      <a:pt x="825572" y="757002"/>
                      <a:pt x="839286" y="789915"/>
                      <a:pt x="863972" y="811858"/>
                    </a:cubicBezTo>
                    <a:cubicBezTo>
                      <a:pt x="817344" y="822829"/>
                      <a:pt x="778947" y="852999"/>
                      <a:pt x="757003" y="894140"/>
                    </a:cubicBezTo>
                    <a:cubicBezTo>
                      <a:pt x="732319" y="852999"/>
                      <a:pt x="693920" y="822829"/>
                      <a:pt x="647292" y="811858"/>
                    </a:cubicBezTo>
                    <a:lnTo>
                      <a:pt x="647292" y="811858"/>
                    </a:lnTo>
                    <a:close/>
                    <a:moveTo>
                      <a:pt x="1113563" y="1020307"/>
                    </a:moveTo>
                    <a:cubicBezTo>
                      <a:pt x="1113563" y="1028536"/>
                      <a:pt x="1108079" y="1034021"/>
                      <a:pt x="1099849" y="1034021"/>
                    </a:cubicBezTo>
                    <a:lnTo>
                      <a:pt x="1064193" y="1034021"/>
                    </a:lnTo>
                    <a:lnTo>
                      <a:pt x="1064193" y="981909"/>
                    </a:lnTo>
                    <a:cubicBezTo>
                      <a:pt x="1064193" y="973681"/>
                      <a:pt x="1055965" y="965452"/>
                      <a:pt x="1047737" y="965452"/>
                    </a:cubicBezTo>
                    <a:cubicBezTo>
                      <a:pt x="1039510" y="965452"/>
                      <a:pt x="1031280" y="973681"/>
                      <a:pt x="1031280" y="981909"/>
                    </a:cubicBezTo>
                    <a:lnTo>
                      <a:pt x="1031280" y="1034021"/>
                    </a:lnTo>
                    <a:lnTo>
                      <a:pt x="858486" y="1034021"/>
                    </a:lnTo>
                    <a:lnTo>
                      <a:pt x="858486" y="981909"/>
                    </a:lnTo>
                    <a:cubicBezTo>
                      <a:pt x="858486" y="973681"/>
                      <a:pt x="850258" y="965452"/>
                      <a:pt x="842030" y="965452"/>
                    </a:cubicBezTo>
                    <a:cubicBezTo>
                      <a:pt x="833802" y="965452"/>
                      <a:pt x="825572" y="973681"/>
                      <a:pt x="825572" y="981909"/>
                    </a:cubicBezTo>
                    <a:lnTo>
                      <a:pt x="825572" y="1034021"/>
                    </a:lnTo>
                    <a:lnTo>
                      <a:pt x="789917" y="1034021"/>
                    </a:lnTo>
                    <a:cubicBezTo>
                      <a:pt x="781689" y="1034021"/>
                      <a:pt x="776203" y="1028536"/>
                      <a:pt x="776203" y="1020307"/>
                    </a:cubicBezTo>
                    <a:cubicBezTo>
                      <a:pt x="776203" y="959967"/>
                      <a:pt x="776203" y="968195"/>
                      <a:pt x="776203" y="965452"/>
                    </a:cubicBezTo>
                    <a:cubicBezTo>
                      <a:pt x="776203" y="965452"/>
                      <a:pt x="776203" y="965452"/>
                      <a:pt x="776203" y="965452"/>
                    </a:cubicBezTo>
                    <a:cubicBezTo>
                      <a:pt x="776203" y="896883"/>
                      <a:pt x="831058" y="842028"/>
                      <a:pt x="899627" y="842028"/>
                    </a:cubicBezTo>
                    <a:lnTo>
                      <a:pt x="995624" y="842028"/>
                    </a:lnTo>
                    <a:cubicBezTo>
                      <a:pt x="1064193" y="842028"/>
                      <a:pt x="1119049" y="896883"/>
                      <a:pt x="1119049" y="965452"/>
                    </a:cubicBezTo>
                    <a:lnTo>
                      <a:pt x="1119049" y="1020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10"/>
              <p:cNvSpPr/>
              <p:nvPr/>
            </p:nvSpPr>
            <p:spPr>
              <a:xfrm>
                <a:off x="6889905" y="572719"/>
                <a:ext cx="65825" cy="32913"/>
              </a:xfrm>
              <a:custGeom>
                <a:avLst/>
                <a:gdLst/>
                <a:ahLst/>
                <a:cxnLst/>
                <a:rect l="l" t="t" r="r" b="b"/>
                <a:pathLst>
                  <a:path w="65825" h="32913" extrusionOk="0">
                    <a:moveTo>
                      <a:pt x="16456" y="32913"/>
                    </a:moveTo>
                    <a:lnTo>
                      <a:pt x="49369" y="32913"/>
                    </a:lnTo>
                    <a:cubicBezTo>
                      <a:pt x="57597" y="32913"/>
                      <a:pt x="65825" y="24685"/>
                      <a:pt x="65825" y="16457"/>
                    </a:cubicBezTo>
                    <a:cubicBezTo>
                      <a:pt x="65825" y="8228"/>
                      <a:pt x="57597" y="0"/>
                      <a:pt x="49369" y="0"/>
                    </a:cubicBezTo>
                    <a:lnTo>
                      <a:pt x="16456" y="0"/>
                    </a:lnTo>
                    <a:cubicBezTo>
                      <a:pt x="8228" y="0"/>
                      <a:pt x="0" y="8228"/>
                      <a:pt x="0" y="16457"/>
                    </a:cubicBezTo>
                    <a:cubicBezTo>
                      <a:pt x="0" y="24685"/>
                      <a:pt x="8228" y="32913"/>
                      <a:pt x="16456" y="32913"/>
                    </a:cubicBezTo>
                    <a:lnTo>
                      <a:pt x="16456" y="329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10"/>
              <p:cNvSpPr/>
              <p:nvPr/>
            </p:nvSpPr>
            <p:spPr>
              <a:xfrm>
                <a:off x="7339717" y="572719"/>
                <a:ext cx="65827" cy="32913"/>
              </a:xfrm>
              <a:custGeom>
                <a:avLst/>
                <a:gdLst/>
                <a:ahLst/>
                <a:cxnLst/>
                <a:rect l="l" t="t" r="r" b="b"/>
                <a:pathLst>
                  <a:path w="65827" h="32913" extrusionOk="0">
                    <a:moveTo>
                      <a:pt x="16458" y="32913"/>
                    </a:moveTo>
                    <a:lnTo>
                      <a:pt x="49371" y="32913"/>
                    </a:lnTo>
                    <a:cubicBezTo>
                      <a:pt x="57599" y="32913"/>
                      <a:pt x="65827" y="24685"/>
                      <a:pt x="65827" y="16457"/>
                    </a:cubicBezTo>
                    <a:cubicBezTo>
                      <a:pt x="65827" y="8228"/>
                      <a:pt x="57599" y="0"/>
                      <a:pt x="49371" y="0"/>
                    </a:cubicBezTo>
                    <a:lnTo>
                      <a:pt x="16458" y="0"/>
                    </a:lnTo>
                    <a:cubicBezTo>
                      <a:pt x="8230" y="0"/>
                      <a:pt x="0" y="8228"/>
                      <a:pt x="0" y="16457"/>
                    </a:cubicBezTo>
                    <a:cubicBezTo>
                      <a:pt x="0" y="24685"/>
                      <a:pt x="8230" y="32913"/>
                      <a:pt x="16458" y="32913"/>
                    </a:cubicBezTo>
                    <a:lnTo>
                      <a:pt x="16458" y="329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10"/>
              <p:cNvSpPr/>
              <p:nvPr/>
            </p:nvSpPr>
            <p:spPr>
              <a:xfrm>
                <a:off x="6959845" y="401296"/>
                <a:ext cx="54854" cy="56226"/>
              </a:xfrm>
              <a:custGeom>
                <a:avLst/>
                <a:gdLst/>
                <a:ahLst/>
                <a:cxnLst/>
                <a:rect l="l" t="t" r="r" b="b"/>
                <a:pathLst>
                  <a:path w="54854" h="56226" extrusionOk="0">
                    <a:moveTo>
                      <a:pt x="28798" y="50741"/>
                    </a:moveTo>
                    <a:cubicBezTo>
                      <a:pt x="31542" y="53484"/>
                      <a:pt x="37026" y="56227"/>
                      <a:pt x="39770" y="56227"/>
                    </a:cubicBezTo>
                    <a:cubicBezTo>
                      <a:pt x="45256" y="56227"/>
                      <a:pt x="47998" y="53484"/>
                      <a:pt x="50740" y="50741"/>
                    </a:cubicBezTo>
                    <a:cubicBezTo>
                      <a:pt x="56226" y="45256"/>
                      <a:pt x="56226" y="34284"/>
                      <a:pt x="50740" y="26056"/>
                    </a:cubicBezTo>
                    <a:lnTo>
                      <a:pt x="28798" y="4114"/>
                    </a:lnTo>
                    <a:cubicBezTo>
                      <a:pt x="23312" y="-1371"/>
                      <a:pt x="12342" y="-1371"/>
                      <a:pt x="4114" y="4114"/>
                    </a:cubicBezTo>
                    <a:cubicBezTo>
                      <a:pt x="-1371" y="9600"/>
                      <a:pt x="-1371" y="20571"/>
                      <a:pt x="4114" y="28799"/>
                    </a:cubicBezTo>
                    <a:lnTo>
                      <a:pt x="28798" y="5074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10"/>
              <p:cNvSpPr/>
              <p:nvPr/>
            </p:nvSpPr>
            <p:spPr>
              <a:xfrm>
                <a:off x="7278006" y="719456"/>
                <a:ext cx="52112" cy="56226"/>
              </a:xfrm>
              <a:custGeom>
                <a:avLst/>
                <a:gdLst/>
                <a:ahLst/>
                <a:cxnLst/>
                <a:rect l="l" t="t" r="r" b="b"/>
                <a:pathLst>
                  <a:path w="52112" h="56226" extrusionOk="0">
                    <a:moveTo>
                      <a:pt x="28800" y="4114"/>
                    </a:moveTo>
                    <a:cubicBezTo>
                      <a:pt x="23314" y="-1371"/>
                      <a:pt x="12342" y="-1371"/>
                      <a:pt x="4114" y="4114"/>
                    </a:cubicBezTo>
                    <a:cubicBezTo>
                      <a:pt x="-1371" y="9600"/>
                      <a:pt x="-1371" y="20571"/>
                      <a:pt x="4114" y="28799"/>
                    </a:cubicBezTo>
                    <a:lnTo>
                      <a:pt x="26056" y="50741"/>
                    </a:lnTo>
                    <a:cubicBezTo>
                      <a:pt x="28800" y="53484"/>
                      <a:pt x="34284" y="56227"/>
                      <a:pt x="37028" y="56227"/>
                    </a:cubicBezTo>
                    <a:cubicBezTo>
                      <a:pt x="42514" y="56227"/>
                      <a:pt x="45256" y="53484"/>
                      <a:pt x="47998" y="50741"/>
                    </a:cubicBezTo>
                    <a:cubicBezTo>
                      <a:pt x="53484" y="45256"/>
                      <a:pt x="53484" y="34285"/>
                      <a:pt x="47998" y="26056"/>
                    </a:cubicBezTo>
                    <a:lnTo>
                      <a:pt x="28800" y="411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10"/>
              <p:cNvSpPr/>
              <p:nvPr/>
            </p:nvSpPr>
            <p:spPr>
              <a:xfrm>
                <a:off x="6959845" y="719456"/>
                <a:ext cx="54854" cy="56226"/>
              </a:xfrm>
              <a:custGeom>
                <a:avLst/>
                <a:gdLst/>
                <a:ahLst/>
                <a:cxnLst/>
                <a:rect l="l" t="t" r="r" b="b"/>
                <a:pathLst>
                  <a:path w="54854" h="56226" extrusionOk="0">
                    <a:moveTo>
                      <a:pt x="17828" y="56227"/>
                    </a:moveTo>
                    <a:cubicBezTo>
                      <a:pt x="23312" y="56227"/>
                      <a:pt x="26056" y="53484"/>
                      <a:pt x="28798" y="50741"/>
                    </a:cubicBezTo>
                    <a:lnTo>
                      <a:pt x="50740" y="28799"/>
                    </a:lnTo>
                    <a:cubicBezTo>
                      <a:pt x="56226" y="23314"/>
                      <a:pt x="56226" y="12342"/>
                      <a:pt x="50740" y="4114"/>
                    </a:cubicBezTo>
                    <a:cubicBezTo>
                      <a:pt x="45256" y="-1371"/>
                      <a:pt x="34284" y="-1371"/>
                      <a:pt x="26056" y="4114"/>
                    </a:cubicBezTo>
                    <a:lnTo>
                      <a:pt x="4114" y="26056"/>
                    </a:lnTo>
                    <a:cubicBezTo>
                      <a:pt x="-1371" y="31542"/>
                      <a:pt x="-1371" y="42513"/>
                      <a:pt x="4114" y="50741"/>
                    </a:cubicBezTo>
                    <a:cubicBezTo>
                      <a:pt x="9599" y="56227"/>
                      <a:pt x="12342" y="56227"/>
                      <a:pt x="17828" y="56227"/>
                    </a:cubicBezTo>
                    <a:lnTo>
                      <a:pt x="17828" y="5622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10"/>
              <p:cNvSpPr/>
              <p:nvPr/>
            </p:nvSpPr>
            <p:spPr>
              <a:xfrm>
                <a:off x="7278006" y="401296"/>
                <a:ext cx="54856" cy="56226"/>
              </a:xfrm>
              <a:custGeom>
                <a:avLst/>
                <a:gdLst/>
                <a:ahLst/>
                <a:cxnLst/>
                <a:rect l="l" t="t" r="r" b="b"/>
                <a:pathLst>
                  <a:path w="54856" h="56226" extrusionOk="0">
                    <a:moveTo>
                      <a:pt x="17828" y="56227"/>
                    </a:moveTo>
                    <a:cubicBezTo>
                      <a:pt x="23314" y="56227"/>
                      <a:pt x="26056" y="53484"/>
                      <a:pt x="28800" y="50741"/>
                    </a:cubicBezTo>
                    <a:lnTo>
                      <a:pt x="50742" y="28799"/>
                    </a:lnTo>
                    <a:cubicBezTo>
                      <a:pt x="56228" y="23314"/>
                      <a:pt x="56228" y="12342"/>
                      <a:pt x="50742" y="4114"/>
                    </a:cubicBezTo>
                    <a:cubicBezTo>
                      <a:pt x="45256" y="-1371"/>
                      <a:pt x="34284" y="-1371"/>
                      <a:pt x="26056" y="4114"/>
                    </a:cubicBezTo>
                    <a:lnTo>
                      <a:pt x="4114" y="26056"/>
                    </a:lnTo>
                    <a:cubicBezTo>
                      <a:pt x="-1371" y="31542"/>
                      <a:pt x="-1371" y="42513"/>
                      <a:pt x="4114" y="50741"/>
                    </a:cubicBezTo>
                    <a:cubicBezTo>
                      <a:pt x="9600" y="53484"/>
                      <a:pt x="12342" y="56227"/>
                      <a:pt x="17828" y="56227"/>
                    </a:cubicBezTo>
                    <a:lnTo>
                      <a:pt x="17828" y="5622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10"/>
              <p:cNvSpPr/>
              <p:nvPr/>
            </p:nvSpPr>
            <p:spPr>
              <a:xfrm>
                <a:off x="7131268" y="331356"/>
                <a:ext cx="32913" cy="65826"/>
              </a:xfrm>
              <a:custGeom>
                <a:avLst/>
                <a:gdLst/>
                <a:ahLst/>
                <a:cxnLst/>
                <a:rect l="l" t="t" r="r" b="b"/>
                <a:pathLst>
                  <a:path w="32913" h="65826" extrusionOk="0">
                    <a:moveTo>
                      <a:pt x="16456" y="65826"/>
                    </a:moveTo>
                    <a:cubicBezTo>
                      <a:pt x="24686" y="65826"/>
                      <a:pt x="32914" y="57598"/>
                      <a:pt x="32914" y="49370"/>
                    </a:cubicBezTo>
                    <a:lnTo>
                      <a:pt x="32914" y="16457"/>
                    </a:lnTo>
                    <a:cubicBezTo>
                      <a:pt x="32914" y="8228"/>
                      <a:pt x="24686" y="0"/>
                      <a:pt x="16456" y="0"/>
                    </a:cubicBezTo>
                    <a:cubicBezTo>
                      <a:pt x="8228" y="0"/>
                      <a:pt x="0" y="8228"/>
                      <a:pt x="0" y="16457"/>
                    </a:cubicBezTo>
                    <a:lnTo>
                      <a:pt x="0" y="49370"/>
                    </a:lnTo>
                    <a:cubicBezTo>
                      <a:pt x="0" y="57598"/>
                      <a:pt x="8228" y="65826"/>
                      <a:pt x="16456" y="65826"/>
                    </a:cubicBezTo>
                    <a:lnTo>
                      <a:pt x="16456" y="6582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1"/>
          <p:cNvSpPr txBox="1">
            <a:spLocks noGrp="1"/>
          </p:cNvSpPr>
          <p:nvPr>
            <p:ph type="body" idx="1"/>
          </p:nvPr>
        </p:nvSpPr>
        <p:spPr>
          <a:xfrm>
            <a:off x="694324" y="1787005"/>
            <a:ext cx="10986231" cy="38677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a:t>Uiteraard kan communicatie zowel intern als extern worden bekeken. </a:t>
            </a:r>
            <a:endParaRPr/>
          </a:p>
          <a:p>
            <a:pPr marL="0" lvl="0" indent="0" algn="l" rtl="0">
              <a:lnSpc>
                <a:spcPct val="90000"/>
              </a:lnSpc>
              <a:spcBef>
                <a:spcPts val="1000"/>
              </a:spcBef>
              <a:spcAft>
                <a:spcPts val="0"/>
              </a:spcAft>
              <a:buClr>
                <a:schemeClr val="lt1"/>
              </a:buClr>
              <a:buSzPts val="2400"/>
              <a:buNone/>
            </a:pPr>
            <a:r>
              <a:rPr lang="en-US"/>
              <a:t>Door intern samen te werken en sterke communicatielijnen te hebben, zorgt u ervoor dat de boodschap van uw culinaire erfgoed of het ethos of de missie van uw bedrijf consistent naar buiten toe wordt uitgedragen.</a:t>
            </a:r>
            <a:endParaRPr/>
          </a:p>
          <a:p>
            <a:pPr marL="0" lvl="0" indent="0" algn="l" rtl="0">
              <a:lnSpc>
                <a:spcPct val="90000"/>
              </a:lnSpc>
              <a:spcBef>
                <a:spcPts val="1000"/>
              </a:spcBef>
              <a:spcAft>
                <a:spcPts val="0"/>
              </a:spcAft>
              <a:buClr>
                <a:schemeClr val="lt1"/>
              </a:buClr>
              <a:buSzPts val="2400"/>
              <a:buNone/>
            </a:pPr>
            <a:r>
              <a:rPr lang="en-US"/>
              <a:t>Om uw bedrijf te laten groeien met behulp van studentenplaatsingen en door te focussen op uw culinaire erfgoed moet u er eerst voor zorgen dat intern iedereen de boodschap begrijpt die u wilt overbrengen. </a:t>
            </a:r>
            <a:endParaRPr/>
          </a:p>
        </p:txBody>
      </p:sp>
      <p:sp>
        <p:nvSpPr>
          <p:cNvPr id="508" name="Google Shape;508;p11"/>
          <p:cNvSpPr txBox="1">
            <a:spLocks noGrp="1"/>
          </p:cNvSpPr>
          <p:nvPr>
            <p:ph type="body" idx="2"/>
          </p:nvPr>
        </p:nvSpPr>
        <p:spPr>
          <a:xfrm>
            <a:off x="1767012" y="642972"/>
            <a:ext cx="977580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Groei</a:t>
            </a:r>
            <a:endParaRPr/>
          </a:p>
        </p:txBody>
      </p:sp>
      <p:sp>
        <p:nvSpPr>
          <p:cNvPr id="509" name="Google Shape;509;p11"/>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11"/>
          <p:cNvSpPr txBox="1"/>
          <p:nvPr/>
        </p:nvSpPr>
        <p:spPr>
          <a:xfrm>
            <a:off x="923225" y="598285"/>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4</a:t>
            </a:r>
            <a:endParaRPr sz="2800" b="1" i="0">
              <a:solidFill>
                <a:schemeClr val="lt1"/>
              </a:solidFill>
              <a:latin typeface="Raleway"/>
              <a:ea typeface="Raleway"/>
              <a:cs typeface="Raleway"/>
              <a:sym typeface="Raleway"/>
            </a:endParaRPr>
          </a:p>
        </p:txBody>
      </p:sp>
      <p:grpSp>
        <p:nvGrpSpPr>
          <p:cNvPr id="511" name="Google Shape;511;p11"/>
          <p:cNvGrpSpPr/>
          <p:nvPr/>
        </p:nvGrpSpPr>
        <p:grpSpPr>
          <a:xfrm>
            <a:off x="9551324" y="484552"/>
            <a:ext cx="954554" cy="1020052"/>
            <a:chOff x="2298626" y="4663268"/>
            <a:chExt cx="815973" cy="805687"/>
          </a:xfrm>
        </p:grpSpPr>
        <p:sp>
          <p:nvSpPr>
            <p:cNvPr id="512" name="Google Shape;512;p11"/>
            <p:cNvSpPr/>
            <p:nvPr/>
          </p:nvSpPr>
          <p:spPr>
            <a:xfrm>
              <a:off x="2977460" y="4676295"/>
              <a:ext cx="137138" cy="76804"/>
            </a:xfrm>
            <a:custGeom>
              <a:avLst/>
              <a:gdLst/>
              <a:ahLst/>
              <a:cxnLst/>
              <a:rect l="l" t="t" r="r" b="b"/>
              <a:pathLst>
                <a:path w="63084" h="65826" extrusionOk="0">
                  <a:moveTo>
                    <a:pt x="0" y="0"/>
                  </a:moveTo>
                  <a:lnTo>
                    <a:pt x="63084" y="32913"/>
                  </a:lnTo>
                  <a:lnTo>
                    <a:pt x="0" y="65827"/>
                  </a:ln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11"/>
            <p:cNvSpPr/>
            <p:nvPr/>
          </p:nvSpPr>
          <p:spPr>
            <a:xfrm>
              <a:off x="2298626" y="4663268"/>
              <a:ext cx="815973" cy="805687"/>
            </a:xfrm>
            <a:custGeom>
              <a:avLst/>
              <a:gdLst/>
              <a:ahLst/>
              <a:cxnLst/>
              <a:rect l="l" t="t" r="r" b="b"/>
              <a:pathLst>
                <a:path w="815973" h="805687" extrusionOk="0">
                  <a:moveTo>
                    <a:pt x="687064" y="388787"/>
                  </a:moveTo>
                  <a:lnTo>
                    <a:pt x="687064" y="295533"/>
                  </a:lnTo>
                  <a:lnTo>
                    <a:pt x="687064" y="240678"/>
                  </a:lnTo>
                  <a:lnTo>
                    <a:pt x="687064" y="128224"/>
                  </a:lnTo>
                  <a:lnTo>
                    <a:pt x="788545" y="78855"/>
                  </a:lnTo>
                  <a:cubicBezTo>
                    <a:pt x="794031" y="76112"/>
                    <a:pt x="796774" y="70626"/>
                    <a:pt x="796774" y="67883"/>
                  </a:cubicBezTo>
                  <a:cubicBezTo>
                    <a:pt x="796774" y="65141"/>
                    <a:pt x="794031" y="56912"/>
                    <a:pt x="788545" y="56912"/>
                  </a:cubicBezTo>
                  <a:lnTo>
                    <a:pt x="681578" y="2057"/>
                  </a:lnTo>
                  <a:cubicBezTo>
                    <a:pt x="676092" y="-686"/>
                    <a:pt x="673350" y="-686"/>
                    <a:pt x="667864" y="2057"/>
                  </a:cubicBezTo>
                  <a:cubicBezTo>
                    <a:pt x="665121" y="4800"/>
                    <a:pt x="662378" y="7543"/>
                    <a:pt x="662378" y="13028"/>
                  </a:cubicBezTo>
                  <a:lnTo>
                    <a:pt x="662378" y="119996"/>
                  </a:lnTo>
                  <a:lnTo>
                    <a:pt x="662378" y="226964"/>
                  </a:lnTo>
                  <a:lnTo>
                    <a:pt x="560896" y="226964"/>
                  </a:lnTo>
                  <a:cubicBezTo>
                    <a:pt x="574610" y="213250"/>
                    <a:pt x="582838" y="194051"/>
                    <a:pt x="582838" y="172109"/>
                  </a:cubicBezTo>
                  <a:cubicBezTo>
                    <a:pt x="582838" y="128224"/>
                    <a:pt x="547182" y="92569"/>
                    <a:pt x="503298" y="92569"/>
                  </a:cubicBezTo>
                  <a:cubicBezTo>
                    <a:pt x="459413" y="92569"/>
                    <a:pt x="423758" y="128224"/>
                    <a:pt x="423758" y="172109"/>
                  </a:cubicBezTo>
                  <a:cubicBezTo>
                    <a:pt x="423758" y="196793"/>
                    <a:pt x="434729" y="218735"/>
                    <a:pt x="451185" y="232449"/>
                  </a:cubicBezTo>
                  <a:lnTo>
                    <a:pt x="335989" y="336675"/>
                  </a:lnTo>
                  <a:lnTo>
                    <a:pt x="261935" y="375073"/>
                  </a:lnTo>
                  <a:lnTo>
                    <a:pt x="223535" y="369587"/>
                  </a:lnTo>
                  <a:cubicBezTo>
                    <a:pt x="239992" y="355873"/>
                    <a:pt x="250963" y="333932"/>
                    <a:pt x="250963" y="309247"/>
                  </a:cubicBezTo>
                  <a:cubicBezTo>
                    <a:pt x="250963" y="265363"/>
                    <a:pt x="215307" y="229707"/>
                    <a:pt x="171423" y="229707"/>
                  </a:cubicBezTo>
                  <a:cubicBezTo>
                    <a:pt x="127538" y="229707"/>
                    <a:pt x="91883" y="265363"/>
                    <a:pt x="91883" y="309247"/>
                  </a:cubicBezTo>
                  <a:cubicBezTo>
                    <a:pt x="91883" y="333932"/>
                    <a:pt x="102854" y="355873"/>
                    <a:pt x="119310" y="369587"/>
                  </a:cubicBezTo>
                  <a:cubicBezTo>
                    <a:pt x="119310" y="369587"/>
                    <a:pt x="119310" y="369587"/>
                    <a:pt x="119310" y="369587"/>
                  </a:cubicBezTo>
                  <a:lnTo>
                    <a:pt x="78169" y="479298"/>
                  </a:lnTo>
                  <a:cubicBezTo>
                    <a:pt x="69941" y="498497"/>
                    <a:pt x="72683" y="520439"/>
                    <a:pt x="83655" y="539639"/>
                  </a:cubicBezTo>
                  <a:cubicBezTo>
                    <a:pt x="86397" y="542382"/>
                    <a:pt x="89140" y="545125"/>
                    <a:pt x="91883" y="547867"/>
                  </a:cubicBezTo>
                  <a:lnTo>
                    <a:pt x="56227" y="608208"/>
                  </a:lnTo>
                  <a:lnTo>
                    <a:pt x="4114" y="660320"/>
                  </a:lnTo>
                  <a:cubicBezTo>
                    <a:pt x="-1371" y="665806"/>
                    <a:pt x="-1371" y="674034"/>
                    <a:pt x="4114" y="679520"/>
                  </a:cubicBezTo>
                  <a:lnTo>
                    <a:pt x="45255" y="720661"/>
                  </a:lnTo>
                  <a:cubicBezTo>
                    <a:pt x="47998" y="723404"/>
                    <a:pt x="50741" y="723404"/>
                    <a:pt x="53484" y="723404"/>
                  </a:cubicBezTo>
                  <a:cubicBezTo>
                    <a:pt x="56227" y="723404"/>
                    <a:pt x="61712" y="723404"/>
                    <a:pt x="61712" y="720661"/>
                  </a:cubicBezTo>
                  <a:lnTo>
                    <a:pt x="130281" y="652092"/>
                  </a:lnTo>
                  <a:cubicBezTo>
                    <a:pt x="130281" y="652092"/>
                    <a:pt x="130281" y="652092"/>
                    <a:pt x="133024" y="649349"/>
                  </a:cubicBezTo>
                  <a:lnTo>
                    <a:pt x="185137" y="572552"/>
                  </a:lnTo>
                  <a:lnTo>
                    <a:pt x="204336" y="575294"/>
                  </a:lnTo>
                  <a:lnTo>
                    <a:pt x="204336" y="630150"/>
                  </a:lnTo>
                  <a:lnTo>
                    <a:pt x="190622" y="630150"/>
                  </a:lnTo>
                  <a:cubicBezTo>
                    <a:pt x="182394" y="630150"/>
                    <a:pt x="176909" y="635635"/>
                    <a:pt x="176909" y="643863"/>
                  </a:cubicBezTo>
                  <a:lnTo>
                    <a:pt x="176909" y="739860"/>
                  </a:lnTo>
                  <a:lnTo>
                    <a:pt x="12343" y="778259"/>
                  </a:lnTo>
                  <a:cubicBezTo>
                    <a:pt x="6857" y="781002"/>
                    <a:pt x="1372" y="783744"/>
                    <a:pt x="1372" y="791973"/>
                  </a:cubicBezTo>
                  <a:lnTo>
                    <a:pt x="1372" y="805687"/>
                  </a:lnTo>
                  <a:lnTo>
                    <a:pt x="28799" y="805687"/>
                  </a:lnTo>
                  <a:lnTo>
                    <a:pt x="28799" y="802944"/>
                  </a:lnTo>
                  <a:lnTo>
                    <a:pt x="193365" y="764546"/>
                  </a:lnTo>
                  <a:cubicBezTo>
                    <a:pt x="198850" y="761803"/>
                    <a:pt x="204336" y="759060"/>
                    <a:pt x="204336" y="750832"/>
                  </a:cubicBezTo>
                  <a:lnTo>
                    <a:pt x="204336" y="657577"/>
                  </a:lnTo>
                  <a:lnTo>
                    <a:pt x="218050" y="657577"/>
                  </a:lnTo>
                  <a:lnTo>
                    <a:pt x="286619" y="657577"/>
                  </a:lnTo>
                  <a:lnTo>
                    <a:pt x="407301" y="657577"/>
                  </a:lnTo>
                  <a:cubicBezTo>
                    <a:pt x="410044" y="657577"/>
                    <a:pt x="415529" y="654835"/>
                    <a:pt x="418272" y="652092"/>
                  </a:cubicBezTo>
                  <a:lnTo>
                    <a:pt x="536211" y="523182"/>
                  </a:lnTo>
                  <a:lnTo>
                    <a:pt x="558153" y="523182"/>
                  </a:lnTo>
                  <a:lnTo>
                    <a:pt x="626722" y="523182"/>
                  </a:lnTo>
                  <a:lnTo>
                    <a:pt x="815973" y="523182"/>
                  </a:lnTo>
                  <a:lnTo>
                    <a:pt x="815973" y="495754"/>
                  </a:lnTo>
                  <a:lnTo>
                    <a:pt x="640436" y="495754"/>
                  </a:lnTo>
                  <a:lnTo>
                    <a:pt x="640436" y="397015"/>
                  </a:lnTo>
                  <a:cubicBezTo>
                    <a:pt x="640436" y="377816"/>
                    <a:pt x="626722" y="361359"/>
                    <a:pt x="607523" y="355873"/>
                  </a:cubicBezTo>
                  <a:lnTo>
                    <a:pt x="563639" y="347645"/>
                  </a:lnTo>
                  <a:lnTo>
                    <a:pt x="571867" y="303761"/>
                  </a:lnTo>
                  <a:lnTo>
                    <a:pt x="681578" y="303761"/>
                  </a:lnTo>
                  <a:lnTo>
                    <a:pt x="681578" y="383301"/>
                  </a:lnTo>
                  <a:lnTo>
                    <a:pt x="687064" y="383301"/>
                  </a:lnTo>
                  <a:close/>
                  <a:moveTo>
                    <a:pt x="687064" y="98054"/>
                  </a:moveTo>
                  <a:lnTo>
                    <a:pt x="687064" y="32228"/>
                  </a:lnTo>
                  <a:lnTo>
                    <a:pt x="750147" y="65141"/>
                  </a:lnTo>
                  <a:lnTo>
                    <a:pt x="687064" y="98054"/>
                  </a:lnTo>
                  <a:close/>
                  <a:moveTo>
                    <a:pt x="500555" y="119996"/>
                  </a:moveTo>
                  <a:cubicBezTo>
                    <a:pt x="530725" y="119996"/>
                    <a:pt x="555410" y="144681"/>
                    <a:pt x="555410" y="174852"/>
                  </a:cubicBezTo>
                  <a:cubicBezTo>
                    <a:pt x="555410" y="205021"/>
                    <a:pt x="530725" y="229707"/>
                    <a:pt x="500555" y="229707"/>
                  </a:cubicBezTo>
                  <a:cubicBezTo>
                    <a:pt x="470384" y="229707"/>
                    <a:pt x="445699" y="205021"/>
                    <a:pt x="445699" y="174852"/>
                  </a:cubicBezTo>
                  <a:cubicBezTo>
                    <a:pt x="445699" y="141938"/>
                    <a:pt x="470384" y="119996"/>
                    <a:pt x="500555" y="119996"/>
                  </a:cubicBezTo>
                  <a:close/>
                  <a:moveTo>
                    <a:pt x="426501" y="287304"/>
                  </a:moveTo>
                  <a:lnTo>
                    <a:pt x="407301" y="339417"/>
                  </a:lnTo>
                  <a:lnTo>
                    <a:pt x="368902" y="366845"/>
                  </a:lnTo>
                  <a:lnTo>
                    <a:pt x="355189" y="347645"/>
                  </a:lnTo>
                  <a:lnTo>
                    <a:pt x="426501" y="287304"/>
                  </a:lnTo>
                  <a:close/>
                  <a:moveTo>
                    <a:pt x="440214" y="429928"/>
                  </a:moveTo>
                  <a:cubicBezTo>
                    <a:pt x="445699" y="432671"/>
                    <a:pt x="453928" y="435414"/>
                    <a:pt x="462156" y="435414"/>
                  </a:cubicBezTo>
                  <a:lnTo>
                    <a:pt x="478613" y="438156"/>
                  </a:lnTo>
                  <a:lnTo>
                    <a:pt x="434729" y="501240"/>
                  </a:lnTo>
                  <a:lnTo>
                    <a:pt x="377130" y="558838"/>
                  </a:lnTo>
                  <a:lnTo>
                    <a:pt x="355189" y="536896"/>
                  </a:lnTo>
                  <a:lnTo>
                    <a:pt x="399073" y="493011"/>
                  </a:lnTo>
                  <a:cubicBezTo>
                    <a:pt x="399073" y="493011"/>
                    <a:pt x="401815" y="490269"/>
                    <a:pt x="401815" y="490269"/>
                  </a:cubicBezTo>
                  <a:lnTo>
                    <a:pt x="440214" y="429928"/>
                  </a:lnTo>
                  <a:close/>
                  <a:moveTo>
                    <a:pt x="163195" y="254392"/>
                  </a:moveTo>
                  <a:cubicBezTo>
                    <a:pt x="193365" y="254392"/>
                    <a:pt x="218050" y="279076"/>
                    <a:pt x="218050" y="309247"/>
                  </a:cubicBezTo>
                  <a:cubicBezTo>
                    <a:pt x="218050" y="339417"/>
                    <a:pt x="193365" y="364102"/>
                    <a:pt x="163195" y="364102"/>
                  </a:cubicBezTo>
                  <a:cubicBezTo>
                    <a:pt x="133024" y="364102"/>
                    <a:pt x="108339" y="339417"/>
                    <a:pt x="108339" y="309247"/>
                  </a:cubicBezTo>
                  <a:cubicBezTo>
                    <a:pt x="108339" y="279076"/>
                    <a:pt x="133024" y="254392"/>
                    <a:pt x="163195" y="254392"/>
                  </a:cubicBezTo>
                  <a:close/>
                  <a:moveTo>
                    <a:pt x="100111" y="635635"/>
                  </a:moveTo>
                  <a:lnTo>
                    <a:pt x="42513" y="693234"/>
                  </a:lnTo>
                  <a:lnTo>
                    <a:pt x="20571" y="671291"/>
                  </a:lnTo>
                  <a:lnTo>
                    <a:pt x="64455" y="627408"/>
                  </a:lnTo>
                  <a:cubicBezTo>
                    <a:pt x="64455" y="627408"/>
                    <a:pt x="67198" y="624665"/>
                    <a:pt x="67198" y="624665"/>
                  </a:cubicBezTo>
                  <a:lnTo>
                    <a:pt x="102854" y="564323"/>
                  </a:lnTo>
                  <a:cubicBezTo>
                    <a:pt x="108339" y="567066"/>
                    <a:pt x="116567" y="569809"/>
                    <a:pt x="124796" y="569809"/>
                  </a:cubicBezTo>
                  <a:lnTo>
                    <a:pt x="141252" y="572552"/>
                  </a:lnTo>
                  <a:lnTo>
                    <a:pt x="100111" y="635635"/>
                  </a:lnTo>
                  <a:close/>
                  <a:moveTo>
                    <a:pt x="218050" y="630150"/>
                  </a:moveTo>
                  <a:lnTo>
                    <a:pt x="218050" y="561581"/>
                  </a:lnTo>
                  <a:cubicBezTo>
                    <a:pt x="218050" y="553353"/>
                    <a:pt x="212564" y="547867"/>
                    <a:pt x="207079" y="547867"/>
                  </a:cubicBezTo>
                  <a:lnTo>
                    <a:pt x="130281" y="539639"/>
                  </a:lnTo>
                  <a:cubicBezTo>
                    <a:pt x="116567" y="539639"/>
                    <a:pt x="105597" y="531411"/>
                    <a:pt x="100111" y="520439"/>
                  </a:cubicBezTo>
                  <a:cubicBezTo>
                    <a:pt x="94626" y="509468"/>
                    <a:pt x="91883" y="495754"/>
                    <a:pt x="97369" y="484784"/>
                  </a:cubicBezTo>
                  <a:lnTo>
                    <a:pt x="135767" y="386044"/>
                  </a:lnTo>
                  <a:lnTo>
                    <a:pt x="179652" y="386044"/>
                  </a:lnTo>
                  <a:lnTo>
                    <a:pt x="259192" y="399758"/>
                  </a:lnTo>
                  <a:cubicBezTo>
                    <a:pt x="261935" y="399758"/>
                    <a:pt x="264677" y="399758"/>
                    <a:pt x="267420" y="399758"/>
                  </a:cubicBezTo>
                  <a:lnTo>
                    <a:pt x="338732" y="364102"/>
                  </a:lnTo>
                  <a:lnTo>
                    <a:pt x="349703" y="383301"/>
                  </a:lnTo>
                  <a:lnTo>
                    <a:pt x="270163" y="427185"/>
                  </a:lnTo>
                  <a:lnTo>
                    <a:pt x="207079" y="427185"/>
                  </a:lnTo>
                  <a:cubicBezTo>
                    <a:pt x="201593" y="427185"/>
                    <a:pt x="196107" y="432671"/>
                    <a:pt x="193365" y="438156"/>
                  </a:cubicBezTo>
                  <a:lnTo>
                    <a:pt x="179652" y="493011"/>
                  </a:lnTo>
                  <a:cubicBezTo>
                    <a:pt x="179652" y="495754"/>
                    <a:pt x="179652" y="501240"/>
                    <a:pt x="182394" y="503983"/>
                  </a:cubicBezTo>
                  <a:cubicBezTo>
                    <a:pt x="185137" y="506725"/>
                    <a:pt x="187880" y="509468"/>
                    <a:pt x="190622" y="509468"/>
                  </a:cubicBezTo>
                  <a:lnTo>
                    <a:pt x="248221" y="520439"/>
                  </a:lnTo>
                  <a:cubicBezTo>
                    <a:pt x="253706" y="520439"/>
                    <a:pt x="259192" y="525925"/>
                    <a:pt x="259192" y="534153"/>
                  </a:cubicBezTo>
                  <a:lnTo>
                    <a:pt x="259192" y="632893"/>
                  </a:lnTo>
                  <a:lnTo>
                    <a:pt x="218050" y="632893"/>
                  </a:lnTo>
                  <a:close/>
                  <a:moveTo>
                    <a:pt x="514269" y="495754"/>
                  </a:moveTo>
                  <a:cubicBezTo>
                    <a:pt x="511526" y="495754"/>
                    <a:pt x="506041" y="498497"/>
                    <a:pt x="503298" y="501240"/>
                  </a:cubicBezTo>
                  <a:lnTo>
                    <a:pt x="385359" y="630150"/>
                  </a:lnTo>
                  <a:lnTo>
                    <a:pt x="283876" y="630150"/>
                  </a:lnTo>
                  <a:lnTo>
                    <a:pt x="283876" y="531411"/>
                  </a:lnTo>
                  <a:cubicBezTo>
                    <a:pt x="283876" y="512211"/>
                    <a:pt x="270163" y="495754"/>
                    <a:pt x="250963" y="490269"/>
                  </a:cubicBezTo>
                  <a:lnTo>
                    <a:pt x="207079" y="482041"/>
                  </a:lnTo>
                  <a:lnTo>
                    <a:pt x="215307" y="451870"/>
                  </a:lnTo>
                  <a:lnTo>
                    <a:pt x="272905" y="451870"/>
                  </a:lnTo>
                  <a:cubicBezTo>
                    <a:pt x="275648" y="451870"/>
                    <a:pt x="278391" y="451870"/>
                    <a:pt x="278391" y="449128"/>
                  </a:cubicBezTo>
                  <a:lnTo>
                    <a:pt x="371645" y="394273"/>
                  </a:lnTo>
                  <a:cubicBezTo>
                    <a:pt x="371645" y="394273"/>
                    <a:pt x="371645" y="394273"/>
                    <a:pt x="371645" y="394273"/>
                  </a:cubicBezTo>
                  <a:cubicBezTo>
                    <a:pt x="371645" y="394273"/>
                    <a:pt x="371645" y="394273"/>
                    <a:pt x="371645" y="394273"/>
                  </a:cubicBezTo>
                  <a:lnTo>
                    <a:pt x="399073" y="372330"/>
                  </a:lnTo>
                  <a:cubicBezTo>
                    <a:pt x="399073" y="380559"/>
                    <a:pt x="404558" y="388787"/>
                    <a:pt x="407301" y="397015"/>
                  </a:cubicBezTo>
                  <a:cubicBezTo>
                    <a:pt x="410044" y="399758"/>
                    <a:pt x="412787" y="402501"/>
                    <a:pt x="415529" y="405244"/>
                  </a:cubicBezTo>
                  <a:lnTo>
                    <a:pt x="379873" y="465584"/>
                  </a:lnTo>
                  <a:lnTo>
                    <a:pt x="327761" y="517697"/>
                  </a:lnTo>
                  <a:cubicBezTo>
                    <a:pt x="322275" y="523182"/>
                    <a:pt x="322275" y="531411"/>
                    <a:pt x="327761" y="536896"/>
                  </a:cubicBezTo>
                  <a:lnTo>
                    <a:pt x="368902" y="578037"/>
                  </a:lnTo>
                  <a:cubicBezTo>
                    <a:pt x="371645" y="580780"/>
                    <a:pt x="374387" y="580780"/>
                    <a:pt x="377130" y="580780"/>
                  </a:cubicBezTo>
                  <a:cubicBezTo>
                    <a:pt x="379873" y="580780"/>
                    <a:pt x="385359" y="580780"/>
                    <a:pt x="385359" y="578037"/>
                  </a:cubicBezTo>
                  <a:lnTo>
                    <a:pt x="453928" y="509468"/>
                  </a:lnTo>
                  <a:cubicBezTo>
                    <a:pt x="453928" y="509468"/>
                    <a:pt x="453928" y="509468"/>
                    <a:pt x="456670" y="506725"/>
                  </a:cubicBezTo>
                  <a:lnTo>
                    <a:pt x="508784" y="429928"/>
                  </a:lnTo>
                  <a:lnTo>
                    <a:pt x="527983" y="432671"/>
                  </a:lnTo>
                  <a:lnTo>
                    <a:pt x="527983" y="487526"/>
                  </a:lnTo>
                  <a:lnTo>
                    <a:pt x="514269" y="487526"/>
                  </a:lnTo>
                  <a:close/>
                  <a:moveTo>
                    <a:pt x="538953" y="281819"/>
                  </a:moveTo>
                  <a:cubicBezTo>
                    <a:pt x="533468" y="281819"/>
                    <a:pt x="527983" y="287304"/>
                    <a:pt x="525240" y="292790"/>
                  </a:cubicBezTo>
                  <a:lnTo>
                    <a:pt x="511526" y="361359"/>
                  </a:lnTo>
                  <a:cubicBezTo>
                    <a:pt x="511526" y="364102"/>
                    <a:pt x="511526" y="369587"/>
                    <a:pt x="514269" y="372330"/>
                  </a:cubicBezTo>
                  <a:cubicBezTo>
                    <a:pt x="517012" y="375073"/>
                    <a:pt x="519755" y="377816"/>
                    <a:pt x="522497" y="377816"/>
                  </a:cubicBezTo>
                  <a:lnTo>
                    <a:pt x="580095" y="388787"/>
                  </a:lnTo>
                  <a:cubicBezTo>
                    <a:pt x="585581" y="388787"/>
                    <a:pt x="591067" y="394273"/>
                    <a:pt x="591067" y="402501"/>
                  </a:cubicBezTo>
                  <a:lnTo>
                    <a:pt x="591067" y="501240"/>
                  </a:lnTo>
                  <a:lnTo>
                    <a:pt x="549925" y="501240"/>
                  </a:lnTo>
                  <a:lnTo>
                    <a:pt x="549925" y="432671"/>
                  </a:lnTo>
                  <a:cubicBezTo>
                    <a:pt x="549925" y="424442"/>
                    <a:pt x="544439" y="418957"/>
                    <a:pt x="538953" y="418957"/>
                  </a:cubicBezTo>
                  <a:lnTo>
                    <a:pt x="462156" y="410729"/>
                  </a:lnTo>
                  <a:cubicBezTo>
                    <a:pt x="448442" y="410729"/>
                    <a:pt x="437472" y="402501"/>
                    <a:pt x="431986" y="391530"/>
                  </a:cubicBezTo>
                  <a:cubicBezTo>
                    <a:pt x="426501" y="380559"/>
                    <a:pt x="423758" y="366845"/>
                    <a:pt x="429243" y="355873"/>
                  </a:cubicBezTo>
                  <a:lnTo>
                    <a:pt x="467642" y="257135"/>
                  </a:lnTo>
                  <a:lnTo>
                    <a:pt x="659636" y="257135"/>
                  </a:lnTo>
                  <a:lnTo>
                    <a:pt x="659636" y="284562"/>
                  </a:lnTo>
                  <a:lnTo>
                    <a:pt x="538953" y="28456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2"/>
          <p:cNvSpPr txBox="1">
            <a:spLocks noGrp="1"/>
          </p:cNvSpPr>
          <p:nvPr>
            <p:ph type="body" idx="1"/>
          </p:nvPr>
        </p:nvSpPr>
        <p:spPr>
          <a:xfrm>
            <a:off x="545528" y="1757011"/>
            <a:ext cx="11278610" cy="38677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a:t>Wanneer werkgevers sterke communicatoren zijn, zijn zij beter in staat hun teams aan te sturen. </a:t>
            </a:r>
            <a:endParaRPr/>
          </a:p>
          <a:p>
            <a:pPr marL="0" lvl="0" indent="0" algn="l" rtl="0">
              <a:lnSpc>
                <a:spcPct val="90000"/>
              </a:lnSpc>
              <a:spcBef>
                <a:spcPts val="1000"/>
              </a:spcBef>
              <a:spcAft>
                <a:spcPts val="0"/>
              </a:spcAft>
              <a:buClr>
                <a:schemeClr val="lt1"/>
              </a:buClr>
              <a:buSzPts val="2400"/>
              <a:buNone/>
            </a:pPr>
            <a:r>
              <a:rPr lang="en-US"/>
              <a:t>Het delegeren van taken, conflicthantering, motivatie en het opbouwen van relaties (allemaal belangrijke verantwoordelijkheden van elke manager) zijn allemaal veel gemakkelijker wanneer u een sterke communicator bent. </a:t>
            </a:r>
            <a:endParaRPr/>
          </a:p>
          <a:p>
            <a:pPr marL="0" lvl="0" indent="0" algn="l" rtl="0">
              <a:lnSpc>
                <a:spcPct val="90000"/>
              </a:lnSpc>
              <a:spcBef>
                <a:spcPts val="1000"/>
              </a:spcBef>
              <a:spcAft>
                <a:spcPts val="0"/>
              </a:spcAft>
              <a:buClr>
                <a:schemeClr val="lt1"/>
              </a:buClr>
              <a:buSzPts val="2400"/>
              <a:buNone/>
            </a:pPr>
            <a:r>
              <a:rPr lang="en-US"/>
              <a:t>Sterke communicatie is niet alleen het vermogen om met mensen te spreken, maar om hen in staat te stellen met elkaar te spreken - het faciliteren van sterke communicatiekanalen is de sleutel.</a:t>
            </a:r>
            <a:endParaRPr/>
          </a:p>
          <a:p>
            <a:pPr marL="0" lvl="0" indent="0" algn="l" rtl="0">
              <a:lnSpc>
                <a:spcPct val="90000"/>
              </a:lnSpc>
              <a:spcBef>
                <a:spcPts val="1000"/>
              </a:spcBef>
              <a:spcAft>
                <a:spcPts val="0"/>
              </a:spcAft>
              <a:buClr>
                <a:schemeClr val="lt1"/>
              </a:buClr>
              <a:buSzPts val="2400"/>
              <a:buNone/>
            </a:pPr>
            <a:r>
              <a:rPr lang="en-US"/>
              <a:t>Goed management verbindt in feite de eerste 4 elementen van sterke communicatie met elkaar. </a:t>
            </a:r>
            <a:endParaRPr/>
          </a:p>
        </p:txBody>
      </p:sp>
      <p:sp>
        <p:nvSpPr>
          <p:cNvPr id="519" name="Google Shape;519;p12"/>
          <p:cNvSpPr txBox="1">
            <a:spLocks noGrp="1"/>
          </p:cNvSpPr>
          <p:nvPr>
            <p:ph type="body" idx="2"/>
          </p:nvPr>
        </p:nvSpPr>
        <p:spPr>
          <a:xfrm>
            <a:off x="1767012" y="642972"/>
            <a:ext cx="977580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Sterk beheer</a:t>
            </a:r>
            <a:endParaRPr/>
          </a:p>
        </p:txBody>
      </p:sp>
      <p:sp>
        <p:nvSpPr>
          <p:cNvPr id="520" name="Google Shape;520;p12"/>
          <p:cNvSpPr/>
          <p:nvPr/>
        </p:nvSpPr>
        <p:spPr>
          <a:xfrm>
            <a:off x="792903" y="492890"/>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12"/>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5</a:t>
            </a:r>
            <a:endParaRPr sz="2800" b="1" i="0">
              <a:solidFill>
                <a:schemeClr val="lt1"/>
              </a:solidFill>
              <a:latin typeface="Raleway"/>
              <a:ea typeface="Raleway"/>
              <a:cs typeface="Raleway"/>
              <a:sym typeface="Raleway"/>
            </a:endParaRPr>
          </a:p>
        </p:txBody>
      </p:sp>
      <p:grpSp>
        <p:nvGrpSpPr>
          <p:cNvPr id="522" name="Google Shape;522;p12"/>
          <p:cNvGrpSpPr/>
          <p:nvPr/>
        </p:nvGrpSpPr>
        <p:grpSpPr>
          <a:xfrm>
            <a:off x="10293069" y="526147"/>
            <a:ext cx="975706" cy="699046"/>
            <a:chOff x="3454400" y="159975"/>
            <a:chExt cx="4578885" cy="3280548"/>
          </a:xfrm>
        </p:grpSpPr>
        <p:sp>
          <p:nvSpPr>
            <p:cNvPr id="523" name="Google Shape;523;p12"/>
            <p:cNvSpPr/>
            <p:nvPr/>
          </p:nvSpPr>
          <p:spPr>
            <a:xfrm>
              <a:off x="4917909" y="815474"/>
              <a:ext cx="1818990" cy="1732303"/>
            </a:xfrm>
            <a:custGeom>
              <a:avLst/>
              <a:gdLst/>
              <a:ahLst/>
              <a:cxnLst/>
              <a:rect l="l" t="t" r="r" b="b"/>
              <a:pathLst>
                <a:path w="1818990" h="1732303" extrusionOk="0">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24" name="Google Shape;524;p12"/>
            <p:cNvGrpSpPr/>
            <p:nvPr/>
          </p:nvGrpSpPr>
          <p:grpSpPr>
            <a:xfrm>
              <a:off x="3454400" y="159975"/>
              <a:ext cx="4578885" cy="3280548"/>
              <a:chOff x="3454400" y="159975"/>
              <a:chExt cx="4578885" cy="3280548"/>
            </a:xfrm>
          </p:grpSpPr>
          <p:sp>
            <p:nvSpPr>
              <p:cNvPr id="525" name="Google Shape;525;p12"/>
              <p:cNvSpPr/>
              <p:nvPr/>
            </p:nvSpPr>
            <p:spPr>
              <a:xfrm>
                <a:off x="3454400" y="163639"/>
                <a:ext cx="2024310" cy="3276884"/>
              </a:xfrm>
              <a:custGeom>
                <a:avLst/>
                <a:gdLst/>
                <a:ahLst/>
                <a:cxnLst/>
                <a:rect l="l" t="t" r="r" b="b"/>
                <a:pathLst>
                  <a:path w="2024310" h="3276884" extrusionOk="0">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12"/>
              <p:cNvSpPr/>
              <p:nvPr/>
            </p:nvSpPr>
            <p:spPr>
              <a:xfrm>
                <a:off x="6010295" y="159975"/>
                <a:ext cx="2022990" cy="3267374"/>
              </a:xfrm>
              <a:custGeom>
                <a:avLst/>
                <a:gdLst/>
                <a:ahLst/>
                <a:cxnLst/>
                <a:rect l="l" t="t" r="r" b="b"/>
                <a:pathLst>
                  <a:path w="2022990" h="3267374" extrusionOk="0">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12"/>
              <p:cNvSpPr/>
              <p:nvPr/>
            </p:nvSpPr>
            <p:spPr>
              <a:xfrm>
                <a:off x="4658969" y="648132"/>
                <a:ext cx="2164692" cy="2067396"/>
              </a:xfrm>
              <a:custGeom>
                <a:avLst/>
                <a:gdLst/>
                <a:ahLst/>
                <a:cxnLst/>
                <a:rect l="l" t="t" r="r" b="b"/>
                <a:pathLst>
                  <a:path w="2164692" h="2067396" extrusionOk="0">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12"/>
              <p:cNvSpPr/>
              <p:nvPr/>
            </p:nvSpPr>
            <p:spPr>
              <a:xfrm>
                <a:off x="5871887" y="168271"/>
                <a:ext cx="159266" cy="311931"/>
              </a:xfrm>
              <a:custGeom>
                <a:avLst/>
                <a:gdLst/>
                <a:ahLst/>
                <a:cxnLst/>
                <a:rect l="l" t="t" r="r" b="b"/>
                <a:pathLst>
                  <a:path w="159266" h="311931" extrusionOk="0">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12"/>
              <p:cNvSpPr/>
              <p:nvPr/>
            </p:nvSpPr>
            <p:spPr>
              <a:xfrm>
                <a:off x="5466801" y="166889"/>
                <a:ext cx="160355" cy="313885"/>
              </a:xfrm>
              <a:custGeom>
                <a:avLst/>
                <a:gdLst/>
                <a:ahLst/>
                <a:cxnLst/>
                <a:rect l="l" t="t" r="r" b="b"/>
                <a:pathLst>
                  <a:path w="160355" h="313885" extrusionOk="0">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12"/>
              <p:cNvSpPr/>
              <p:nvPr/>
            </p:nvSpPr>
            <p:spPr>
              <a:xfrm>
                <a:off x="6187892" y="371009"/>
                <a:ext cx="231121" cy="281339"/>
              </a:xfrm>
              <a:custGeom>
                <a:avLst/>
                <a:gdLst/>
                <a:ahLst/>
                <a:cxnLst/>
                <a:rect l="l" t="t" r="r" b="b"/>
                <a:pathLst>
                  <a:path w="231121" h="281339" extrusionOk="0">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12"/>
              <p:cNvSpPr/>
              <p:nvPr/>
            </p:nvSpPr>
            <p:spPr>
              <a:xfrm>
                <a:off x="5084914" y="370440"/>
                <a:ext cx="227981" cy="276684"/>
              </a:xfrm>
              <a:custGeom>
                <a:avLst/>
                <a:gdLst/>
                <a:ahLst/>
                <a:cxnLst/>
                <a:rect l="l" t="t" r="r" b="b"/>
                <a:pathLst>
                  <a:path w="227981" h="276684" extrusionOk="0">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3"/>
          <p:cNvSpPr txBox="1">
            <a:spLocks noGrp="1"/>
          </p:cNvSpPr>
          <p:nvPr>
            <p:ph type="body" idx="1"/>
          </p:nvPr>
        </p:nvSpPr>
        <p:spPr>
          <a:xfrm>
            <a:off x="318845" y="1555383"/>
            <a:ext cx="11355186" cy="4813069"/>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120000"/>
              </a:lnSpc>
              <a:spcBef>
                <a:spcPts val="0"/>
              </a:spcBef>
              <a:spcAft>
                <a:spcPts val="0"/>
              </a:spcAft>
              <a:buClr>
                <a:srgbClr val="568754"/>
              </a:buClr>
              <a:buSzPct val="100000"/>
              <a:buNone/>
            </a:pPr>
            <a:r>
              <a:rPr lang="en-US" b="1">
                <a:solidFill>
                  <a:srgbClr val="568754"/>
                </a:solidFill>
              </a:rPr>
              <a:t>Stel doelen en verwachtingen vast </a:t>
            </a:r>
            <a:r>
              <a:rPr lang="en-US">
                <a:solidFill>
                  <a:srgbClr val="568754"/>
                </a:solidFill>
              </a:rPr>
              <a:t>- Werkgevers zijn effectief wanneer zij duidelijke, haalbare taken/doelstellingen doorgeven aan zowel teams als individuen/studenten, waarbij zij precies aangeven wat er nodig is voor een bepaalde taak of project, en ervoor zorgen dat al het personeel op de hoogte is van de doelstellingen van het project.</a:t>
            </a:r>
            <a:endParaRPr/>
          </a:p>
          <a:p>
            <a:pPr marL="228600" lvl="0" indent="-228600" algn="l" rtl="0">
              <a:lnSpc>
                <a:spcPct val="120000"/>
              </a:lnSpc>
              <a:spcBef>
                <a:spcPts val="1000"/>
              </a:spcBef>
              <a:spcAft>
                <a:spcPts val="0"/>
              </a:spcAft>
              <a:buClr>
                <a:srgbClr val="568754"/>
              </a:buClr>
              <a:buSzPct val="100000"/>
              <a:buNone/>
            </a:pPr>
            <a:r>
              <a:rPr lang="en-US" b="1">
                <a:solidFill>
                  <a:srgbClr val="568754"/>
                </a:solidFill>
              </a:rPr>
              <a:t>Breng uw boodschap duidelijk over </a:t>
            </a:r>
            <a:r>
              <a:rPr lang="en-US">
                <a:solidFill>
                  <a:srgbClr val="568754"/>
                </a:solidFill>
              </a:rPr>
              <a:t>- Zorg ervoor dat uw boodschap duidelijk en toegankelijk is voor het beoogde publiek. Hiervoor is het essentieel dat u duidelijk en beleefd spreekt - uw boodschap duidelijk overbrengen zonder verwarring te veroorzaken.</a:t>
            </a:r>
            <a:endParaRPr/>
          </a:p>
          <a:p>
            <a:pPr marL="228600" lvl="0" indent="-228600" algn="l" rtl="0">
              <a:lnSpc>
                <a:spcPct val="120000"/>
              </a:lnSpc>
              <a:spcBef>
                <a:spcPts val="1000"/>
              </a:spcBef>
              <a:spcAft>
                <a:spcPts val="0"/>
              </a:spcAft>
              <a:buClr>
                <a:srgbClr val="568754"/>
              </a:buClr>
              <a:buSzPct val="100000"/>
              <a:buNone/>
            </a:pPr>
            <a:r>
              <a:rPr lang="en-US" b="1">
                <a:solidFill>
                  <a:srgbClr val="568754"/>
                </a:solidFill>
              </a:rPr>
              <a:t>Kies uw medium zorgvuldig </a:t>
            </a:r>
            <a:r>
              <a:rPr lang="en-US">
                <a:solidFill>
                  <a:srgbClr val="568754"/>
                </a:solidFill>
              </a:rPr>
              <a:t>- Zodra u uw boodschap hebt opgesteld, moet u ervoor zorgen dat deze in de best mogelijke vorm wordt overgebracht. Hoewel persoonlijke communicatie verreweg de beste manier is om vertrouwen op te bouwen bij werknemers en studenten, is dit niet altijd een optie. Neem de tijd om te beslissen of informatie in een gedrukt exemplaar beter werkt dan in een e-mail enz.</a:t>
            </a:r>
            <a:endParaRPr/>
          </a:p>
          <a:p>
            <a:pPr marL="228600" lvl="0" indent="-228600" algn="l" rtl="0">
              <a:lnSpc>
                <a:spcPct val="120000"/>
              </a:lnSpc>
              <a:spcBef>
                <a:spcPts val="1000"/>
              </a:spcBef>
              <a:spcAft>
                <a:spcPts val="0"/>
              </a:spcAft>
              <a:buClr>
                <a:srgbClr val="568754"/>
              </a:buClr>
              <a:buSzPct val="100000"/>
              <a:buNone/>
            </a:pPr>
            <a:r>
              <a:rPr lang="en-US" b="1">
                <a:solidFill>
                  <a:srgbClr val="568754"/>
                </a:solidFill>
              </a:rPr>
              <a:t>Houd iedereen betrokken </a:t>
            </a:r>
            <a:r>
              <a:rPr lang="en-US">
                <a:solidFill>
                  <a:srgbClr val="568754"/>
                </a:solidFill>
              </a:rPr>
              <a:t>- Zorg ervoor dat de communicatielijnen altijd open blijven. Zoek en stimuleer actief naar voortgangsrapportages en projectupdates. Team huddles zijn hier op informele wijze zeer geschikt voor.</a:t>
            </a:r>
            <a:endParaRPr/>
          </a:p>
          <a:p>
            <a:pPr marL="228600" lvl="0" indent="-228600" algn="l" rtl="0">
              <a:lnSpc>
                <a:spcPct val="120000"/>
              </a:lnSpc>
              <a:spcBef>
                <a:spcPts val="1000"/>
              </a:spcBef>
              <a:spcAft>
                <a:spcPts val="0"/>
              </a:spcAft>
              <a:buClr>
                <a:srgbClr val="568754"/>
              </a:buClr>
              <a:buSzPct val="100000"/>
              <a:buNone/>
            </a:pPr>
            <a:r>
              <a:rPr lang="en-US" b="1">
                <a:solidFill>
                  <a:srgbClr val="568754"/>
                </a:solidFill>
              </a:rPr>
              <a:t>Luister en toon empathie </a:t>
            </a:r>
            <a:r>
              <a:rPr lang="en-US">
                <a:solidFill>
                  <a:srgbClr val="568754"/>
                </a:solidFill>
              </a:rPr>
              <a:t>- Communicatie is een tweerichtingsproces, en geen enkel bedrijf zal lang overleven als het niet luistert en de dialoog met de andere partij aanmoedigt. Luisteren getuigt van respect en stelt u in staat kennis te nemen van eventuele onopgeloste problemen die u als werkgever moet aanpakken. Als beste praktijk wordt aanbevolen de onvermijdelijke misverstanden onmiddellijk aan te pakken. </a:t>
            </a:r>
            <a:endParaRPr>
              <a:solidFill>
                <a:srgbClr val="568754"/>
              </a:solidFill>
            </a:endParaRPr>
          </a:p>
        </p:txBody>
      </p:sp>
      <p:sp>
        <p:nvSpPr>
          <p:cNvPr id="537" name="Google Shape;537;p13"/>
          <p:cNvSpPr txBox="1">
            <a:spLocks noGrp="1"/>
          </p:cNvSpPr>
          <p:nvPr>
            <p:ph type="body" idx="2"/>
          </p:nvPr>
        </p:nvSpPr>
        <p:spPr>
          <a:xfrm>
            <a:off x="459168" y="127653"/>
            <a:ext cx="10594345" cy="124690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rgbClr val="568754"/>
              </a:buClr>
              <a:buSzPts val="3200"/>
              <a:buNone/>
            </a:pPr>
            <a:r>
              <a:rPr lang="en-US" sz="3200"/>
              <a:t>Hoe kunt u uw culinaire bedrijfscommunicatie verbeteren?</a:t>
            </a:r>
            <a:endParaRPr sz="3200"/>
          </a:p>
        </p:txBody>
      </p:sp>
      <p:grpSp>
        <p:nvGrpSpPr>
          <p:cNvPr id="538" name="Google Shape;538;p13"/>
          <p:cNvGrpSpPr/>
          <p:nvPr/>
        </p:nvGrpSpPr>
        <p:grpSpPr>
          <a:xfrm>
            <a:off x="10273044" y="309120"/>
            <a:ext cx="867188" cy="794922"/>
            <a:chOff x="5632524" y="3887743"/>
            <a:chExt cx="867188" cy="794922"/>
          </a:xfrm>
        </p:grpSpPr>
        <p:sp>
          <p:nvSpPr>
            <p:cNvPr id="539" name="Google Shape;539;p13"/>
            <p:cNvSpPr/>
            <p:nvPr/>
          </p:nvSpPr>
          <p:spPr>
            <a:xfrm>
              <a:off x="6219683" y="3963622"/>
              <a:ext cx="173437" cy="160791"/>
            </a:xfrm>
            <a:custGeom>
              <a:avLst/>
              <a:gdLst/>
              <a:ahLst/>
              <a:cxnLst/>
              <a:rect l="l" t="t" r="r" b="b"/>
              <a:pathLst>
                <a:path w="173437" h="160791" extrusionOk="0">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F0985E"/>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13"/>
            <p:cNvSpPr/>
            <p:nvPr/>
          </p:nvSpPr>
          <p:spPr>
            <a:xfrm>
              <a:off x="6118511" y="3905809"/>
              <a:ext cx="173437" cy="160791"/>
            </a:xfrm>
            <a:custGeom>
              <a:avLst/>
              <a:gdLst/>
              <a:ahLst/>
              <a:cxnLst/>
              <a:rect l="l" t="t" r="r" b="b"/>
              <a:pathLst>
                <a:path w="173437" h="160791" extrusionOk="0">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chemeClr val="lt2"/>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13"/>
            <p:cNvSpPr/>
            <p:nvPr/>
          </p:nvSpPr>
          <p:spPr>
            <a:xfrm>
              <a:off x="5699369" y="3949169"/>
              <a:ext cx="202343" cy="160791"/>
            </a:xfrm>
            <a:custGeom>
              <a:avLst/>
              <a:gdLst/>
              <a:ahLst/>
              <a:cxnLst/>
              <a:rect l="l" t="t" r="r" b="b"/>
              <a:pathLst>
                <a:path w="202343" h="160791" extrusionOk="0">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chemeClr val="lt2"/>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42" name="Google Shape;542;p13"/>
            <p:cNvGrpSpPr/>
            <p:nvPr/>
          </p:nvGrpSpPr>
          <p:grpSpPr>
            <a:xfrm>
              <a:off x="5632524" y="3887743"/>
              <a:ext cx="867188" cy="794922"/>
              <a:chOff x="5632524" y="3887743"/>
              <a:chExt cx="867188" cy="794922"/>
            </a:xfrm>
          </p:grpSpPr>
          <p:sp>
            <p:nvSpPr>
              <p:cNvPr id="543" name="Google Shape;543;p13"/>
              <p:cNvSpPr/>
              <p:nvPr/>
            </p:nvSpPr>
            <p:spPr>
              <a:xfrm>
                <a:off x="5632524" y="4290624"/>
                <a:ext cx="867188" cy="392041"/>
              </a:xfrm>
              <a:custGeom>
                <a:avLst/>
                <a:gdLst/>
                <a:ahLst/>
                <a:cxnLst/>
                <a:rect l="l" t="t" r="r" b="b"/>
                <a:pathLst>
                  <a:path w="867188" h="392041" extrusionOk="0">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568754"/>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p13"/>
              <p:cNvSpPr/>
              <p:nvPr/>
            </p:nvSpPr>
            <p:spPr>
              <a:xfrm>
                <a:off x="6080571" y="3887743"/>
                <a:ext cx="332422" cy="288861"/>
              </a:xfrm>
              <a:custGeom>
                <a:avLst/>
                <a:gdLst/>
                <a:ahLst/>
                <a:cxnLst/>
                <a:rect l="l" t="t" r="r" b="b"/>
                <a:pathLst>
                  <a:path w="332422" h="288861" extrusionOk="0">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568754"/>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13"/>
              <p:cNvSpPr/>
              <p:nvPr/>
            </p:nvSpPr>
            <p:spPr>
              <a:xfrm>
                <a:off x="5661430" y="3931102"/>
                <a:ext cx="260156" cy="231250"/>
              </a:xfrm>
              <a:custGeom>
                <a:avLst/>
                <a:gdLst/>
                <a:ahLst/>
                <a:cxnLst/>
                <a:rect l="l" t="t" r="r" b="b"/>
                <a:pathLst>
                  <a:path w="260156" h="231250" extrusionOk="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F0985E"/>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13"/>
              <p:cNvSpPr/>
              <p:nvPr/>
            </p:nvSpPr>
            <p:spPr>
              <a:xfrm>
                <a:off x="5719243"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568754"/>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7" name="Google Shape;547;p13"/>
              <p:cNvSpPr/>
              <p:nvPr/>
            </p:nvSpPr>
            <p:spPr>
              <a:xfrm>
                <a:off x="5777055"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568754"/>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13"/>
              <p:cNvSpPr/>
              <p:nvPr/>
            </p:nvSpPr>
            <p:spPr>
              <a:xfrm>
                <a:off x="5834868"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568754"/>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p13"/>
              <p:cNvSpPr/>
              <p:nvPr/>
            </p:nvSpPr>
            <p:spPr>
              <a:xfrm>
                <a:off x="6008306" y="4162352"/>
                <a:ext cx="115625" cy="115625"/>
              </a:xfrm>
              <a:custGeom>
                <a:avLst/>
                <a:gdLst/>
                <a:ahLst/>
                <a:cxnLst/>
                <a:rect l="l" t="t" r="r" b="b"/>
                <a:pathLst>
                  <a:path w="115625" h="115625" extrusionOk="0">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568754"/>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13"/>
              <p:cNvSpPr/>
              <p:nvPr/>
            </p:nvSpPr>
            <p:spPr>
              <a:xfrm>
                <a:off x="6384087" y="4191259"/>
                <a:ext cx="115625" cy="115625"/>
              </a:xfrm>
              <a:custGeom>
                <a:avLst/>
                <a:gdLst/>
                <a:ahLst/>
                <a:cxnLst/>
                <a:rect l="l" t="t" r="r" b="b"/>
                <a:pathLst>
                  <a:path w="115625" h="115625" extrusionOk="0">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568754"/>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13"/>
              <p:cNvSpPr/>
              <p:nvPr/>
            </p:nvSpPr>
            <p:spPr>
              <a:xfrm>
                <a:off x="5632524" y="4191259"/>
                <a:ext cx="115625" cy="115625"/>
              </a:xfrm>
              <a:custGeom>
                <a:avLst/>
                <a:gdLst/>
                <a:ahLst/>
                <a:cxnLst/>
                <a:rect l="l" t="t" r="r" b="b"/>
                <a:pathLst>
                  <a:path w="115625" h="115625" extrusionOk="0">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568754"/>
              </a:solidFill>
              <a:ln w="95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4"/>
          <p:cNvSpPr txBox="1">
            <a:spLocks noGrp="1"/>
          </p:cNvSpPr>
          <p:nvPr>
            <p:ph type="body" idx="1"/>
          </p:nvPr>
        </p:nvSpPr>
        <p:spPr>
          <a:xfrm>
            <a:off x="207818" y="1229090"/>
            <a:ext cx="4031672" cy="4570577"/>
          </a:xfrm>
          <a:prstGeom prst="rect">
            <a:avLst/>
          </a:prstGeom>
          <a:noFill/>
          <a:ln>
            <a:noFill/>
          </a:ln>
        </p:spPr>
        <p:txBody>
          <a:bodyPr spcFirstLastPara="1" wrap="square" lIns="91425" tIns="45700" rIns="91425" bIns="45700" anchor="t" anchorCtr="0">
            <a:normAutofit fontScale="77500" lnSpcReduction="20000"/>
          </a:bodyPr>
          <a:lstStyle/>
          <a:p>
            <a:pPr marL="228600" lvl="0" indent="0" algn="l" rtl="0">
              <a:lnSpc>
                <a:spcPct val="120000"/>
              </a:lnSpc>
              <a:spcBef>
                <a:spcPts val="0"/>
              </a:spcBef>
              <a:spcAft>
                <a:spcPts val="0"/>
              </a:spcAft>
              <a:buClr>
                <a:srgbClr val="033637"/>
              </a:buClr>
              <a:buSzPct val="100000"/>
              <a:buNone/>
            </a:pPr>
            <a:r>
              <a:rPr lang="en-US" dirty="0"/>
              <a:t>Storytelling is </a:t>
            </a:r>
            <a:r>
              <a:rPr lang="en-US" dirty="0" err="1"/>
              <a:t>een</a:t>
            </a:r>
            <a:r>
              <a:rPr lang="en-US" dirty="0"/>
              <a:t> </a:t>
            </a:r>
            <a:r>
              <a:rPr lang="en-US" dirty="0" err="1"/>
              <a:t>essentieel</a:t>
            </a:r>
            <a:r>
              <a:rPr lang="en-US" dirty="0"/>
              <a:t> </a:t>
            </a:r>
            <a:r>
              <a:rPr lang="en-US" dirty="0" err="1"/>
              <a:t>communicatiemiddel</a:t>
            </a:r>
            <a:r>
              <a:rPr lang="en-US" dirty="0"/>
              <a:t>. Het </a:t>
            </a:r>
            <a:r>
              <a:rPr lang="en-US" dirty="0" err="1"/>
              <a:t>kan</a:t>
            </a:r>
            <a:r>
              <a:rPr lang="en-US" dirty="0"/>
              <a:t> </a:t>
            </a:r>
            <a:r>
              <a:rPr lang="en-US" dirty="0" err="1"/>
              <a:t>complexe</a:t>
            </a:r>
            <a:r>
              <a:rPr lang="en-US" dirty="0"/>
              <a:t> </a:t>
            </a:r>
            <a:r>
              <a:rPr lang="en-US" dirty="0" err="1"/>
              <a:t>gegevens</a:t>
            </a:r>
            <a:r>
              <a:rPr lang="en-US" dirty="0"/>
              <a:t> </a:t>
            </a:r>
            <a:r>
              <a:rPr lang="en-US" dirty="0" err="1"/>
              <a:t>toegankelijk</a:t>
            </a:r>
            <a:r>
              <a:rPr lang="en-US" dirty="0"/>
              <a:t> </a:t>
            </a:r>
            <a:r>
              <a:rPr lang="en-US" dirty="0" err="1"/>
              <a:t>maken</a:t>
            </a:r>
            <a:r>
              <a:rPr lang="en-US" dirty="0"/>
              <a:t>, </a:t>
            </a:r>
            <a:r>
              <a:rPr lang="en-US" dirty="0" err="1"/>
              <a:t>een</a:t>
            </a:r>
            <a:r>
              <a:rPr lang="en-US" dirty="0"/>
              <a:t> team </a:t>
            </a:r>
            <a:r>
              <a:rPr lang="en-US" dirty="0" err="1"/>
              <a:t>samenbrengen</a:t>
            </a:r>
            <a:r>
              <a:rPr lang="en-US" dirty="0"/>
              <a:t>, de </a:t>
            </a:r>
            <a:r>
              <a:rPr lang="en-US" dirty="0" err="1"/>
              <a:t>werkcultuur</a:t>
            </a:r>
            <a:r>
              <a:rPr lang="en-US" dirty="0"/>
              <a:t> </a:t>
            </a:r>
            <a:r>
              <a:rPr lang="en-US" dirty="0" err="1"/>
              <a:t>vormgeven</a:t>
            </a:r>
            <a:r>
              <a:rPr lang="en-US" dirty="0"/>
              <a:t> en </a:t>
            </a:r>
            <a:r>
              <a:rPr lang="en-US" dirty="0" err="1"/>
              <a:t>succesvol</a:t>
            </a:r>
            <a:r>
              <a:rPr lang="en-US" dirty="0"/>
              <a:t> </a:t>
            </a:r>
            <a:r>
              <a:rPr lang="en-US" dirty="0" err="1"/>
              <a:t>verkopen</a:t>
            </a:r>
            <a:r>
              <a:rPr lang="en-US" dirty="0"/>
              <a:t>.</a:t>
            </a:r>
            <a:endParaRPr dirty="0"/>
          </a:p>
          <a:p>
            <a:pPr marL="216000" lvl="0" indent="0" algn="l" rtl="0">
              <a:lnSpc>
                <a:spcPct val="120000"/>
              </a:lnSpc>
              <a:spcBef>
                <a:spcPts val="600"/>
              </a:spcBef>
              <a:spcAft>
                <a:spcPts val="0"/>
              </a:spcAft>
              <a:buClr>
                <a:srgbClr val="033637"/>
              </a:buClr>
              <a:buSzPct val="100000"/>
              <a:buNone/>
            </a:pPr>
            <a:r>
              <a:rPr lang="en-US" dirty="0" err="1"/>
              <a:t>Hier</a:t>
            </a:r>
            <a:r>
              <a:rPr lang="en-US" dirty="0"/>
              <a:t> </a:t>
            </a:r>
            <a:r>
              <a:rPr lang="en-US" dirty="0" err="1"/>
              <a:t>leren</a:t>
            </a:r>
            <a:r>
              <a:rPr lang="en-US" dirty="0"/>
              <a:t> we:</a:t>
            </a:r>
            <a:endParaRPr dirty="0"/>
          </a:p>
          <a:p>
            <a:pPr marL="216000" lvl="0" indent="0" algn="l" rtl="0">
              <a:lnSpc>
                <a:spcPct val="120000"/>
              </a:lnSpc>
              <a:spcBef>
                <a:spcPts val="600"/>
              </a:spcBef>
              <a:spcAft>
                <a:spcPts val="0"/>
              </a:spcAft>
              <a:buClr>
                <a:srgbClr val="033637"/>
              </a:buClr>
              <a:buSzPct val="100000"/>
              <a:buNone/>
            </a:pPr>
            <a:r>
              <a:rPr lang="en-US" dirty="0"/>
              <a:t>-De </a:t>
            </a:r>
            <a:r>
              <a:rPr lang="en-US" dirty="0" err="1"/>
              <a:t>voordelen</a:t>
            </a:r>
            <a:r>
              <a:rPr lang="en-US" dirty="0"/>
              <a:t> van </a:t>
            </a:r>
            <a:r>
              <a:rPr lang="en-US" dirty="0" err="1"/>
              <a:t>krachtige</a:t>
            </a:r>
            <a:r>
              <a:rPr lang="en-US" dirty="0"/>
              <a:t> storytelling</a:t>
            </a:r>
            <a:endParaRPr dirty="0"/>
          </a:p>
          <a:p>
            <a:pPr marL="228600" lvl="0" indent="0" algn="l" rtl="0">
              <a:lnSpc>
                <a:spcPct val="120000"/>
              </a:lnSpc>
              <a:spcBef>
                <a:spcPts val="1000"/>
              </a:spcBef>
              <a:spcAft>
                <a:spcPts val="0"/>
              </a:spcAft>
              <a:buClr>
                <a:srgbClr val="033637"/>
              </a:buClr>
              <a:buSzPct val="100000"/>
              <a:buNone/>
            </a:pPr>
            <a:r>
              <a:rPr lang="en-US" dirty="0"/>
              <a:t>- Hoe </a:t>
            </a:r>
            <a:r>
              <a:rPr lang="en-US" dirty="0" err="1"/>
              <a:t>verbeter</a:t>
            </a:r>
            <a:r>
              <a:rPr lang="en-US" dirty="0"/>
              <a:t> je </a:t>
            </a:r>
            <a:r>
              <a:rPr lang="en-US" dirty="0" err="1"/>
              <a:t>je</a:t>
            </a:r>
            <a:r>
              <a:rPr lang="en-US" dirty="0"/>
              <a:t> </a:t>
            </a:r>
            <a:r>
              <a:rPr lang="en-US" dirty="0" err="1"/>
              <a:t>basisverhaalvaardigheden</a:t>
            </a:r>
            <a:endParaRPr dirty="0"/>
          </a:p>
          <a:p>
            <a:pPr marL="228600" lvl="0" indent="0" algn="l" rtl="0">
              <a:lnSpc>
                <a:spcPct val="120000"/>
              </a:lnSpc>
              <a:spcBef>
                <a:spcPts val="1000"/>
              </a:spcBef>
              <a:spcAft>
                <a:spcPts val="0"/>
              </a:spcAft>
              <a:buClr>
                <a:srgbClr val="033637"/>
              </a:buClr>
              <a:buSzPct val="100000"/>
              <a:buNone/>
            </a:pPr>
            <a:r>
              <a:rPr lang="en-US" dirty="0"/>
              <a:t>- Hoe </a:t>
            </a:r>
            <a:r>
              <a:rPr lang="en-US" dirty="0" err="1"/>
              <a:t>gebruik</a:t>
            </a:r>
            <a:r>
              <a:rPr lang="en-US" dirty="0"/>
              <a:t> je storytelling om </a:t>
            </a:r>
            <a:r>
              <a:rPr lang="en-US" dirty="0" err="1"/>
              <a:t>relaties</a:t>
            </a:r>
            <a:r>
              <a:rPr lang="en-US" dirty="0"/>
              <a:t> op </a:t>
            </a:r>
            <a:r>
              <a:rPr lang="en-US" dirty="0" err="1"/>
              <a:t>te</a:t>
            </a:r>
            <a:r>
              <a:rPr lang="en-US" dirty="0"/>
              <a:t> </a:t>
            </a:r>
            <a:r>
              <a:rPr lang="en-US" dirty="0" err="1"/>
              <a:t>bouwen</a:t>
            </a:r>
            <a:endParaRPr dirty="0"/>
          </a:p>
        </p:txBody>
      </p:sp>
      <p:sp>
        <p:nvSpPr>
          <p:cNvPr id="557" name="Google Shape;557;p14"/>
          <p:cNvSpPr txBox="1">
            <a:spLocks noGrp="1"/>
          </p:cNvSpPr>
          <p:nvPr>
            <p:ph type="body" idx="2"/>
          </p:nvPr>
        </p:nvSpPr>
        <p:spPr>
          <a:xfrm>
            <a:off x="831350" y="258915"/>
            <a:ext cx="7509086" cy="78017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dirty="0">
                <a:solidFill>
                  <a:srgbClr val="568754"/>
                </a:solidFill>
              </a:rPr>
              <a:t>De </a:t>
            </a:r>
            <a:r>
              <a:rPr lang="en-US" sz="3200" dirty="0" err="1">
                <a:solidFill>
                  <a:srgbClr val="568754"/>
                </a:solidFill>
              </a:rPr>
              <a:t>kracht</a:t>
            </a:r>
            <a:r>
              <a:rPr lang="en-US" sz="3200" dirty="0">
                <a:solidFill>
                  <a:srgbClr val="568754"/>
                </a:solidFill>
              </a:rPr>
              <a:t> van </a:t>
            </a:r>
            <a:r>
              <a:rPr lang="en-US" sz="3200" dirty="0" err="1">
                <a:solidFill>
                  <a:srgbClr val="568754"/>
                </a:solidFill>
              </a:rPr>
              <a:t>een</a:t>
            </a:r>
            <a:r>
              <a:rPr lang="en-US" sz="3200" dirty="0">
                <a:solidFill>
                  <a:srgbClr val="568754"/>
                </a:solidFill>
              </a:rPr>
              <a:t> VERHAAL</a:t>
            </a:r>
            <a:endParaRPr sz="3200" dirty="0">
              <a:solidFill>
                <a:srgbClr val="568754"/>
              </a:solidFill>
            </a:endParaRPr>
          </a:p>
        </p:txBody>
      </p:sp>
      <p:pic>
        <p:nvPicPr>
          <p:cNvPr id="558" name="Google Shape;558;p14" title="The Power of Storytelling | eLearning Course"/>
          <p:cNvPicPr preferRelativeResize="0"/>
          <p:nvPr/>
        </p:nvPicPr>
        <p:blipFill rotWithShape="1">
          <a:blip r:embed="rId3">
            <a:alphaModFix/>
          </a:blip>
          <a:srcRect/>
          <a:stretch/>
        </p:blipFill>
        <p:spPr>
          <a:xfrm>
            <a:off x="4445887" y="1354385"/>
            <a:ext cx="6435473" cy="4149229"/>
          </a:xfrm>
          <a:prstGeom prst="rect">
            <a:avLst/>
          </a:prstGeom>
          <a:noFill/>
          <a:ln>
            <a:noFill/>
          </a:ln>
        </p:spPr>
      </p:pic>
      <p:sp>
        <p:nvSpPr>
          <p:cNvPr id="559" name="Google Shape;559;p14"/>
          <p:cNvSpPr txBox="1"/>
          <p:nvPr/>
        </p:nvSpPr>
        <p:spPr>
          <a:xfrm>
            <a:off x="4445887" y="6078391"/>
            <a:ext cx="55529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 kracht van verhalen vertellen | eLearning cursus - YouTube</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15"/>
          <p:cNvSpPr txBox="1">
            <a:spLocks noGrp="1"/>
          </p:cNvSpPr>
          <p:nvPr>
            <p:ph type="body" idx="1"/>
          </p:nvPr>
        </p:nvSpPr>
        <p:spPr>
          <a:xfrm>
            <a:off x="5557723" y="1192007"/>
            <a:ext cx="6433145" cy="372251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400"/>
              <a:buNone/>
            </a:pPr>
            <a:r>
              <a:rPr lang="en-US" sz="2000" b="1" dirty="0" err="1"/>
              <a:t>Een</a:t>
            </a:r>
            <a:r>
              <a:rPr lang="en-US" sz="2000" b="1" dirty="0"/>
              <a:t> van de </a:t>
            </a:r>
            <a:r>
              <a:rPr lang="en-US" sz="2000" b="1" dirty="0" err="1"/>
              <a:t>krachtigste</a:t>
            </a:r>
            <a:r>
              <a:rPr lang="en-US" sz="2000" b="1" dirty="0"/>
              <a:t> </a:t>
            </a:r>
            <a:endParaRPr sz="2000" dirty="0"/>
          </a:p>
          <a:p>
            <a:pPr marL="0" lvl="0" indent="0" algn="ctr" rtl="0">
              <a:lnSpc>
                <a:spcPct val="100000"/>
              </a:lnSpc>
              <a:spcBef>
                <a:spcPts val="1000"/>
              </a:spcBef>
              <a:spcAft>
                <a:spcPts val="0"/>
              </a:spcAft>
              <a:buSzPts val="2400"/>
              <a:buNone/>
            </a:pPr>
            <a:r>
              <a:rPr lang="en-US" sz="2000" b="1" dirty="0" err="1"/>
              <a:t>communicatiemiddelen</a:t>
            </a:r>
            <a:r>
              <a:rPr lang="en-US" sz="2000" b="1" dirty="0"/>
              <a:t> - Storytelling</a:t>
            </a:r>
            <a:endParaRPr sz="2000" dirty="0"/>
          </a:p>
          <a:p>
            <a:pPr marL="0" lvl="0" indent="0" algn="l" rtl="0">
              <a:lnSpc>
                <a:spcPct val="100000"/>
              </a:lnSpc>
              <a:spcBef>
                <a:spcPts val="1000"/>
              </a:spcBef>
              <a:spcAft>
                <a:spcPts val="0"/>
              </a:spcAft>
              <a:buSzPts val="2400"/>
              <a:buNone/>
            </a:pP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t>luisteraar</a:t>
            </a:r>
            <a:r>
              <a:rPr lang="en-US" sz="2000" dirty="0"/>
              <a:t> </a:t>
            </a:r>
            <a:r>
              <a:rPr lang="en-US" sz="2000" dirty="0" err="1">
                <a:latin typeface="Raleway"/>
                <a:ea typeface="Raleway"/>
                <a:cs typeface="Raleway"/>
                <a:sym typeface="Raleway"/>
              </a:rPr>
              <a:t>maakt</a:t>
            </a:r>
            <a:r>
              <a:rPr lang="en-US" sz="2000" dirty="0">
                <a:latin typeface="Raleway"/>
                <a:ea typeface="Raleway"/>
                <a:cs typeface="Raleway"/>
                <a:sym typeface="Raleway"/>
              </a:rPr>
              <a: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b="1" dirty="0" err="1">
                <a:solidFill>
                  <a:srgbClr val="568754"/>
                </a:solidFill>
                <a:latin typeface="Raleway"/>
                <a:ea typeface="Raleway"/>
                <a:cs typeface="Raleway"/>
                <a:sym typeface="Raleway"/>
              </a:rPr>
              <a:t>emotionele</a:t>
            </a:r>
            <a:r>
              <a:rPr lang="en-US" sz="2000" b="1" dirty="0">
                <a:solidFill>
                  <a:srgbClr val="568754"/>
                </a:solidFill>
                <a:latin typeface="Raleway"/>
                <a:ea typeface="Raleway"/>
                <a:cs typeface="Raleway"/>
                <a:sym typeface="Raleway"/>
              </a:rPr>
              <a:t> </a:t>
            </a:r>
            <a:r>
              <a:rPr lang="en-US" sz="2000" b="1" dirty="0" err="1">
                <a:solidFill>
                  <a:srgbClr val="568754"/>
                </a:solidFill>
                <a:latin typeface="Raleway"/>
                <a:ea typeface="Raleway"/>
                <a:cs typeface="Raleway"/>
                <a:sym typeface="Raleway"/>
              </a:rPr>
              <a:t>verbinding</a:t>
            </a:r>
            <a:r>
              <a:rPr lang="en-US" sz="2000" b="1" dirty="0">
                <a:solidFill>
                  <a:srgbClr val="568754"/>
                </a:solidFill>
                <a:latin typeface="Raleway"/>
                <a:ea typeface="Raleway"/>
                <a:cs typeface="Raleway"/>
                <a:sym typeface="Raleway"/>
              </a:rPr>
              <a:t> </a:t>
            </a:r>
            <a:r>
              <a:rPr lang="en-US" sz="2000" dirty="0">
                <a:latin typeface="Raleway"/>
                <a:ea typeface="Raleway"/>
                <a:cs typeface="Raleway"/>
                <a:sym typeface="Raleway"/>
              </a:rPr>
              <a:t>met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verhaal</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de </a:t>
            </a:r>
            <a:r>
              <a:rPr lang="en-US" sz="2000" dirty="0" err="1">
                <a:latin typeface="Raleway"/>
                <a:ea typeface="Raleway"/>
                <a:cs typeface="Raleway"/>
                <a:sym typeface="Raleway"/>
              </a:rPr>
              <a:t>boodschap</a:t>
            </a:r>
            <a:r>
              <a:rPr lang="en-US" sz="2000" dirty="0">
                <a:latin typeface="Raleway"/>
                <a:ea typeface="Raleway"/>
                <a:cs typeface="Raleway"/>
                <a:sym typeface="Raleway"/>
              </a:rPr>
              <a:t> </a:t>
            </a:r>
            <a:r>
              <a:rPr lang="en-US" sz="2000" dirty="0" err="1">
                <a:latin typeface="Raleway"/>
                <a:ea typeface="Raleway"/>
                <a:cs typeface="Raleway"/>
                <a:sym typeface="Raleway"/>
              </a:rPr>
              <a:t>wordt</a:t>
            </a:r>
            <a:r>
              <a:rPr lang="en-US" sz="2000" dirty="0">
                <a:latin typeface="Raleway"/>
                <a:ea typeface="Raleway"/>
                <a:cs typeface="Raleway"/>
                <a:sym typeface="Raleway"/>
              </a:rPr>
              <a:t> </a:t>
            </a:r>
            <a:r>
              <a:rPr lang="en-US" sz="2000" dirty="0" err="1">
                <a:latin typeface="Raleway"/>
                <a:ea typeface="Raleway"/>
                <a:cs typeface="Raleway"/>
                <a:sym typeface="Raleway"/>
              </a:rPr>
              <a:t>als</a:t>
            </a:r>
            <a:r>
              <a:rPr lang="en-US" sz="2000" dirty="0">
                <a:latin typeface="Raleway"/>
                <a:ea typeface="Raleway"/>
                <a:cs typeface="Raleway"/>
                <a:sym typeface="Raleway"/>
              </a:rPr>
              <a:t> </a:t>
            </a:r>
            <a:r>
              <a:rPr lang="en-US" sz="2000" b="1" dirty="0" err="1">
                <a:solidFill>
                  <a:srgbClr val="568754"/>
                </a:solidFill>
                <a:latin typeface="Raleway"/>
                <a:ea typeface="Raleway"/>
                <a:cs typeface="Raleway"/>
                <a:sym typeface="Raleway"/>
              </a:rPr>
              <a:t>echt</a:t>
            </a:r>
            <a:r>
              <a:rPr lang="en-US" sz="2000" b="1" dirty="0">
                <a:solidFill>
                  <a:srgbClr val="568754"/>
                </a:solidFill>
                <a:latin typeface="Raleway"/>
                <a:ea typeface="Raleway"/>
                <a:cs typeface="Raleway"/>
                <a:sym typeface="Raleway"/>
              </a:rPr>
              <a:t> </a:t>
            </a:r>
            <a:r>
              <a:rPr lang="en-US" sz="2000" dirty="0" err="1">
                <a:latin typeface="Raleway"/>
                <a:ea typeface="Raleway"/>
                <a:cs typeface="Raleway"/>
                <a:sym typeface="Raleway"/>
              </a:rPr>
              <a:t>beschouwd</a:t>
            </a:r>
            <a:r>
              <a:rPr lang="en-US" sz="2000" dirty="0">
                <a:solidFill>
                  <a:srgbClr val="043637"/>
                </a:solidFill>
              </a:rPr>
              <a:t>, </a:t>
            </a:r>
            <a:r>
              <a:rPr lang="en-US" sz="2000" dirty="0" err="1">
                <a:solidFill>
                  <a:srgbClr val="043637"/>
                </a:solidFill>
              </a:rPr>
              <a:t>waardoor</a:t>
            </a:r>
            <a:r>
              <a:rPr lang="en-US" sz="2000" dirty="0">
                <a:solidFill>
                  <a:srgbClr val="043637"/>
                </a:solidFill>
              </a:rPr>
              <a:t> </a:t>
            </a:r>
            <a:r>
              <a:rPr lang="en-US" sz="2000" dirty="0">
                <a:latin typeface="Raleway"/>
                <a:ea typeface="Raleway"/>
                <a:cs typeface="Raleway"/>
                <a:sym typeface="Raleway"/>
              </a:rPr>
              <a:t>de </a:t>
            </a:r>
            <a:r>
              <a:rPr lang="en-US" sz="2000" dirty="0" err="1">
                <a:latin typeface="Raleway"/>
                <a:ea typeface="Raleway"/>
                <a:cs typeface="Raleway"/>
                <a:sym typeface="Raleway"/>
              </a:rPr>
              <a:t>verteller</a:t>
            </a:r>
            <a:r>
              <a:rPr lang="en-US" sz="2000" dirty="0">
                <a:latin typeface="Raleway"/>
                <a:ea typeface="Raleway"/>
                <a:cs typeface="Raleway"/>
                <a:sym typeface="Raleway"/>
              </a:rPr>
              <a:t> </a:t>
            </a:r>
            <a:r>
              <a:rPr lang="en-US" sz="2000" dirty="0" err="1">
                <a:solidFill>
                  <a:srgbClr val="043637"/>
                </a:solidFill>
                <a:latin typeface="Raleway"/>
                <a:ea typeface="Raleway"/>
                <a:cs typeface="Raleway"/>
                <a:sym typeface="Raleway"/>
              </a:rPr>
              <a:t>ook</a:t>
            </a:r>
            <a:r>
              <a:rPr lang="en-US" sz="2000" dirty="0">
                <a:solidFill>
                  <a:srgbClr val="043637"/>
                </a:solidFill>
                <a:latin typeface="Raleway"/>
                <a:ea typeface="Raleway"/>
                <a:cs typeface="Raleway"/>
                <a:sym typeface="Raleway"/>
              </a:rPr>
              <a:t> </a:t>
            </a:r>
            <a:r>
              <a:rPr lang="en-US" sz="2000" dirty="0" err="1">
                <a:latin typeface="Raleway"/>
                <a:ea typeface="Raleway"/>
                <a:cs typeface="Raleway"/>
                <a:sym typeface="Raleway"/>
              </a:rPr>
              <a:t>als</a:t>
            </a:r>
            <a:r>
              <a:rPr lang="en-US" sz="2000" dirty="0">
                <a:latin typeface="Raleway"/>
                <a:ea typeface="Raleway"/>
                <a:cs typeface="Raleway"/>
                <a:sym typeface="Raleway"/>
              </a:rPr>
              <a: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vertrouwde</a:t>
            </a:r>
            <a:r>
              <a:rPr lang="en-US" sz="2000" dirty="0">
                <a:latin typeface="Raleway"/>
                <a:ea typeface="Raleway"/>
                <a:cs typeface="Raleway"/>
                <a:sym typeface="Raleway"/>
              </a:rPr>
              <a:t> </a:t>
            </a:r>
            <a:r>
              <a:rPr lang="en-US" sz="2000" dirty="0" err="1">
                <a:latin typeface="Raleway"/>
                <a:ea typeface="Raleway"/>
                <a:cs typeface="Raleway"/>
                <a:sym typeface="Raleway"/>
              </a:rPr>
              <a:t>entiteit</a:t>
            </a:r>
            <a:r>
              <a:rPr lang="en-US" sz="2000" dirty="0">
                <a:latin typeface="Raleway"/>
                <a:ea typeface="Raleway"/>
                <a:cs typeface="Raleway"/>
                <a:sym typeface="Raleway"/>
              </a:rPr>
              <a:t> </a:t>
            </a:r>
            <a:r>
              <a:rPr lang="en-US" sz="2000" dirty="0" err="1">
                <a:latin typeface="Raleway"/>
                <a:ea typeface="Raleway"/>
                <a:cs typeface="Raleway"/>
                <a:sym typeface="Raleway"/>
              </a:rPr>
              <a:t>wordt</a:t>
            </a:r>
            <a:r>
              <a:rPr lang="en-US" sz="2000" dirty="0">
                <a:latin typeface="Raleway"/>
                <a:ea typeface="Raleway"/>
                <a:cs typeface="Raleway"/>
                <a:sym typeface="Raleway"/>
              </a:rPr>
              <a:t> </a:t>
            </a:r>
            <a:r>
              <a:rPr lang="en-US" sz="2000" dirty="0" err="1">
                <a:latin typeface="Raleway"/>
                <a:ea typeface="Raleway"/>
                <a:cs typeface="Raleway"/>
                <a:sym typeface="Raleway"/>
              </a:rPr>
              <a:t>beschouwd</a:t>
            </a:r>
            <a:r>
              <a:rPr lang="en-US" sz="2000" dirty="0">
                <a:latin typeface="Raleway"/>
                <a:ea typeface="Raleway"/>
                <a:cs typeface="Raleway"/>
                <a:sym typeface="Raleway"/>
              </a:rPr>
              <a:t>. Het </a:t>
            </a:r>
            <a:r>
              <a:rPr lang="en-US" sz="2000" dirty="0" err="1">
                <a:latin typeface="Raleway"/>
                <a:ea typeface="Raleway"/>
                <a:cs typeface="Raleway"/>
                <a:sym typeface="Raleway"/>
              </a:rPr>
              <a:t>stimuleert</a:t>
            </a:r>
            <a:r>
              <a:rPr lang="en-US" sz="2000" dirty="0">
                <a:latin typeface="Raleway"/>
                <a:ea typeface="Raleway"/>
                <a:cs typeface="Raleway"/>
                <a:sym typeface="Raleway"/>
              </a:rPr>
              <a:t> de </a:t>
            </a:r>
            <a:r>
              <a:rPr lang="en-US" sz="2000" dirty="0" err="1">
                <a:latin typeface="Raleway"/>
                <a:ea typeface="Raleway"/>
                <a:cs typeface="Raleway"/>
                <a:sym typeface="Raleway"/>
              </a:rPr>
              <a:t>actieve</a:t>
            </a:r>
            <a:r>
              <a:rPr lang="en-US" sz="2000" dirty="0">
                <a:latin typeface="Raleway"/>
                <a:ea typeface="Raleway"/>
                <a:cs typeface="Raleway"/>
                <a:sym typeface="Raleway"/>
              </a:rPr>
              <a:t> </a:t>
            </a:r>
            <a:r>
              <a:rPr lang="en-US" sz="2000" dirty="0" err="1">
                <a:latin typeface="Raleway"/>
                <a:ea typeface="Raleway"/>
                <a:cs typeface="Raleway"/>
                <a:sym typeface="Raleway"/>
              </a:rPr>
              <a:t>verbeelding</a:t>
            </a:r>
            <a:r>
              <a:rPr lang="en-US" sz="2000" dirty="0">
                <a:latin typeface="Raleway"/>
                <a:ea typeface="Raleway"/>
                <a:cs typeface="Raleway"/>
                <a:sym typeface="Raleway"/>
              </a:rPr>
              <a:t> van de </a:t>
            </a:r>
            <a:r>
              <a:rPr lang="en-US" sz="2000" dirty="0" err="1">
                <a:latin typeface="Raleway"/>
                <a:ea typeface="Raleway"/>
                <a:cs typeface="Raleway"/>
                <a:sym typeface="Raleway"/>
              </a:rPr>
              <a:t>luisteraar</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er</a:t>
            </a:r>
            <a:r>
              <a:rPr lang="en-US" sz="2000" dirty="0">
                <a:latin typeface="Raleway"/>
                <a:ea typeface="Raleway"/>
                <a:cs typeface="Raleway"/>
                <a:sym typeface="Raleway"/>
              </a:rPr>
              <a:t> is </a:t>
            </a:r>
            <a:r>
              <a:rPr lang="en-US" sz="2000" dirty="0" err="1">
                <a:latin typeface="Raleway"/>
                <a:ea typeface="Raleway"/>
                <a:cs typeface="Raleway"/>
                <a:sym typeface="Raleway"/>
              </a:rPr>
              <a:t>sprake</a:t>
            </a:r>
            <a:r>
              <a:rPr lang="en-US" sz="2000" dirty="0">
                <a:latin typeface="Raleway"/>
                <a:ea typeface="Raleway"/>
                <a:cs typeface="Raleway"/>
                <a:sym typeface="Raleway"/>
              </a:rPr>
              <a:t> van </a:t>
            </a:r>
            <a:r>
              <a:rPr lang="en-US" sz="2000" dirty="0" err="1">
                <a:latin typeface="Raleway"/>
                <a:ea typeface="Raleway"/>
                <a:cs typeface="Raleway"/>
                <a:sym typeface="Raleway"/>
              </a:rPr>
              <a:t>tweerichtingsverkeer</a:t>
            </a:r>
            <a:r>
              <a:rPr lang="en-US" sz="2000" dirty="0">
                <a:latin typeface="Raleway"/>
                <a:ea typeface="Raleway"/>
                <a:cs typeface="Raleway"/>
                <a:sym typeface="Raleway"/>
              </a:rPr>
              <a:t> </a:t>
            </a:r>
            <a:r>
              <a:rPr lang="en-US" sz="2000" dirty="0" err="1">
                <a:latin typeface="Raleway"/>
                <a:ea typeface="Raleway"/>
                <a:cs typeface="Raleway"/>
                <a:sym typeface="Raleway"/>
              </a:rPr>
              <a:t>tussen</a:t>
            </a:r>
            <a:r>
              <a:rPr lang="en-US" sz="2000" dirty="0">
                <a:latin typeface="Raleway"/>
                <a:ea typeface="Raleway"/>
                <a:cs typeface="Raleway"/>
                <a:sym typeface="Raleway"/>
              </a:rPr>
              <a:t> </a:t>
            </a:r>
            <a:r>
              <a:rPr lang="en-US" sz="2000" dirty="0" err="1">
                <a:latin typeface="Raleway"/>
                <a:ea typeface="Raleway"/>
                <a:cs typeface="Raleway"/>
                <a:sym typeface="Raleway"/>
              </a:rPr>
              <a:t>verteller</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luisteraars</a:t>
            </a:r>
            <a:r>
              <a:rPr lang="en-US" sz="2000" dirty="0">
                <a:latin typeface="Raleway"/>
                <a:ea typeface="Raleway"/>
                <a:cs typeface="Raleway"/>
                <a:sym typeface="Raleway"/>
              </a:rPr>
              <a:t>.</a:t>
            </a:r>
            <a:endParaRPr sz="2000" dirty="0"/>
          </a:p>
          <a:p>
            <a:pPr marL="0" lvl="0" indent="0" algn="l" rtl="0">
              <a:lnSpc>
                <a:spcPct val="100000"/>
              </a:lnSpc>
              <a:spcBef>
                <a:spcPts val="1000"/>
              </a:spcBef>
              <a:spcAft>
                <a:spcPts val="0"/>
              </a:spcAft>
              <a:buSzPts val="2400"/>
              <a:buNone/>
            </a:pPr>
            <a:r>
              <a:rPr lang="en-US" sz="2000" dirty="0" err="1">
                <a:solidFill>
                  <a:srgbClr val="043637"/>
                </a:solidFill>
              </a:rPr>
              <a:t>Een</a:t>
            </a:r>
            <a:r>
              <a:rPr lang="en-US" sz="2000" dirty="0">
                <a:solidFill>
                  <a:srgbClr val="043637"/>
                </a:solidFill>
              </a:rPr>
              <a:t> </a:t>
            </a:r>
            <a:r>
              <a:rPr lang="en-US" sz="2000" dirty="0" err="1">
                <a:solidFill>
                  <a:srgbClr val="043637"/>
                </a:solidFill>
              </a:rPr>
              <a:t>verhaal</a:t>
            </a:r>
            <a:r>
              <a:rPr lang="en-US" sz="2000" dirty="0">
                <a:solidFill>
                  <a:srgbClr val="043637"/>
                </a:solidFill>
              </a:rPr>
              <a:t> </a:t>
            </a:r>
            <a:r>
              <a:rPr lang="en-US" sz="2000" dirty="0" err="1">
                <a:solidFill>
                  <a:srgbClr val="043637"/>
                </a:solidFill>
              </a:rPr>
              <a:t>stelt</a:t>
            </a:r>
            <a:r>
              <a:rPr lang="en-US" sz="2000" dirty="0">
                <a:solidFill>
                  <a:srgbClr val="043637"/>
                </a:solidFill>
              </a:rPr>
              <a:t> </a:t>
            </a:r>
            <a:r>
              <a:rPr lang="en-US" sz="2000" dirty="0" err="1">
                <a:solidFill>
                  <a:srgbClr val="043637"/>
                </a:solidFill>
              </a:rPr>
              <a:t>luisteraars</a:t>
            </a:r>
            <a:r>
              <a:rPr lang="en-US" sz="2000" dirty="0">
                <a:solidFill>
                  <a:srgbClr val="043637"/>
                </a:solidFill>
              </a:rPr>
              <a:t> in </a:t>
            </a:r>
            <a:r>
              <a:rPr lang="en-US" sz="2000" dirty="0" err="1">
                <a:solidFill>
                  <a:srgbClr val="043637"/>
                </a:solidFill>
              </a:rPr>
              <a:t>staat</a:t>
            </a:r>
            <a:r>
              <a:rPr lang="en-US" sz="2000" dirty="0">
                <a:solidFill>
                  <a:srgbClr val="043637"/>
                </a:solidFill>
              </a:rPr>
              <a:t> om </a:t>
            </a:r>
            <a:r>
              <a:rPr lang="en-US" sz="2000" dirty="0" err="1">
                <a:solidFill>
                  <a:srgbClr val="043637"/>
                </a:solidFill>
              </a:rPr>
              <a:t>levendige</a:t>
            </a:r>
            <a:r>
              <a:rPr lang="en-US" sz="2000" dirty="0">
                <a:solidFill>
                  <a:srgbClr val="043637"/>
                </a:solidFill>
              </a:rPr>
              <a:t>, </a:t>
            </a:r>
            <a:r>
              <a:rPr lang="en-US" sz="2000" dirty="0" err="1">
                <a:solidFill>
                  <a:srgbClr val="043637"/>
                </a:solidFill>
              </a:rPr>
              <a:t>zintuiglijke</a:t>
            </a:r>
            <a:r>
              <a:rPr lang="en-US" sz="2000" dirty="0">
                <a:solidFill>
                  <a:srgbClr val="043637"/>
                </a:solidFill>
              </a:rPr>
              <a:t> </a:t>
            </a:r>
            <a:r>
              <a:rPr lang="en-US" sz="2000" dirty="0" err="1">
                <a:solidFill>
                  <a:srgbClr val="043637"/>
                </a:solidFill>
              </a:rPr>
              <a:t>elementen</a:t>
            </a:r>
            <a:r>
              <a:rPr lang="en-US" sz="2000" dirty="0">
                <a:solidFill>
                  <a:srgbClr val="043637"/>
                </a:solidFill>
              </a:rPr>
              <a:t> van het </a:t>
            </a:r>
            <a:r>
              <a:rPr lang="en-US" sz="2000" dirty="0" err="1">
                <a:solidFill>
                  <a:srgbClr val="043637"/>
                </a:solidFill>
              </a:rPr>
              <a:t>verhaal</a:t>
            </a:r>
            <a:r>
              <a:rPr lang="en-US" sz="2000" dirty="0">
                <a:solidFill>
                  <a:srgbClr val="043637"/>
                </a:solidFill>
              </a:rPr>
              <a:t> </a:t>
            </a:r>
            <a:r>
              <a:rPr lang="en-US" sz="2000" dirty="0" err="1">
                <a:solidFill>
                  <a:srgbClr val="043637"/>
                </a:solidFill>
              </a:rPr>
              <a:t>te</a:t>
            </a:r>
            <a:r>
              <a:rPr lang="en-US" sz="2000" dirty="0">
                <a:solidFill>
                  <a:srgbClr val="043637"/>
                </a:solidFill>
              </a:rPr>
              <a:t> </a:t>
            </a:r>
            <a:r>
              <a:rPr lang="en-US" sz="2000" dirty="0" err="1">
                <a:solidFill>
                  <a:srgbClr val="043637"/>
                </a:solidFill>
              </a:rPr>
              <a:t>visualiseren</a:t>
            </a:r>
            <a:r>
              <a:rPr lang="en-US" sz="2000" dirty="0">
                <a:solidFill>
                  <a:srgbClr val="043637"/>
                </a:solidFill>
              </a:rPr>
              <a:t> op basis van het </a:t>
            </a:r>
            <a:r>
              <a:rPr lang="en-US" sz="2000" dirty="0" err="1">
                <a:solidFill>
                  <a:srgbClr val="043637"/>
                </a:solidFill>
              </a:rPr>
              <a:t>optreden</a:t>
            </a:r>
            <a:r>
              <a:rPr lang="en-US" sz="2000" dirty="0">
                <a:solidFill>
                  <a:srgbClr val="043637"/>
                </a:solidFill>
              </a:rPr>
              <a:t> van de </a:t>
            </a:r>
            <a:r>
              <a:rPr lang="en-US" sz="2000" dirty="0" err="1">
                <a:solidFill>
                  <a:srgbClr val="043637"/>
                </a:solidFill>
              </a:rPr>
              <a:t>verteller</a:t>
            </a:r>
            <a:r>
              <a:rPr lang="en-US" sz="2000" dirty="0">
                <a:solidFill>
                  <a:srgbClr val="043637"/>
                </a:solidFill>
              </a:rPr>
              <a:t> </a:t>
            </a:r>
            <a:r>
              <a:rPr lang="en-US" sz="2000" dirty="0" err="1">
                <a:solidFill>
                  <a:srgbClr val="043637"/>
                </a:solidFill>
              </a:rPr>
              <a:t>en</a:t>
            </a:r>
            <a:r>
              <a:rPr lang="en-US" sz="2000" dirty="0">
                <a:solidFill>
                  <a:srgbClr val="043637"/>
                </a:solidFill>
              </a:rPr>
              <a:t> </a:t>
            </a:r>
            <a:r>
              <a:rPr lang="en-US" sz="2000" dirty="0" err="1">
                <a:solidFill>
                  <a:srgbClr val="043637"/>
                </a:solidFill>
              </a:rPr>
              <a:t>hun</a:t>
            </a:r>
            <a:r>
              <a:rPr lang="en-US" sz="2000" dirty="0">
                <a:solidFill>
                  <a:srgbClr val="043637"/>
                </a:solidFill>
              </a:rPr>
              <a:t> </a:t>
            </a:r>
            <a:r>
              <a:rPr lang="en-US" sz="2000" dirty="0" err="1">
                <a:solidFill>
                  <a:srgbClr val="043637"/>
                </a:solidFill>
              </a:rPr>
              <a:t>eigen</a:t>
            </a:r>
            <a:r>
              <a:rPr lang="en-US" sz="2000" dirty="0">
                <a:solidFill>
                  <a:srgbClr val="043637"/>
                </a:solidFill>
              </a:rPr>
              <a:t> </a:t>
            </a:r>
            <a:r>
              <a:rPr lang="en-US" sz="2000" dirty="0" err="1">
                <a:solidFill>
                  <a:srgbClr val="043637"/>
                </a:solidFill>
              </a:rPr>
              <a:t>ervaringen</a:t>
            </a:r>
            <a:r>
              <a:rPr lang="en-US" sz="2000" dirty="0">
                <a:solidFill>
                  <a:srgbClr val="043637"/>
                </a:solidFill>
              </a:rPr>
              <a:t> </a:t>
            </a:r>
            <a:r>
              <a:rPr lang="en-US" sz="2000" dirty="0" err="1">
                <a:solidFill>
                  <a:srgbClr val="043637"/>
                </a:solidFill>
              </a:rPr>
              <a:t>en</a:t>
            </a:r>
            <a:r>
              <a:rPr lang="en-US" sz="2000" dirty="0">
                <a:solidFill>
                  <a:srgbClr val="043637"/>
                </a:solidFill>
              </a:rPr>
              <a:t> </a:t>
            </a:r>
            <a:r>
              <a:rPr lang="en-US" sz="2000" dirty="0" err="1">
                <a:solidFill>
                  <a:srgbClr val="043637"/>
                </a:solidFill>
              </a:rPr>
              <a:t>inzichten</a:t>
            </a:r>
            <a:r>
              <a:rPr lang="en-US" sz="2000" dirty="0">
                <a:solidFill>
                  <a:srgbClr val="043637"/>
                </a:solidFill>
              </a:rPr>
              <a:t>.</a:t>
            </a:r>
            <a:endParaRPr sz="2000" dirty="0"/>
          </a:p>
          <a:p>
            <a:pPr marL="0" lvl="0" indent="0" algn="l" rtl="0">
              <a:lnSpc>
                <a:spcPct val="100000"/>
              </a:lnSpc>
              <a:spcBef>
                <a:spcPts val="1000"/>
              </a:spcBef>
              <a:spcAft>
                <a:spcPts val="0"/>
              </a:spcAft>
              <a:buSzPts val="2400"/>
              <a:buNone/>
            </a:pPr>
            <a:r>
              <a:rPr lang="en-US" sz="2000" b="1" dirty="0">
                <a:latin typeface="Raleway"/>
                <a:ea typeface="Raleway"/>
                <a:cs typeface="Raleway"/>
                <a:sym typeface="Raleway"/>
              </a:rPr>
              <a:t>We </a:t>
            </a:r>
            <a:r>
              <a:rPr lang="en-US" sz="2000" b="1" dirty="0" err="1">
                <a:latin typeface="Raleway"/>
                <a:ea typeface="Raleway"/>
                <a:cs typeface="Raleway"/>
                <a:sym typeface="Raleway"/>
              </a:rPr>
              <a:t>willen</a:t>
            </a:r>
            <a:r>
              <a:rPr lang="en-US" sz="2000" b="1" dirty="0">
                <a:latin typeface="Raleway"/>
                <a:ea typeface="Raleway"/>
                <a:cs typeface="Raleway"/>
                <a:sym typeface="Raleway"/>
              </a:rPr>
              <a:t> </a:t>
            </a:r>
            <a:r>
              <a:rPr lang="en-US" sz="2000" b="1" dirty="0" err="1">
                <a:latin typeface="Raleway"/>
                <a:ea typeface="Raleway"/>
                <a:cs typeface="Raleway"/>
                <a:sym typeface="Raleway"/>
              </a:rPr>
              <a:t>dat</a:t>
            </a:r>
            <a:r>
              <a:rPr lang="en-US" sz="2000" b="1" dirty="0">
                <a:latin typeface="Raleway"/>
                <a:ea typeface="Raleway"/>
                <a:cs typeface="Raleway"/>
                <a:sym typeface="Raleway"/>
              </a:rPr>
              <a:t> u </a:t>
            </a:r>
            <a:r>
              <a:rPr lang="en-US" sz="2000" b="1" dirty="0" err="1">
                <a:latin typeface="Raleway"/>
                <a:ea typeface="Raleway"/>
                <a:cs typeface="Raleway"/>
                <a:sym typeface="Raleway"/>
              </a:rPr>
              <a:t>uw</a:t>
            </a:r>
            <a:r>
              <a:rPr lang="en-US" sz="2000" b="1" dirty="0">
                <a:latin typeface="Raleway"/>
                <a:ea typeface="Raleway"/>
                <a:cs typeface="Raleway"/>
                <a:sym typeface="Raleway"/>
              </a:rPr>
              <a:t> </a:t>
            </a:r>
            <a:r>
              <a:rPr lang="en-US" sz="2000" b="1" dirty="0" err="1">
                <a:latin typeface="Raleway"/>
                <a:ea typeface="Raleway"/>
                <a:cs typeface="Raleway"/>
                <a:sym typeface="Raleway"/>
              </a:rPr>
              <a:t>lokale</a:t>
            </a:r>
            <a:r>
              <a:rPr lang="en-US" sz="2000" b="1" dirty="0">
                <a:latin typeface="Raleway"/>
                <a:ea typeface="Raleway"/>
                <a:cs typeface="Raleway"/>
                <a:sym typeface="Raleway"/>
              </a:rPr>
              <a:t> </a:t>
            </a:r>
            <a:r>
              <a:rPr lang="en-US" sz="2000" b="1" dirty="0" err="1">
                <a:latin typeface="Raleway"/>
                <a:ea typeface="Raleway"/>
                <a:cs typeface="Raleway"/>
                <a:sym typeface="Raleway"/>
              </a:rPr>
              <a:t>erfgoedverhaal</a:t>
            </a:r>
            <a:r>
              <a:rPr lang="en-US" sz="2000" b="1" dirty="0">
                <a:latin typeface="Raleway"/>
                <a:ea typeface="Raleway"/>
                <a:cs typeface="Raleway"/>
                <a:sym typeface="Raleway"/>
              </a:rPr>
              <a:t> </a:t>
            </a:r>
            <a:r>
              <a:rPr lang="en-US" sz="2000" b="1" dirty="0" err="1">
                <a:latin typeface="Raleway"/>
                <a:ea typeface="Raleway"/>
                <a:cs typeface="Raleway"/>
                <a:sym typeface="Raleway"/>
              </a:rPr>
              <a:t>vertelt</a:t>
            </a:r>
            <a:r>
              <a:rPr lang="en-US" sz="2000" dirty="0">
                <a:latin typeface="Raleway"/>
                <a:ea typeface="Raleway"/>
                <a:cs typeface="Raleway"/>
                <a:sym typeface="Raleway"/>
              </a:rPr>
              <a:t>!</a:t>
            </a:r>
            <a:endParaRPr sz="2000" dirty="0"/>
          </a:p>
          <a:p>
            <a:pPr marL="0" lvl="0" indent="0" algn="l" rtl="0">
              <a:lnSpc>
                <a:spcPct val="100000"/>
              </a:lnSpc>
              <a:spcBef>
                <a:spcPts val="1000"/>
              </a:spcBef>
              <a:spcAft>
                <a:spcPts val="0"/>
              </a:spcAft>
              <a:buSzPts val="2400"/>
              <a:buNone/>
            </a:pPr>
            <a:endParaRPr sz="2000" dirty="0">
              <a:latin typeface="Raleway"/>
              <a:ea typeface="Raleway"/>
              <a:cs typeface="Raleway"/>
              <a:sym typeface="Raleway"/>
            </a:endParaRPr>
          </a:p>
        </p:txBody>
      </p:sp>
      <p:sp>
        <p:nvSpPr>
          <p:cNvPr id="565" name="Google Shape;565;p15"/>
          <p:cNvSpPr txBox="1">
            <a:spLocks noGrp="1"/>
          </p:cNvSpPr>
          <p:nvPr>
            <p:ph type="body" idx="3"/>
          </p:nvPr>
        </p:nvSpPr>
        <p:spPr>
          <a:xfrm>
            <a:off x="128464" y="2035200"/>
            <a:ext cx="5045826" cy="343396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rgbClr val="033637"/>
              </a:buClr>
              <a:buSzPts val="2200"/>
              <a:buNone/>
            </a:pPr>
            <a:r>
              <a:rPr lang="en-US" sz="2000" dirty="0">
                <a:latin typeface="Raleway"/>
                <a:ea typeface="Raleway"/>
                <a:cs typeface="Raleway"/>
                <a:sym typeface="Raleway"/>
              </a:rPr>
              <a:t>Storytelling </a:t>
            </a:r>
            <a:r>
              <a:rPr lang="en-US" sz="2000" dirty="0" err="1">
                <a:latin typeface="Raleway"/>
                <a:ea typeface="Raleway"/>
                <a:cs typeface="Raleway"/>
                <a:sym typeface="Raleway"/>
              </a:rPr>
              <a:t>heeft</a:t>
            </a:r>
            <a:r>
              <a:rPr lang="en-US" sz="2000" dirty="0">
                <a:latin typeface="Raleway"/>
                <a:ea typeface="Raleway"/>
                <a:cs typeface="Raleway"/>
                <a:sym typeface="Raleway"/>
              </a:rPr>
              <a:t> </a:t>
            </a:r>
            <a:r>
              <a:rPr lang="en-US" sz="2000" dirty="0" err="1">
                <a:latin typeface="Raleway"/>
                <a:ea typeface="Raleway"/>
                <a:cs typeface="Raleway"/>
                <a:sym typeface="Raleway"/>
              </a:rPr>
              <a:t>psychologische</a:t>
            </a:r>
            <a:r>
              <a:rPr lang="en-US" sz="2000" dirty="0">
                <a:latin typeface="Raleway"/>
                <a:ea typeface="Raleway"/>
                <a:cs typeface="Raleway"/>
                <a:sym typeface="Raleway"/>
              </a:rPr>
              <a:t> </a:t>
            </a:r>
            <a:r>
              <a:rPr lang="en-US" sz="2000" dirty="0" err="1">
                <a:latin typeface="Raleway"/>
                <a:ea typeface="Raleway"/>
                <a:cs typeface="Raleway"/>
                <a:sym typeface="Raleway"/>
              </a:rPr>
              <a:t>superkrachten</a:t>
            </a:r>
            <a:r>
              <a:rPr lang="en-US" sz="2000" dirty="0">
                <a:latin typeface="Raleway"/>
                <a:ea typeface="Raleway"/>
                <a:cs typeface="Raleway"/>
                <a:sym typeface="Raleway"/>
              </a:rPr>
              <a:t> </a:t>
            </a:r>
            <a:r>
              <a:rPr lang="en-US" sz="2000" dirty="0" err="1">
                <a:latin typeface="Raleway"/>
                <a:ea typeface="Raleway"/>
                <a:cs typeface="Raleway"/>
                <a:sym typeface="Raleway"/>
              </a:rPr>
              <a:t>waardoor</a:t>
            </a:r>
            <a:r>
              <a:rPr lang="en-US" sz="2000" dirty="0">
                <a:latin typeface="Raleway"/>
                <a:ea typeface="Raleway"/>
                <a:cs typeface="Raleway"/>
                <a:sym typeface="Raleway"/>
              </a:rPr>
              <a:t> het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krachtig</a:t>
            </a:r>
            <a:r>
              <a:rPr lang="en-US" sz="2000" dirty="0">
                <a:latin typeface="Raleway"/>
                <a:ea typeface="Raleway"/>
                <a:cs typeface="Raleway"/>
                <a:sym typeface="Raleway"/>
              </a:rPr>
              <a:t> </a:t>
            </a:r>
            <a:r>
              <a:rPr lang="en-US" sz="2000" dirty="0" err="1">
                <a:latin typeface="Raleway"/>
                <a:ea typeface="Raleway"/>
                <a:cs typeface="Raleway"/>
                <a:sym typeface="Raleway"/>
              </a:rPr>
              <a:t>marketinginstrument</a:t>
            </a:r>
            <a:r>
              <a:rPr lang="en-US" sz="2000" dirty="0">
                <a:latin typeface="Raleway"/>
                <a:ea typeface="Raleway"/>
                <a:cs typeface="Raleway"/>
                <a:sym typeface="Raleway"/>
              </a:rPr>
              <a:t> is: </a:t>
            </a:r>
            <a:endParaRPr sz="3200" dirty="0"/>
          </a:p>
          <a:p>
            <a:pPr marL="0" lvl="0" indent="0" algn="ctr" rtl="0">
              <a:lnSpc>
                <a:spcPct val="120000"/>
              </a:lnSpc>
              <a:spcBef>
                <a:spcPts val="1000"/>
              </a:spcBef>
              <a:spcAft>
                <a:spcPts val="0"/>
              </a:spcAft>
              <a:buClr>
                <a:srgbClr val="033637"/>
              </a:buClr>
              <a:buSzPts val="2200"/>
              <a:buNone/>
            </a:pPr>
            <a:r>
              <a:rPr lang="en-US" sz="2000" dirty="0" err="1">
                <a:latin typeface="Raleway"/>
                <a:ea typeface="Raleway"/>
                <a:cs typeface="Raleway"/>
                <a:sym typeface="Raleway"/>
              </a:rPr>
              <a:t>Emotie</a:t>
            </a:r>
            <a:r>
              <a:rPr lang="en-US" sz="2000" dirty="0">
                <a:latin typeface="Raleway"/>
                <a:ea typeface="Raleway"/>
                <a:cs typeface="Raleway"/>
                <a:sym typeface="Raleway"/>
              </a:rPr>
              <a:t>: </a:t>
            </a:r>
            <a:r>
              <a:rPr lang="en-US" sz="2000" dirty="0" err="1">
                <a:latin typeface="Raleway"/>
                <a:ea typeface="Raleway"/>
                <a:cs typeface="Raleway"/>
                <a:sym typeface="Raleway"/>
              </a:rPr>
              <a:t>Wanneer</a:t>
            </a:r>
            <a:r>
              <a:rPr lang="en-US" sz="2000" dirty="0">
                <a:latin typeface="Raleway"/>
                <a:ea typeface="Raleway"/>
                <a:cs typeface="Raleway"/>
                <a:sym typeface="Raleway"/>
              </a:rPr>
              <a:t> je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verhaal</a:t>
            </a:r>
            <a:r>
              <a:rPr lang="en-US" sz="2000" dirty="0">
                <a:latin typeface="Raleway"/>
                <a:ea typeface="Raleway"/>
                <a:cs typeface="Raleway"/>
                <a:sym typeface="Raleway"/>
              </a:rPr>
              <a:t> </a:t>
            </a:r>
            <a:r>
              <a:rPr lang="en-US" sz="2000" dirty="0" err="1">
                <a:latin typeface="Raleway"/>
                <a:ea typeface="Raleway"/>
                <a:cs typeface="Raleway"/>
                <a:sym typeface="Raleway"/>
              </a:rPr>
              <a:t>hoort</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persoonlijke</a:t>
            </a:r>
            <a:r>
              <a:rPr lang="en-US" sz="2000" dirty="0">
                <a:latin typeface="Raleway"/>
                <a:ea typeface="Raleway"/>
                <a:cs typeface="Raleway"/>
                <a:sym typeface="Raleway"/>
              </a:rPr>
              <a:t> band </a:t>
            </a:r>
            <a:r>
              <a:rPr lang="en-US" sz="2000" dirty="0" err="1">
                <a:latin typeface="Raleway"/>
                <a:ea typeface="Raleway"/>
                <a:cs typeface="Raleway"/>
                <a:sym typeface="Raleway"/>
              </a:rPr>
              <a:t>voelt</a:t>
            </a:r>
            <a:r>
              <a:rPr lang="en-US" sz="2000" dirty="0">
                <a:latin typeface="Raleway"/>
                <a:ea typeface="Raleway"/>
                <a:cs typeface="Raleway"/>
                <a:sym typeface="Raleway"/>
              </a:rPr>
              <a:t>, wat </a:t>
            </a:r>
            <a:r>
              <a:rPr lang="en-US" sz="2000" dirty="0" err="1">
                <a:latin typeface="Raleway"/>
                <a:ea typeface="Raleway"/>
                <a:cs typeface="Raleway"/>
                <a:sym typeface="Raleway"/>
              </a:rPr>
              <a:t>niet</a:t>
            </a:r>
            <a:r>
              <a:rPr lang="en-US" sz="2000" dirty="0">
                <a:latin typeface="Raleway"/>
                <a:ea typeface="Raleway"/>
                <a:cs typeface="Raleway"/>
                <a:sym typeface="Raleway"/>
              </a:rPr>
              <a:t> </a:t>
            </a:r>
            <a:r>
              <a:rPr lang="en-US" sz="2000" dirty="0" err="1">
                <a:latin typeface="Raleway"/>
                <a:ea typeface="Raleway"/>
                <a:cs typeface="Raleway"/>
                <a:sym typeface="Raleway"/>
              </a:rPr>
              <a:t>alleen</a:t>
            </a:r>
            <a:r>
              <a:rPr lang="en-US" sz="2000" dirty="0">
                <a:latin typeface="Raleway"/>
                <a:ea typeface="Raleway"/>
                <a:cs typeface="Raleway"/>
                <a:sym typeface="Raleway"/>
              </a:rPr>
              <a:t> </a:t>
            </a:r>
            <a:r>
              <a:rPr lang="en-US" sz="2000" dirty="0" err="1">
                <a:latin typeface="Raleway"/>
                <a:ea typeface="Raleway"/>
                <a:cs typeface="Raleway"/>
                <a:sym typeface="Raleway"/>
              </a:rPr>
              <a:t>theoretisch</a:t>
            </a:r>
            <a:r>
              <a:rPr lang="en-US" sz="2000" dirty="0">
                <a:latin typeface="Raleway"/>
                <a:ea typeface="Raleway"/>
                <a:cs typeface="Raleway"/>
                <a:sym typeface="Raleway"/>
              </a:rPr>
              <a:t> is; het is </a:t>
            </a:r>
            <a:r>
              <a:rPr lang="en-US" sz="2000" dirty="0" err="1">
                <a:latin typeface="Raleway"/>
                <a:ea typeface="Raleway"/>
                <a:cs typeface="Raleway"/>
                <a:sym typeface="Raleway"/>
              </a:rPr>
              <a:t>gebaseerd</a:t>
            </a:r>
            <a:r>
              <a:rPr lang="en-US" sz="2000" dirty="0">
                <a:latin typeface="Raleway"/>
                <a:ea typeface="Raleway"/>
                <a:cs typeface="Raleway"/>
                <a:sym typeface="Raleway"/>
              </a:rPr>
              <a:t> op </a:t>
            </a:r>
            <a:r>
              <a:rPr lang="en-US" sz="2000" dirty="0" err="1">
                <a:latin typeface="Raleway"/>
                <a:ea typeface="Raleway"/>
                <a:cs typeface="Raleway"/>
                <a:sym typeface="Raleway"/>
              </a:rPr>
              <a:t>enkele</a:t>
            </a:r>
            <a:r>
              <a:rPr lang="en-US" sz="2000" dirty="0">
                <a:latin typeface="Raleway"/>
                <a:ea typeface="Raleway"/>
                <a:cs typeface="Raleway"/>
                <a:sym typeface="Raleway"/>
              </a:rPr>
              <a:t> </a:t>
            </a:r>
            <a:r>
              <a:rPr lang="en-US" sz="2000" dirty="0" err="1">
                <a:latin typeface="Raleway"/>
                <a:ea typeface="Raleway"/>
                <a:cs typeface="Raleway"/>
                <a:sym typeface="Raleway"/>
              </a:rPr>
              <a:t>fascinerende</a:t>
            </a:r>
            <a:r>
              <a:rPr lang="en-US" sz="2000" dirty="0">
                <a:latin typeface="Raleway"/>
                <a:ea typeface="Raleway"/>
                <a:cs typeface="Raleway"/>
                <a:sym typeface="Raleway"/>
              </a:rPr>
              <a:t> </a:t>
            </a:r>
            <a:r>
              <a:rPr lang="en-US" sz="2000" dirty="0" err="1">
                <a:latin typeface="Raleway"/>
                <a:ea typeface="Raleway"/>
                <a:cs typeface="Raleway"/>
                <a:sym typeface="Raleway"/>
              </a:rPr>
              <a:t>neurowetenschappelijke</a:t>
            </a:r>
            <a:r>
              <a:rPr lang="en-US" sz="2000" dirty="0">
                <a:latin typeface="Raleway"/>
                <a:ea typeface="Raleway"/>
                <a:cs typeface="Raleway"/>
                <a:sym typeface="Raleway"/>
              </a:rPr>
              <a:t> </a:t>
            </a:r>
            <a:r>
              <a:rPr lang="en-US" sz="2000" dirty="0" err="1">
                <a:latin typeface="Raleway"/>
                <a:ea typeface="Raleway"/>
                <a:cs typeface="Raleway"/>
                <a:sym typeface="Raleway"/>
              </a:rPr>
              <a:t>feiten</a:t>
            </a:r>
            <a:r>
              <a:rPr lang="en-US" sz="2000" dirty="0">
                <a:latin typeface="Raleway"/>
                <a:ea typeface="Raleway"/>
                <a:cs typeface="Raleway"/>
                <a:sym typeface="Raleway"/>
              </a:rPr>
              <a:t>. </a:t>
            </a:r>
            <a:r>
              <a:rPr lang="en-US" sz="2000" dirty="0" err="1">
                <a:latin typeface="Raleway"/>
                <a:ea typeface="Raleway"/>
                <a:cs typeface="Raleway"/>
                <a:sym typeface="Raleway"/>
              </a:rPr>
              <a:t>Bij</a:t>
            </a:r>
            <a:r>
              <a:rPr lang="en-US" sz="2000" dirty="0">
                <a:latin typeface="Raleway"/>
                <a:ea typeface="Raleway"/>
                <a:cs typeface="Raleway"/>
                <a:sym typeface="Raleway"/>
              </a:rPr>
              <a:t> het </a:t>
            </a:r>
            <a:r>
              <a:rPr lang="en-US" sz="2000" dirty="0" err="1">
                <a:latin typeface="Raleway"/>
                <a:ea typeface="Raleway"/>
                <a:cs typeface="Raleway"/>
                <a:sym typeface="Raleway"/>
              </a:rPr>
              <a:t>horen</a:t>
            </a:r>
            <a:r>
              <a:rPr lang="en-US" sz="2000" dirty="0">
                <a:latin typeface="Raleway"/>
                <a:ea typeface="Raleway"/>
                <a:cs typeface="Raleway"/>
                <a:sym typeface="Raleway"/>
              </a:rPr>
              <a:t> van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verhaal</a:t>
            </a:r>
            <a:r>
              <a:rPr lang="en-US" sz="2000" dirty="0">
                <a:latin typeface="Raleway"/>
                <a:ea typeface="Raleway"/>
                <a:cs typeface="Raleway"/>
                <a:sym typeface="Raleway"/>
              </a:rPr>
              <a:t> </a:t>
            </a:r>
            <a:r>
              <a:rPr lang="en-US" sz="2000" dirty="0" err="1">
                <a:latin typeface="Raleway"/>
                <a:ea typeface="Raleway"/>
                <a:cs typeface="Raleway"/>
                <a:sym typeface="Raleway"/>
              </a:rPr>
              <a:t>worden</a:t>
            </a:r>
            <a:r>
              <a:rPr lang="en-US" sz="2000" dirty="0">
                <a:latin typeface="Raleway"/>
                <a:ea typeface="Raleway"/>
                <a:cs typeface="Raleway"/>
                <a:sym typeface="Raleway"/>
              </a:rPr>
              <a:t> </a:t>
            </a:r>
            <a:r>
              <a:rPr lang="en-US" sz="2000" dirty="0" err="1">
                <a:latin typeface="Raleway"/>
                <a:ea typeface="Raleway"/>
                <a:cs typeface="Raleway"/>
                <a:sym typeface="Raleway"/>
              </a:rPr>
              <a:t>veel</a:t>
            </a:r>
            <a:r>
              <a:rPr lang="en-US" sz="2000" dirty="0">
                <a:latin typeface="Raleway"/>
                <a:ea typeface="Raleway"/>
                <a:cs typeface="Raleway"/>
                <a:sym typeface="Raleway"/>
              </a:rPr>
              <a:t> </a:t>
            </a:r>
            <a:r>
              <a:rPr lang="en-US" sz="2000" dirty="0" err="1">
                <a:latin typeface="Raleway"/>
                <a:ea typeface="Raleway"/>
                <a:cs typeface="Raleway"/>
                <a:sym typeface="Raleway"/>
              </a:rPr>
              <a:t>meer</a:t>
            </a:r>
            <a:r>
              <a:rPr lang="en-US" sz="2000" dirty="0">
                <a:latin typeface="Raleway"/>
                <a:ea typeface="Raleway"/>
                <a:cs typeface="Raleway"/>
                <a:sym typeface="Raleway"/>
              </a:rPr>
              <a:t> </a:t>
            </a:r>
            <a:r>
              <a:rPr lang="en-US" sz="2000" dirty="0" err="1">
                <a:latin typeface="Raleway"/>
                <a:ea typeface="Raleway"/>
                <a:cs typeface="Raleway"/>
                <a:sym typeface="Raleway"/>
              </a:rPr>
              <a:t>hersengebieden</a:t>
            </a:r>
            <a:r>
              <a:rPr lang="en-US" sz="2000" dirty="0">
                <a:latin typeface="Raleway"/>
                <a:ea typeface="Raleway"/>
                <a:cs typeface="Raleway"/>
                <a:sym typeface="Raleway"/>
              </a:rPr>
              <a:t> </a:t>
            </a:r>
            <a:r>
              <a:rPr lang="en-US" sz="2000" dirty="0" err="1">
                <a:latin typeface="Raleway"/>
                <a:ea typeface="Raleway"/>
                <a:cs typeface="Raleway"/>
                <a:sym typeface="Raleway"/>
              </a:rPr>
              <a:t>geactiveerd</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ingeschakeld</a:t>
            </a:r>
            <a:r>
              <a:rPr lang="en-US" sz="2200" dirty="0">
                <a:latin typeface="Raleway"/>
                <a:ea typeface="Raleway"/>
                <a:cs typeface="Raleway"/>
                <a:sym typeface="Raleway"/>
              </a:rPr>
              <a:t>.</a:t>
            </a:r>
            <a:endParaRPr sz="2200" dirty="0">
              <a:latin typeface="Raleway"/>
              <a:ea typeface="Raleway"/>
              <a:cs typeface="Raleway"/>
              <a:sym typeface="Raleway"/>
            </a:endParaRPr>
          </a:p>
        </p:txBody>
      </p:sp>
      <p:grpSp>
        <p:nvGrpSpPr>
          <p:cNvPr id="566" name="Google Shape;566;p15"/>
          <p:cNvGrpSpPr/>
          <p:nvPr/>
        </p:nvGrpSpPr>
        <p:grpSpPr>
          <a:xfrm>
            <a:off x="1757758" y="311695"/>
            <a:ext cx="1316404" cy="1222844"/>
            <a:chOff x="5700273" y="5386353"/>
            <a:chExt cx="766016" cy="767823"/>
          </a:xfrm>
        </p:grpSpPr>
        <p:grpSp>
          <p:nvGrpSpPr>
            <p:cNvPr id="567" name="Google Shape;567;p15"/>
            <p:cNvGrpSpPr/>
            <p:nvPr/>
          </p:nvGrpSpPr>
          <p:grpSpPr>
            <a:xfrm>
              <a:off x="5844804" y="5531788"/>
              <a:ext cx="476954" cy="420947"/>
              <a:chOff x="5844804" y="5531788"/>
              <a:chExt cx="476954" cy="420947"/>
            </a:xfrm>
          </p:grpSpPr>
          <p:sp>
            <p:nvSpPr>
              <p:cNvPr id="568" name="Google Shape;568;p15"/>
              <p:cNvSpPr/>
              <p:nvPr/>
            </p:nvSpPr>
            <p:spPr>
              <a:xfrm>
                <a:off x="5844804" y="5531788"/>
                <a:ext cx="238476" cy="420044"/>
              </a:xfrm>
              <a:custGeom>
                <a:avLst/>
                <a:gdLst/>
                <a:ahLst/>
                <a:cxnLst/>
                <a:rect l="l" t="t" r="r" b="b"/>
                <a:pathLst>
                  <a:path w="238476" h="420044" extrusionOk="0">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15"/>
              <p:cNvSpPr/>
              <p:nvPr/>
            </p:nvSpPr>
            <p:spPr>
              <a:xfrm>
                <a:off x="6102251" y="5533101"/>
                <a:ext cx="219507" cy="419634"/>
              </a:xfrm>
              <a:custGeom>
                <a:avLst/>
                <a:gdLst/>
                <a:ahLst/>
                <a:cxnLst/>
                <a:rect l="l" t="t" r="r" b="b"/>
                <a:pathLst>
                  <a:path w="219507" h="419634" extrusionOk="0">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70" name="Google Shape;570;p15"/>
            <p:cNvGrpSpPr/>
            <p:nvPr/>
          </p:nvGrpSpPr>
          <p:grpSpPr>
            <a:xfrm>
              <a:off x="5700273" y="5386353"/>
              <a:ext cx="766016" cy="767823"/>
              <a:chOff x="5700273" y="5386353"/>
              <a:chExt cx="766016" cy="767823"/>
            </a:xfrm>
          </p:grpSpPr>
          <p:sp>
            <p:nvSpPr>
              <p:cNvPr id="571" name="Google Shape;571;p15"/>
              <p:cNvSpPr/>
              <p:nvPr/>
            </p:nvSpPr>
            <p:spPr>
              <a:xfrm>
                <a:off x="5876421" y="5437842"/>
                <a:ext cx="25293" cy="18969"/>
              </a:xfrm>
              <a:custGeom>
                <a:avLst/>
                <a:gdLst/>
                <a:ahLst/>
                <a:cxnLst/>
                <a:rect l="l" t="t" r="r" b="b"/>
                <a:pathLst>
                  <a:path w="25293" h="18969" extrusionOk="0">
                    <a:moveTo>
                      <a:pt x="0" y="0"/>
                    </a:moveTo>
                    <a:lnTo>
                      <a:pt x="25293" y="0"/>
                    </a:lnTo>
                    <a:lnTo>
                      <a:pt x="25293"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2" name="Google Shape;572;p15"/>
              <p:cNvSpPr/>
              <p:nvPr/>
            </p:nvSpPr>
            <p:spPr>
              <a:xfrm>
                <a:off x="6258526" y="5638380"/>
                <a:ext cx="25293" cy="25293"/>
              </a:xfrm>
              <a:custGeom>
                <a:avLst/>
                <a:gdLst/>
                <a:ahLst/>
                <a:cxnLst/>
                <a:rect l="l" t="t" r="r" b="b"/>
                <a:pathLst>
                  <a:path w="25293" h="25293" extrusionOk="0">
                    <a:moveTo>
                      <a:pt x="0" y="0"/>
                    </a:moveTo>
                    <a:lnTo>
                      <a:pt x="25293" y="0"/>
                    </a:lnTo>
                    <a:lnTo>
                      <a:pt x="25293" y="25293"/>
                    </a:lnTo>
                    <a:lnTo>
                      <a:pt x="0" y="252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15"/>
              <p:cNvSpPr/>
              <p:nvPr/>
            </p:nvSpPr>
            <p:spPr>
              <a:xfrm>
                <a:off x="6334405" y="5437842"/>
                <a:ext cx="18969" cy="18969"/>
              </a:xfrm>
              <a:custGeom>
                <a:avLst/>
                <a:gdLst/>
                <a:ahLst/>
                <a:cxnLst/>
                <a:rect l="l" t="t" r="r" b="b"/>
                <a:pathLst>
                  <a:path w="18969" h="18969" extrusionOk="0">
                    <a:moveTo>
                      <a:pt x="0" y="0"/>
                    </a:moveTo>
                    <a:lnTo>
                      <a:pt x="18970" y="0"/>
                    </a:lnTo>
                    <a:lnTo>
                      <a:pt x="18970"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15"/>
              <p:cNvSpPr/>
              <p:nvPr/>
            </p:nvSpPr>
            <p:spPr>
              <a:xfrm>
                <a:off x="5700273" y="5669996"/>
                <a:ext cx="18969" cy="25293"/>
              </a:xfrm>
              <a:custGeom>
                <a:avLst/>
                <a:gdLst/>
                <a:ahLst/>
                <a:cxnLst/>
                <a:rect l="l" t="t" r="r" b="b"/>
                <a:pathLst>
                  <a:path w="18969" h="25293" extrusionOk="0">
                    <a:moveTo>
                      <a:pt x="0" y="0"/>
                    </a:moveTo>
                    <a:lnTo>
                      <a:pt x="18970" y="0"/>
                    </a:lnTo>
                    <a:lnTo>
                      <a:pt x="18970" y="25293"/>
                    </a:lnTo>
                    <a:lnTo>
                      <a:pt x="0" y="252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15"/>
              <p:cNvSpPr/>
              <p:nvPr/>
            </p:nvSpPr>
            <p:spPr>
              <a:xfrm>
                <a:off x="6045342" y="6083717"/>
                <a:ext cx="25293" cy="18969"/>
              </a:xfrm>
              <a:custGeom>
                <a:avLst/>
                <a:gdLst/>
                <a:ahLst/>
                <a:cxnLst/>
                <a:rect l="l" t="t" r="r" b="b"/>
                <a:pathLst>
                  <a:path w="25293" h="18969" extrusionOk="0">
                    <a:moveTo>
                      <a:pt x="0" y="0"/>
                    </a:moveTo>
                    <a:lnTo>
                      <a:pt x="25293" y="0"/>
                    </a:lnTo>
                    <a:lnTo>
                      <a:pt x="25293"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15"/>
              <p:cNvSpPr/>
              <p:nvPr/>
            </p:nvSpPr>
            <p:spPr>
              <a:xfrm>
                <a:off x="5926103" y="5996095"/>
                <a:ext cx="81329" cy="88524"/>
              </a:xfrm>
              <a:custGeom>
                <a:avLst/>
                <a:gdLst/>
                <a:ahLst/>
                <a:cxnLst/>
                <a:rect l="l" t="t" r="r" b="b"/>
                <a:pathLst>
                  <a:path w="81329" h="88524" extrusionOk="0">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15"/>
              <p:cNvSpPr/>
              <p:nvPr/>
            </p:nvSpPr>
            <p:spPr>
              <a:xfrm>
                <a:off x="5731889" y="5412549"/>
                <a:ext cx="88525" cy="81298"/>
              </a:xfrm>
              <a:custGeom>
                <a:avLst/>
                <a:gdLst/>
                <a:ahLst/>
                <a:cxnLst/>
                <a:rect l="l" t="t" r="r" b="b"/>
                <a:pathLst>
                  <a:path w="88525" h="81298" extrusionOk="0">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15"/>
              <p:cNvSpPr/>
              <p:nvPr/>
            </p:nvSpPr>
            <p:spPr>
              <a:xfrm>
                <a:off x="6020049" y="5386353"/>
                <a:ext cx="146338" cy="146338"/>
              </a:xfrm>
              <a:custGeom>
                <a:avLst/>
                <a:gdLst/>
                <a:ahLst/>
                <a:cxnLst/>
                <a:rect l="l" t="t" r="r" b="b"/>
                <a:pathLst>
                  <a:path w="146338" h="146338" extrusionOk="0">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9" name="Google Shape;579;p15"/>
              <p:cNvSpPr/>
              <p:nvPr/>
            </p:nvSpPr>
            <p:spPr>
              <a:xfrm>
                <a:off x="6137480" y="6007838"/>
                <a:ext cx="146338" cy="146338"/>
              </a:xfrm>
              <a:custGeom>
                <a:avLst/>
                <a:gdLst/>
                <a:ahLst/>
                <a:cxnLst/>
                <a:rect l="l" t="t" r="r" b="b"/>
                <a:pathLst>
                  <a:path w="146338" h="146338" extrusionOk="0">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0" name="Google Shape;580;p15"/>
              <p:cNvSpPr/>
              <p:nvPr/>
            </p:nvSpPr>
            <p:spPr>
              <a:xfrm>
                <a:off x="5702983" y="5494074"/>
                <a:ext cx="763306" cy="658295"/>
              </a:xfrm>
              <a:custGeom>
                <a:avLst/>
                <a:gdLst/>
                <a:ahLst/>
                <a:cxnLst/>
                <a:rect l="l" t="t" r="r" b="b"/>
                <a:pathLst>
                  <a:path w="763306" h="658295" extrusionOk="0">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15"/>
              <p:cNvSpPr/>
              <p:nvPr/>
            </p:nvSpPr>
            <p:spPr>
              <a:xfrm>
                <a:off x="5876421" y="5588448"/>
                <a:ext cx="175244" cy="62577"/>
              </a:xfrm>
              <a:custGeom>
                <a:avLst/>
                <a:gdLst/>
                <a:ahLst/>
                <a:cxnLst/>
                <a:rect l="l" t="t" r="r" b="b"/>
                <a:pathLst>
                  <a:path w="175244" h="62577" extrusionOk="0">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15"/>
              <p:cNvSpPr/>
              <p:nvPr/>
            </p:nvSpPr>
            <p:spPr>
              <a:xfrm>
                <a:off x="5876421" y="5650223"/>
                <a:ext cx="175244" cy="56809"/>
              </a:xfrm>
              <a:custGeom>
                <a:avLst/>
                <a:gdLst/>
                <a:ahLst/>
                <a:cxnLst/>
                <a:rect l="l" t="t" r="r" b="b"/>
                <a:pathLst>
                  <a:path w="175244" h="56809" extrusionOk="0">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3" name="Google Shape;583;p15"/>
              <p:cNvSpPr/>
              <p:nvPr/>
            </p:nvSpPr>
            <p:spPr>
              <a:xfrm>
                <a:off x="6121221" y="5826603"/>
                <a:ext cx="175244" cy="62899"/>
              </a:xfrm>
              <a:custGeom>
                <a:avLst/>
                <a:gdLst/>
                <a:ahLst/>
                <a:cxnLst/>
                <a:rect l="l" t="t" r="r" b="b"/>
                <a:pathLst>
                  <a:path w="175244" h="62899" extrusionOk="0">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4" name="Google Shape;584;p15"/>
              <p:cNvSpPr/>
              <p:nvPr/>
            </p:nvSpPr>
            <p:spPr>
              <a:xfrm>
                <a:off x="6121221" y="5582167"/>
                <a:ext cx="175244" cy="56212"/>
              </a:xfrm>
              <a:custGeom>
                <a:avLst/>
                <a:gdLst/>
                <a:ahLst/>
                <a:cxnLst/>
                <a:rect l="l" t="t" r="r" b="b"/>
                <a:pathLst>
                  <a:path w="175244" h="56212" extrusionOk="0">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85" name="Google Shape;585;p15"/>
          <p:cNvPicPr preferRelativeResize="0"/>
          <p:nvPr/>
        </p:nvPicPr>
        <p:blipFill rotWithShape="1">
          <a:blip r:embed="rId3">
            <a:alphaModFix/>
          </a:blip>
          <a:srcRect/>
          <a:stretch/>
        </p:blipFill>
        <p:spPr>
          <a:xfrm>
            <a:off x="4701115" y="334848"/>
            <a:ext cx="1129528" cy="8571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16"/>
          <p:cNvPicPr preferRelativeResize="0"/>
          <p:nvPr/>
        </p:nvPicPr>
        <p:blipFill rotWithShape="1">
          <a:blip r:embed="rId3">
            <a:alphaModFix/>
          </a:blip>
          <a:srcRect/>
          <a:stretch/>
        </p:blipFill>
        <p:spPr>
          <a:xfrm>
            <a:off x="4735533" y="625692"/>
            <a:ext cx="1129528" cy="857159"/>
          </a:xfrm>
          <a:prstGeom prst="rect">
            <a:avLst/>
          </a:prstGeom>
          <a:noFill/>
          <a:ln>
            <a:noFill/>
          </a:ln>
        </p:spPr>
      </p:pic>
      <p:grpSp>
        <p:nvGrpSpPr>
          <p:cNvPr id="591" name="Google Shape;591;p16"/>
          <p:cNvGrpSpPr/>
          <p:nvPr/>
        </p:nvGrpSpPr>
        <p:grpSpPr>
          <a:xfrm>
            <a:off x="2041299" y="399047"/>
            <a:ext cx="1316404" cy="1222844"/>
            <a:chOff x="5700273" y="5386353"/>
            <a:chExt cx="766016" cy="767823"/>
          </a:xfrm>
        </p:grpSpPr>
        <p:grpSp>
          <p:nvGrpSpPr>
            <p:cNvPr id="592" name="Google Shape;592;p16"/>
            <p:cNvGrpSpPr/>
            <p:nvPr/>
          </p:nvGrpSpPr>
          <p:grpSpPr>
            <a:xfrm>
              <a:off x="5844804" y="5531788"/>
              <a:ext cx="476954" cy="420947"/>
              <a:chOff x="5844804" y="5531788"/>
              <a:chExt cx="476954" cy="420947"/>
            </a:xfrm>
          </p:grpSpPr>
          <p:sp>
            <p:nvSpPr>
              <p:cNvPr id="593" name="Google Shape;593;p16"/>
              <p:cNvSpPr/>
              <p:nvPr/>
            </p:nvSpPr>
            <p:spPr>
              <a:xfrm>
                <a:off x="5844804" y="5531788"/>
                <a:ext cx="238476" cy="420044"/>
              </a:xfrm>
              <a:custGeom>
                <a:avLst/>
                <a:gdLst/>
                <a:ahLst/>
                <a:cxnLst/>
                <a:rect l="l" t="t" r="r" b="b"/>
                <a:pathLst>
                  <a:path w="238476" h="420044" extrusionOk="0">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4" name="Google Shape;594;p16"/>
              <p:cNvSpPr/>
              <p:nvPr/>
            </p:nvSpPr>
            <p:spPr>
              <a:xfrm>
                <a:off x="6102251" y="5533101"/>
                <a:ext cx="219507" cy="419634"/>
              </a:xfrm>
              <a:custGeom>
                <a:avLst/>
                <a:gdLst/>
                <a:ahLst/>
                <a:cxnLst/>
                <a:rect l="l" t="t" r="r" b="b"/>
                <a:pathLst>
                  <a:path w="219507" h="419634" extrusionOk="0">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95" name="Google Shape;595;p16"/>
            <p:cNvGrpSpPr/>
            <p:nvPr/>
          </p:nvGrpSpPr>
          <p:grpSpPr>
            <a:xfrm>
              <a:off x="5700273" y="5386353"/>
              <a:ext cx="766016" cy="767823"/>
              <a:chOff x="5700273" y="5386353"/>
              <a:chExt cx="766016" cy="767823"/>
            </a:xfrm>
          </p:grpSpPr>
          <p:sp>
            <p:nvSpPr>
              <p:cNvPr id="596" name="Google Shape;596;p16"/>
              <p:cNvSpPr/>
              <p:nvPr/>
            </p:nvSpPr>
            <p:spPr>
              <a:xfrm>
                <a:off x="5876421" y="5437842"/>
                <a:ext cx="25293" cy="18969"/>
              </a:xfrm>
              <a:custGeom>
                <a:avLst/>
                <a:gdLst/>
                <a:ahLst/>
                <a:cxnLst/>
                <a:rect l="l" t="t" r="r" b="b"/>
                <a:pathLst>
                  <a:path w="25293" h="18969" extrusionOk="0">
                    <a:moveTo>
                      <a:pt x="0" y="0"/>
                    </a:moveTo>
                    <a:lnTo>
                      <a:pt x="25293" y="0"/>
                    </a:lnTo>
                    <a:lnTo>
                      <a:pt x="25293"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16"/>
              <p:cNvSpPr/>
              <p:nvPr/>
            </p:nvSpPr>
            <p:spPr>
              <a:xfrm>
                <a:off x="6258526" y="5638380"/>
                <a:ext cx="25293" cy="25293"/>
              </a:xfrm>
              <a:custGeom>
                <a:avLst/>
                <a:gdLst/>
                <a:ahLst/>
                <a:cxnLst/>
                <a:rect l="l" t="t" r="r" b="b"/>
                <a:pathLst>
                  <a:path w="25293" h="25293" extrusionOk="0">
                    <a:moveTo>
                      <a:pt x="0" y="0"/>
                    </a:moveTo>
                    <a:lnTo>
                      <a:pt x="25293" y="0"/>
                    </a:lnTo>
                    <a:lnTo>
                      <a:pt x="25293" y="25293"/>
                    </a:lnTo>
                    <a:lnTo>
                      <a:pt x="0" y="252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16"/>
              <p:cNvSpPr/>
              <p:nvPr/>
            </p:nvSpPr>
            <p:spPr>
              <a:xfrm>
                <a:off x="6334405" y="5437842"/>
                <a:ext cx="18969" cy="18969"/>
              </a:xfrm>
              <a:custGeom>
                <a:avLst/>
                <a:gdLst/>
                <a:ahLst/>
                <a:cxnLst/>
                <a:rect l="l" t="t" r="r" b="b"/>
                <a:pathLst>
                  <a:path w="18969" h="18969" extrusionOk="0">
                    <a:moveTo>
                      <a:pt x="0" y="0"/>
                    </a:moveTo>
                    <a:lnTo>
                      <a:pt x="18970" y="0"/>
                    </a:lnTo>
                    <a:lnTo>
                      <a:pt x="18970"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16"/>
              <p:cNvSpPr/>
              <p:nvPr/>
            </p:nvSpPr>
            <p:spPr>
              <a:xfrm>
                <a:off x="5700273" y="5669996"/>
                <a:ext cx="18969" cy="25293"/>
              </a:xfrm>
              <a:custGeom>
                <a:avLst/>
                <a:gdLst/>
                <a:ahLst/>
                <a:cxnLst/>
                <a:rect l="l" t="t" r="r" b="b"/>
                <a:pathLst>
                  <a:path w="18969" h="25293" extrusionOk="0">
                    <a:moveTo>
                      <a:pt x="0" y="0"/>
                    </a:moveTo>
                    <a:lnTo>
                      <a:pt x="18970" y="0"/>
                    </a:lnTo>
                    <a:lnTo>
                      <a:pt x="18970" y="25293"/>
                    </a:lnTo>
                    <a:lnTo>
                      <a:pt x="0" y="252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16"/>
              <p:cNvSpPr/>
              <p:nvPr/>
            </p:nvSpPr>
            <p:spPr>
              <a:xfrm>
                <a:off x="6045342" y="6083717"/>
                <a:ext cx="25293" cy="18969"/>
              </a:xfrm>
              <a:custGeom>
                <a:avLst/>
                <a:gdLst/>
                <a:ahLst/>
                <a:cxnLst/>
                <a:rect l="l" t="t" r="r" b="b"/>
                <a:pathLst>
                  <a:path w="25293" h="18969" extrusionOk="0">
                    <a:moveTo>
                      <a:pt x="0" y="0"/>
                    </a:moveTo>
                    <a:lnTo>
                      <a:pt x="25293" y="0"/>
                    </a:lnTo>
                    <a:lnTo>
                      <a:pt x="25293"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16"/>
              <p:cNvSpPr/>
              <p:nvPr/>
            </p:nvSpPr>
            <p:spPr>
              <a:xfrm>
                <a:off x="5926103" y="5996095"/>
                <a:ext cx="81329" cy="88524"/>
              </a:xfrm>
              <a:custGeom>
                <a:avLst/>
                <a:gdLst/>
                <a:ahLst/>
                <a:cxnLst/>
                <a:rect l="l" t="t" r="r" b="b"/>
                <a:pathLst>
                  <a:path w="81329" h="88524" extrusionOk="0">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16"/>
              <p:cNvSpPr/>
              <p:nvPr/>
            </p:nvSpPr>
            <p:spPr>
              <a:xfrm>
                <a:off x="5731889" y="5412549"/>
                <a:ext cx="88525" cy="81298"/>
              </a:xfrm>
              <a:custGeom>
                <a:avLst/>
                <a:gdLst/>
                <a:ahLst/>
                <a:cxnLst/>
                <a:rect l="l" t="t" r="r" b="b"/>
                <a:pathLst>
                  <a:path w="88525" h="81298" extrusionOk="0">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3" name="Google Shape;603;p16"/>
              <p:cNvSpPr/>
              <p:nvPr/>
            </p:nvSpPr>
            <p:spPr>
              <a:xfrm>
                <a:off x="6020049" y="5386353"/>
                <a:ext cx="146338" cy="146338"/>
              </a:xfrm>
              <a:custGeom>
                <a:avLst/>
                <a:gdLst/>
                <a:ahLst/>
                <a:cxnLst/>
                <a:rect l="l" t="t" r="r" b="b"/>
                <a:pathLst>
                  <a:path w="146338" h="146338" extrusionOk="0">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4" name="Google Shape;604;p16"/>
              <p:cNvSpPr/>
              <p:nvPr/>
            </p:nvSpPr>
            <p:spPr>
              <a:xfrm>
                <a:off x="6137480" y="6007838"/>
                <a:ext cx="146338" cy="146338"/>
              </a:xfrm>
              <a:custGeom>
                <a:avLst/>
                <a:gdLst/>
                <a:ahLst/>
                <a:cxnLst/>
                <a:rect l="l" t="t" r="r" b="b"/>
                <a:pathLst>
                  <a:path w="146338" h="146338" extrusionOk="0">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16"/>
              <p:cNvSpPr/>
              <p:nvPr/>
            </p:nvSpPr>
            <p:spPr>
              <a:xfrm>
                <a:off x="5702983" y="5494074"/>
                <a:ext cx="763306" cy="658295"/>
              </a:xfrm>
              <a:custGeom>
                <a:avLst/>
                <a:gdLst/>
                <a:ahLst/>
                <a:cxnLst/>
                <a:rect l="l" t="t" r="r" b="b"/>
                <a:pathLst>
                  <a:path w="763306" h="658295" extrusionOk="0">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6" name="Google Shape;606;p16"/>
              <p:cNvSpPr/>
              <p:nvPr/>
            </p:nvSpPr>
            <p:spPr>
              <a:xfrm>
                <a:off x="5876421" y="5588448"/>
                <a:ext cx="175244" cy="62577"/>
              </a:xfrm>
              <a:custGeom>
                <a:avLst/>
                <a:gdLst/>
                <a:ahLst/>
                <a:cxnLst/>
                <a:rect l="l" t="t" r="r" b="b"/>
                <a:pathLst>
                  <a:path w="175244" h="62577" extrusionOk="0">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7" name="Google Shape;607;p16"/>
              <p:cNvSpPr/>
              <p:nvPr/>
            </p:nvSpPr>
            <p:spPr>
              <a:xfrm>
                <a:off x="5876421" y="5650223"/>
                <a:ext cx="175244" cy="56809"/>
              </a:xfrm>
              <a:custGeom>
                <a:avLst/>
                <a:gdLst/>
                <a:ahLst/>
                <a:cxnLst/>
                <a:rect l="l" t="t" r="r" b="b"/>
                <a:pathLst>
                  <a:path w="175244" h="56809" extrusionOk="0">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8" name="Google Shape;608;p16"/>
              <p:cNvSpPr/>
              <p:nvPr/>
            </p:nvSpPr>
            <p:spPr>
              <a:xfrm>
                <a:off x="6121221" y="5826603"/>
                <a:ext cx="175244" cy="62899"/>
              </a:xfrm>
              <a:custGeom>
                <a:avLst/>
                <a:gdLst/>
                <a:ahLst/>
                <a:cxnLst/>
                <a:rect l="l" t="t" r="r" b="b"/>
                <a:pathLst>
                  <a:path w="175244" h="62899" extrusionOk="0">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16"/>
              <p:cNvSpPr/>
              <p:nvPr/>
            </p:nvSpPr>
            <p:spPr>
              <a:xfrm>
                <a:off x="6121221" y="5582167"/>
                <a:ext cx="175244" cy="56212"/>
              </a:xfrm>
              <a:custGeom>
                <a:avLst/>
                <a:gdLst/>
                <a:ahLst/>
                <a:cxnLst/>
                <a:rect l="l" t="t" r="r" b="b"/>
                <a:pathLst>
                  <a:path w="175244" h="56212" extrusionOk="0">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610" name="Google Shape;610;p16"/>
          <p:cNvGrpSpPr/>
          <p:nvPr/>
        </p:nvGrpSpPr>
        <p:grpSpPr>
          <a:xfrm>
            <a:off x="7808125" y="632760"/>
            <a:ext cx="2257172" cy="5702155"/>
            <a:chOff x="2126702" y="0"/>
            <a:chExt cx="2257172" cy="5702155"/>
          </a:xfrm>
        </p:grpSpPr>
        <p:sp>
          <p:nvSpPr>
            <p:cNvPr id="611" name="Google Shape;611;p16"/>
            <p:cNvSpPr/>
            <p:nvPr/>
          </p:nvSpPr>
          <p:spPr>
            <a:xfrm>
              <a:off x="2617435" y="0"/>
              <a:ext cx="1766439" cy="1766527"/>
            </a:xfrm>
            <a:custGeom>
              <a:avLst/>
              <a:gdLst/>
              <a:ahLst/>
              <a:cxnLst/>
              <a:rect l="l" t="t" r="r" b="b"/>
              <a:pathLst>
                <a:path w="120000" h="120000" extrusionOk="0">
                  <a:moveTo>
                    <a:pt x="8412" y="60000"/>
                  </a:moveTo>
                  <a:lnTo>
                    <a:pt x="8412" y="60000"/>
                  </a:lnTo>
                  <a:cubicBezTo>
                    <a:pt x="8412" y="32962"/>
                    <a:pt x="29287" y="10511"/>
                    <a:pt x="56254" y="8548"/>
                  </a:cubicBezTo>
                  <a:cubicBezTo>
                    <a:pt x="83220" y="6584"/>
                    <a:pt x="107127" y="25774"/>
                    <a:pt x="111044" y="52527"/>
                  </a:cubicBezTo>
                  <a:cubicBezTo>
                    <a:pt x="114961" y="79279"/>
                    <a:pt x="97558" y="104517"/>
                    <a:pt x="71160" y="110367"/>
                  </a:cubicBezTo>
                  <a:lnTo>
                    <a:pt x="70591" y="118429"/>
                  </a:lnTo>
                  <a:lnTo>
                    <a:pt x="56830" y="104889"/>
                  </a:lnTo>
                  <a:lnTo>
                    <a:pt x="72704" y="88505"/>
                  </a:lnTo>
                  <a:lnTo>
                    <a:pt x="72144" y="96443"/>
                  </a:lnTo>
                  <a:cubicBezTo>
                    <a:pt x="90760" y="90239"/>
                    <a:pt x="101708" y="71000"/>
                    <a:pt x="97532" y="51826"/>
                  </a:cubicBezTo>
                  <a:cubicBezTo>
                    <a:pt x="93356" y="32651"/>
                    <a:pt x="75400" y="19707"/>
                    <a:pt x="55889" y="21808"/>
                  </a:cubicBezTo>
                  <a:cubicBezTo>
                    <a:pt x="36379" y="23908"/>
                    <a:pt x="21588" y="40376"/>
                    <a:pt x="21588" y="60000"/>
                  </a:cubicBezTo>
                  <a:close/>
                </a:path>
              </a:pathLst>
            </a:custGeom>
            <a:solidFill>
              <a:srgbClr val="0A938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3007436" y="639781"/>
              <a:ext cx="985773" cy="4926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txBox="1"/>
            <p:nvPr/>
          </p:nvSpPr>
          <p:spPr>
            <a:xfrm>
              <a:off x="3007436" y="639781"/>
              <a:ext cx="985773" cy="492666"/>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F0985E"/>
                </a:buClr>
                <a:buSzPts val="1800"/>
                <a:buFont typeface="Calibri"/>
                <a:buNone/>
              </a:pPr>
              <a:r>
                <a:rPr lang="en-US" sz="1800" b="1">
                  <a:solidFill>
                    <a:srgbClr val="F0985E"/>
                  </a:solidFill>
                  <a:latin typeface="Calibri"/>
                  <a:ea typeface="Calibri"/>
                  <a:cs typeface="Calibri"/>
                  <a:sym typeface="Calibri"/>
                </a:rPr>
                <a:t>menselijk leven</a:t>
              </a:r>
              <a:endParaRPr/>
            </a:p>
          </p:txBody>
        </p:sp>
        <p:sp>
          <p:nvSpPr>
            <p:cNvPr id="614" name="Google Shape;614;p16"/>
            <p:cNvSpPr/>
            <p:nvPr/>
          </p:nvSpPr>
          <p:spPr>
            <a:xfrm>
              <a:off x="2126702" y="1014983"/>
              <a:ext cx="1766439" cy="1766527"/>
            </a:xfrm>
            <a:custGeom>
              <a:avLst/>
              <a:gdLst/>
              <a:ahLst/>
              <a:cxnLst/>
              <a:rect l="l" t="t" r="r" b="b"/>
              <a:pathLst>
                <a:path w="120000" h="120000" extrusionOk="0">
                  <a:moveTo>
                    <a:pt x="96479" y="23523"/>
                  </a:move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87A66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2430383" y="1580530"/>
              <a:ext cx="1518957" cy="4926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txBox="1"/>
            <p:nvPr/>
          </p:nvSpPr>
          <p:spPr>
            <a:xfrm>
              <a:off x="2430383" y="1580530"/>
              <a:ext cx="1518957" cy="492666"/>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F0985E"/>
                </a:buClr>
                <a:buSzPts val="1800"/>
                <a:buFont typeface="Calibri"/>
                <a:buNone/>
              </a:pPr>
              <a:r>
                <a:rPr lang="en-US" sz="1800" b="1">
                  <a:solidFill>
                    <a:srgbClr val="F0985E"/>
                  </a:solidFill>
                  <a:latin typeface="Calibri"/>
                  <a:ea typeface="Calibri"/>
                  <a:cs typeface="Calibri"/>
                  <a:sym typeface="Calibri"/>
                </a:rPr>
                <a:t>verbinding</a:t>
              </a:r>
              <a:endParaRPr/>
            </a:p>
          </p:txBody>
        </p:sp>
        <p:sp>
          <p:nvSpPr>
            <p:cNvPr id="617" name="Google Shape;617;p16"/>
            <p:cNvSpPr/>
            <p:nvPr/>
          </p:nvSpPr>
          <p:spPr>
            <a:xfrm>
              <a:off x="2617435" y="2034529"/>
              <a:ext cx="1766439" cy="1766527"/>
            </a:xfrm>
            <a:custGeom>
              <a:avLst/>
              <a:gdLst/>
              <a:ahLst/>
              <a:cxnLst/>
              <a:rect l="l" t="t" r="r" b="b"/>
              <a:pathLst>
                <a:path w="120000" h="120000" extrusionOk="0">
                  <a:moveTo>
                    <a:pt x="23521" y="23523"/>
                  </a:moveTo>
                  <a:cubicBezTo>
                    <a:pt x="39051" y="7991"/>
                    <a:pt x="62712" y="3996"/>
                    <a:pt x="82480" y="13567"/>
                  </a:cubicBezTo>
                  <a:cubicBezTo>
                    <a:pt x="102249" y="23139"/>
                    <a:pt x="113790" y="44177"/>
                    <a:pt x="111239" y="65992"/>
                  </a:cubicBezTo>
                  <a:cubicBezTo>
                    <a:pt x="108688" y="87807"/>
                    <a:pt x="92604" y="105615"/>
                    <a:pt x="71160" y="110367"/>
                  </a:cubicBezTo>
                  <a:lnTo>
                    <a:pt x="70591" y="118429"/>
                  </a:lnTo>
                  <a:lnTo>
                    <a:pt x="56830" y="104889"/>
                  </a:lnTo>
                  <a:lnTo>
                    <a:pt x="72704" y="88505"/>
                  </a:lnTo>
                  <a:lnTo>
                    <a:pt x="72144" y="96443"/>
                  </a:lnTo>
                  <a:cubicBezTo>
                    <a:pt x="87198" y="91426"/>
                    <a:pt x="97618" y="77669"/>
                    <a:pt x="98369" y="61818"/>
                  </a:cubicBezTo>
                  <a:cubicBezTo>
                    <a:pt x="99120" y="45967"/>
                    <a:pt x="90047" y="31286"/>
                    <a:pt x="75535" y="24869"/>
                  </a:cubicBezTo>
                  <a:cubicBezTo>
                    <a:pt x="61022" y="18451"/>
                    <a:pt x="44058" y="21618"/>
                    <a:pt x="32838" y="32839"/>
                  </a:cubicBezTo>
                  <a:close/>
                </a:path>
              </a:pathLst>
            </a:custGeom>
            <a:solidFill>
              <a:srgbClr val="56875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3007436" y="2673740"/>
              <a:ext cx="985773" cy="4926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txBox="1"/>
            <p:nvPr/>
          </p:nvSpPr>
          <p:spPr>
            <a:xfrm>
              <a:off x="3007436" y="2673740"/>
              <a:ext cx="985773" cy="4926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3200"/>
                <a:buFont typeface="Calibri"/>
                <a:buNone/>
              </a:pPr>
              <a:endParaRPr sz="3200">
                <a:solidFill>
                  <a:schemeClr val="dk1"/>
                </a:solidFill>
                <a:latin typeface="Calibri"/>
                <a:ea typeface="Calibri"/>
                <a:cs typeface="Calibri"/>
                <a:sym typeface="Calibri"/>
              </a:endParaRPr>
            </a:p>
          </p:txBody>
        </p:sp>
        <p:sp>
          <p:nvSpPr>
            <p:cNvPr id="620" name="Google Shape;620;p16"/>
            <p:cNvSpPr/>
            <p:nvPr/>
          </p:nvSpPr>
          <p:spPr>
            <a:xfrm>
              <a:off x="2126702" y="3081625"/>
              <a:ext cx="1766439" cy="1766527"/>
            </a:xfrm>
            <a:custGeom>
              <a:avLst/>
              <a:gdLst/>
              <a:ahLst/>
              <a:cxnLst/>
              <a:rect l="l" t="t" r="r" b="b"/>
              <a:pathLst>
                <a:path w="120000" h="120000" extrusionOk="0">
                  <a:moveTo>
                    <a:pt x="96479" y="23523"/>
                  </a:moveTo>
                  <a:lnTo>
                    <a:pt x="87162" y="32839"/>
                  </a:lnTo>
                  <a:cubicBezTo>
                    <a:pt x="75942" y="21618"/>
                    <a:pt x="58978" y="18451"/>
                    <a:pt x="44465" y="24869"/>
                  </a:cubicBezTo>
                  <a:cubicBezTo>
                    <a:pt x="29953" y="31286"/>
                    <a:pt x="20880" y="45967"/>
                    <a:pt x="21631" y="61818"/>
                  </a:cubicBezTo>
                  <a:cubicBezTo>
                    <a:pt x="22382" y="77669"/>
                    <a:pt x="32802" y="91426"/>
                    <a:pt x="47856" y="96443"/>
                  </a:cubicBezTo>
                  <a:lnTo>
                    <a:pt x="47296" y="88505"/>
                  </a:lnTo>
                  <a:lnTo>
                    <a:pt x="63170" y="104889"/>
                  </a:lnTo>
                  <a:lnTo>
                    <a:pt x="49409" y="118429"/>
                  </a:lnTo>
                  <a:lnTo>
                    <a:pt x="48840" y="110367"/>
                  </a:lnTo>
                  <a:cubicBezTo>
                    <a:pt x="27396" y="105615"/>
                    <a:pt x="11312" y="87807"/>
                    <a:pt x="8761" y="65992"/>
                  </a:cubicBezTo>
                  <a:cubicBezTo>
                    <a:pt x="6210" y="44177"/>
                    <a:pt x="17751" y="23139"/>
                    <a:pt x="37520" y="13567"/>
                  </a:cubicBezTo>
                  <a:cubicBezTo>
                    <a:pt x="57288" y="3996"/>
                    <a:pt x="80949" y="7991"/>
                    <a:pt x="96479" y="23523"/>
                  </a:cubicBezTo>
                  <a:close/>
                </a:path>
              </a:pathLst>
            </a:custGeom>
            <a:solidFill>
              <a:srgbClr val="F0985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2514716" y="3691005"/>
              <a:ext cx="985773" cy="4926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txBox="1"/>
            <p:nvPr/>
          </p:nvSpPr>
          <p:spPr>
            <a:xfrm>
              <a:off x="2514716" y="3691005"/>
              <a:ext cx="985773" cy="4926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3200"/>
                <a:buFont typeface="Calibri"/>
                <a:buNone/>
              </a:pPr>
              <a:endParaRPr sz="3200">
                <a:solidFill>
                  <a:schemeClr val="dk1"/>
                </a:solidFill>
                <a:latin typeface="Calibri"/>
                <a:ea typeface="Calibri"/>
                <a:cs typeface="Calibri"/>
                <a:sym typeface="Calibri"/>
              </a:endParaRPr>
            </a:p>
          </p:txBody>
        </p:sp>
        <p:sp>
          <p:nvSpPr>
            <p:cNvPr id="623" name="Google Shape;623;p16"/>
            <p:cNvSpPr/>
            <p:nvPr/>
          </p:nvSpPr>
          <p:spPr>
            <a:xfrm>
              <a:off x="2743017" y="4183671"/>
              <a:ext cx="1517593" cy="1518484"/>
            </a:xfrm>
            <a:prstGeom prst="blockArc">
              <a:avLst>
                <a:gd name="adj1" fmla="val 13500000"/>
                <a:gd name="adj2" fmla="val 10800000"/>
                <a:gd name="adj3" fmla="val 1274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2748218" y="4631182"/>
              <a:ext cx="1422509" cy="4926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txBox="1"/>
            <p:nvPr/>
          </p:nvSpPr>
          <p:spPr>
            <a:xfrm>
              <a:off x="2968645" y="4707892"/>
              <a:ext cx="1069439" cy="458325"/>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F0985E"/>
                </a:buClr>
                <a:buSzPts val="1800"/>
                <a:buFont typeface="Calibri"/>
                <a:buNone/>
              </a:pPr>
              <a:r>
                <a:rPr lang="en-US" sz="1800" b="1" dirty="0" err="1">
                  <a:solidFill>
                    <a:srgbClr val="F0985E"/>
                  </a:solidFill>
                  <a:latin typeface="Calibri"/>
                  <a:ea typeface="Calibri"/>
                  <a:cs typeface="Calibri"/>
                  <a:sym typeface="Calibri"/>
                </a:rPr>
                <a:t>betrokkenheid</a:t>
              </a:r>
              <a:endParaRPr dirty="0"/>
            </a:p>
          </p:txBody>
        </p:sp>
      </p:grpSp>
      <p:sp>
        <p:nvSpPr>
          <p:cNvPr id="626" name="Google Shape;626;p16"/>
          <p:cNvSpPr txBox="1"/>
          <p:nvPr/>
        </p:nvSpPr>
        <p:spPr>
          <a:xfrm>
            <a:off x="7990901" y="3256150"/>
            <a:ext cx="1683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err="1">
                <a:solidFill>
                  <a:srgbClr val="F0985E"/>
                </a:solidFill>
                <a:latin typeface="Calibri"/>
                <a:ea typeface="Calibri"/>
                <a:cs typeface="Calibri"/>
                <a:sym typeface="Calibri"/>
              </a:rPr>
              <a:t>gemeenschappelijke</a:t>
            </a:r>
            <a:r>
              <a:rPr lang="en-US" sz="1800" b="1" dirty="0">
                <a:solidFill>
                  <a:srgbClr val="F0985E"/>
                </a:solidFill>
                <a:latin typeface="Calibri"/>
                <a:ea typeface="Calibri"/>
                <a:cs typeface="Calibri"/>
                <a:sym typeface="Calibri"/>
              </a:rPr>
              <a:t> </a:t>
            </a:r>
            <a:r>
              <a:rPr lang="en-US" sz="1800" b="1" dirty="0" err="1">
                <a:solidFill>
                  <a:srgbClr val="F0985E"/>
                </a:solidFill>
                <a:latin typeface="Calibri"/>
                <a:ea typeface="Calibri"/>
                <a:cs typeface="Calibri"/>
                <a:sym typeface="Calibri"/>
              </a:rPr>
              <a:t>waarden</a:t>
            </a:r>
            <a:endParaRPr dirty="0"/>
          </a:p>
        </p:txBody>
      </p:sp>
      <p:sp>
        <p:nvSpPr>
          <p:cNvPr id="627" name="Google Shape;627;p16"/>
          <p:cNvSpPr txBox="1"/>
          <p:nvPr/>
        </p:nvSpPr>
        <p:spPr>
          <a:xfrm>
            <a:off x="8276670" y="4305771"/>
            <a:ext cx="10974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0985E"/>
                </a:solidFill>
                <a:latin typeface="Calibri"/>
                <a:ea typeface="Calibri"/>
                <a:cs typeface="Calibri"/>
                <a:sym typeface="Calibri"/>
              </a:rPr>
              <a:t>berichten</a:t>
            </a:r>
            <a:endParaRPr/>
          </a:p>
        </p:txBody>
      </p:sp>
      <p:sp>
        <p:nvSpPr>
          <p:cNvPr id="628" name="Google Shape;628;p16"/>
          <p:cNvSpPr txBox="1">
            <a:spLocks noGrp="1"/>
          </p:cNvSpPr>
          <p:nvPr>
            <p:ph type="body" idx="3"/>
          </p:nvPr>
        </p:nvSpPr>
        <p:spPr>
          <a:xfrm>
            <a:off x="54778" y="1753614"/>
            <a:ext cx="5245982" cy="466361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33637"/>
              </a:buClr>
              <a:buSzPts val="2200"/>
              <a:buFont typeface="Arial"/>
              <a:buChar char="•"/>
            </a:pPr>
            <a:r>
              <a:rPr lang="en-US" sz="2000" dirty="0" err="1">
                <a:latin typeface="Raleway"/>
                <a:ea typeface="Raleway"/>
                <a:cs typeface="Raleway"/>
                <a:sym typeface="Raleway"/>
              </a:rPr>
              <a:t>Verhalen</a:t>
            </a:r>
            <a:r>
              <a:rPr lang="en-US" sz="2000" dirty="0">
                <a:latin typeface="Raleway"/>
                <a:ea typeface="Raleway"/>
                <a:cs typeface="Raleway"/>
                <a:sym typeface="Raleway"/>
              </a:rPr>
              <a:t> </a:t>
            </a:r>
            <a:r>
              <a:rPr lang="en-US" sz="2000" dirty="0" err="1">
                <a:latin typeface="Raleway"/>
                <a:ea typeface="Raleway"/>
                <a:cs typeface="Raleway"/>
                <a:sym typeface="Raleway"/>
              </a:rPr>
              <a:t>bepalen</a:t>
            </a:r>
            <a:r>
              <a:rPr lang="en-US" sz="2000" dirty="0">
                <a:latin typeface="Raleway"/>
                <a:ea typeface="Raleway"/>
                <a:cs typeface="Raleway"/>
                <a:sym typeface="Raleway"/>
              </a:rPr>
              <a:t> de </a:t>
            </a:r>
            <a:r>
              <a:rPr lang="en-US" sz="2000" dirty="0" err="1">
                <a:latin typeface="Raleway"/>
                <a:ea typeface="Raleway"/>
                <a:cs typeface="Raleway"/>
                <a:sym typeface="Raleway"/>
              </a:rPr>
              <a:t>essentie</a:t>
            </a:r>
            <a:r>
              <a:rPr lang="en-US" sz="2000" dirty="0">
                <a:latin typeface="Raleway"/>
                <a:ea typeface="Raleway"/>
                <a:cs typeface="Raleway"/>
                <a:sym typeface="Raleway"/>
              </a:rPr>
              <a:t> van </a:t>
            </a:r>
            <a:r>
              <a:rPr lang="en-US" sz="2000" dirty="0">
                <a:solidFill>
                  <a:srgbClr val="EF9958"/>
                </a:solidFill>
                <a:latin typeface="Raleway"/>
                <a:ea typeface="Raleway"/>
                <a:cs typeface="Raleway"/>
                <a:sym typeface="Raleway"/>
              </a:rPr>
              <a:t>het </a:t>
            </a:r>
            <a:r>
              <a:rPr lang="en-US" sz="2000" dirty="0" err="1">
                <a:solidFill>
                  <a:srgbClr val="EF9958"/>
                </a:solidFill>
                <a:latin typeface="Raleway"/>
                <a:ea typeface="Raleway"/>
                <a:cs typeface="Raleway"/>
                <a:sym typeface="Raleway"/>
              </a:rPr>
              <a:t>menselijk</a:t>
            </a:r>
            <a:r>
              <a:rPr lang="en-US" sz="2000" dirty="0">
                <a:solidFill>
                  <a:srgbClr val="EF9958"/>
                </a:solidFill>
                <a:latin typeface="Raleway"/>
                <a:ea typeface="Raleway"/>
                <a:cs typeface="Raleway"/>
                <a:sym typeface="Raleway"/>
              </a:rPr>
              <a:t> </a:t>
            </a:r>
            <a:r>
              <a:rPr lang="en-US" sz="2000" dirty="0" err="1">
                <a:solidFill>
                  <a:srgbClr val="EF9958"/>
                </a:solidFill>
                <a:latin typeface="Raleway"/>
                <a:ea typeface="Raleway"/>
                <a:cs typeface="Raleway"/>
                <a:sym typeface="Raleway"/>
              </a:rPr>
              <a:t>leven</a:t>
            </a:r>
            <a:endParaRPr sz="2000" dirty="0">
              <a:solidFill>
                <a:srgbClr val="568754"/>
              </a:solidFill>
              <a:latin typeface="Raleway"/>
              <a:ea typeface="Raleway"/>
              <a:cs typeface="Raleway"/>
              <a:sym typeface="Raleway"/>
            </a:endParaRPr>
          </a:p>
          <a:p>
            <a:pPr marL="342900" lvl="0" indent="-342900" algn="l" rtl="0">
              <a:lnSpc>
                <a:spcPct val="90000"/>
              </a:lnSpc>
              <a:spcBef>
                <a:spcPts val="1000"/>
              </a:spcBef>
              <a:spcAft>
                <a:spcPts val="0"/>
              </a:spcAft>
              <a:buClr>
                <a:srgbClr val="033637"/>
              </a:buClr>
              <a:buSzPts val="2200"/>
              <a:buFont typeface="Arial"/>
              <a:buChar char="•"/>
            </a:pPr>
            <a:r>
              <a:rPr lang="en-US" sz="2000" dirty="0" err="1">
                <a:latin typeface="Raleway"/>
                <a:ea typeface="Raleway"/>
                <a:cs typeface="Raleway"/>
                <a:sym typeface="Raleway"/>
              </a:rPr>
              <a:t>Mensen</a:t>
            </a:r>
            <a:r>
              <a:rPr lang="en-US" sz="2000" dirty="0">
                <a:latin typeface="Raleway"/>
                <a:ea typeface="Raleway"/>
                <a:cs typeface="Raleway"/>
                <a:sym typeface="Raleway"/>
              </a:rPr>
              <a:t> </a:t>
            </a:r>
            <a:r>
              <a:rPr lang="en-US" sz="2000" dirty="0" err="1">
                <a:latin typeface="Raleway"/>
                <a:ea typeface="Raleway"/>
                <a:cs typeface="Raleway"/>
                <a:sym typeface="Raleway"/>
              </a:rPr>
              <a:t>beginnen</a:t>
            </a:r>
            <a:r>
              <a:rPr lang="en-US" sz="2000" dirty="0">
                <a:latin typeface="Raleway"/>
                <a:ea typeface="Raleway"/>
                <a:cs typeface="Raleway"/>
                <a:sym typeface="Raleway"/>
              </a:rPr>
              <a: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a:solidFill>
                  <a:srgbClr val="EF9958"/>
                </a:solidFill>
                <a:latin typeface="Raleway"/>
                <a:ea typeface="Raleway"/>
                <a:cs typeface="Raleway"/>
                <a:sym typeface="Raleway"/>
              </a:rPr>
              <a:t>band </a:t>
            </a:r>
            <a:r>
              <a:rPr lang="en-US" sz="2000" dirty="0" err="1">
                <a:solidFill>
                  <a:srgbClr val="EF9958"/>
                </a:solidFill>
                <a:latin typeface="Raleway"/>
                <a:ea typeface="Raleway"/>
                <a:cs typeface="Raleway"/>
                <a:sym typeface="Raleway"/>
              </a:rPr>
              <a:t>te</a:t>
            </a:r>
            <a:r>
              <a:rPr lang="en-US" sz="2000" dirty="0">
                <a:solidFill>
                  <a:srgbClr val="EF9958"/>
                </a:solidFill>
                <a:latin typeface="Raleway"/>
                <a:ea typeface="Raleway"/>
                <a:cs typeface="Raleway"/>
                <a:sym typeface="Raleway"/>
              </a:rPr>
              <a:t> </a:t>
            </a:r>
            <a:r>
              <a:rPr lang="en-US" sz="2000" dirty="0" err="1">
                <a:latin typeface="Raleway"/>
                <a:ea typeface="Raleway"/>
                <a:cs typeface="Raleway"/>
                <a:sym typeface="Raleway"/>
              </a:rPr>
              <a:t>voelen</a:t>
            </a:r>
            <a:endParaRPr sz="2000" dirty="0">
              <a:solidFill>
                <a:srgbClr val="568754"/>
              </a:solidFill>
              <a:latin typeface="Raleway"/>
              <a:ea typeface="Raleway"/>
              <a:cs typeface="Raleway"/>
              <a:sym typeface="Raleway"/>
            </a:endParaRPr>
          </a:p>
          <a:p>
            <a:pPr marL="342900" lvl="0" indent="-342900" algn="l" rtl="0">
              <a:lnSpc>
                <a:spcPct val="90000"/>
              </a:lnSpc>
              <a:spcBef>
                <a:spcPts val="1000"/>
              </a:spcBef>
              <a:spcAft>
                <a:spcPts val="0"/>
              </a:spcAft>
              <a:buClr>
                <a:srgbClr val="EF9958"/>
              </a:buClr>
              <a:buSzPts val="2200"/>
              <a:buFont typeface="Arial"/>
              <a:buChar char="•"/>
            </a:pPr>
            <a:r>
              <a:rPr lang="en-US" sz="2000" dirty="0" err="1">
                <a:solidFill>
                  <a:srgbClr val="EF9958"/>
                </a:solidFill>
                <a:latin typeface="Raleway"/>
                <a:ea typeface="Raleway"/>
                <a:cs typeface="Raleway"/>
                <a:sym typeface="Raleway"/>
              </a:rPr>
              <a:t>Er</a:t>
            </a:r>
            <a:r>
              <a:rPr lang="en-US" sz="2000" dirty="0">
                <a:solidFill>
                  <a:srgbClr val="EF9958"/>
                </a:solidFill>
                <a:latin typeface="Raleway"/>
                <a:ea typeface="Raleway"/>
                <a:cs typeface="Raleway"/>
                <a:sym typeface="Raleway"/>
              </a:rPr>
              <a:t> </a:t>
            </a:r>
            <a:r>
              <a:rPr lang="en-US" sz="2000" dirty="0" err="1">
                <a:solidFill>
                  <a:srgbClr val="EF9958"/>
                </a:solidFill>
                <a:latin typeface="Raleway"/>
                <a:ea typeface="Raleway"/>
                <a:cs typeface="Raleway"/>
                <a:sym typeface="Raleway"/>
              </a:rPr>
              <a:t>worden</a:t>
            </a:r>
            <a:r>
              <a:rPr lang="en-US" sz="2000" dirty="0">
                <a:solidFill>
                  <a:srgbClr val="EF9958"/>
                </a:solidFill>
                <a:latin typeface="Raleway"/>
                <a:ea typeface="Raleway"/>
                <a:cs typeface="Raleway"/>
                <a:sym typeface="Raleway"/>
              </a:rPr>
              <a:t> </a:t>
            </a:r>
            <a:r>
              <a:rPr lang="en-US" sz="2000" dirty="0" err="1">
                <a:solidFill>
                  <a:srgbClr val="EF9958"/>
                </a:solidFill>
                <a:latin typeface="Raleway"/>
                <a:ea typeface="Raleway"/>
                <a:cs typeface="Raleway"/>
                <a:sym typeface="Raleway"/>
              </a:rPr>
              <a:t>gemeenschappelijke</a:t>
            </a:r>
            <a:r>
              <a:rPr lang="en-US" sz="2000" dirty="0">
                <a:solidFill>
                  <a:srgbClr val="EF9958"/>
                </a:solidFill>
                <a:latin typeface="Raleway"/>
                <a:ea typeface="Raleway"/>
                <a:cs typeface="Raleway"/>
                <a:sym typeface="Raleway"/>
              </a:rPr>
              <a:t> </a:t>
            </a:r>
            <a:r>
              <a:rPr lang="en-US" sz="2000" dirty="0" err="1">
                <a:solidFill>
                  <a:srgbClr val="EF9958"/>
                </a:solidFill>
                <a:latin typeface="Raleway"/>
                <a:ea typeface="Raleway"/>
                <a:cs typeface="Raleway"/>
                <a:sym typeface="Raleway"/>
              </a:rPr>
              <a:t>waarden</a:t>
            </a:r>
            <a:r>
              <a:rPr lang="en-US" sz="2000" dirty="0">
                <a:solidFill>
                  <a:srgbClr val="EF9958"/>
                </a:solidFill>
                <a:latin typeface="Raleway"/>
                <a:ea typeface="Raleway"/>
                <a:cs typeface="Raleway"/>
                <a:sym typeface="Raleway"/>
              </a:rPr>
              <a:t> </a:t>
            </a:r>
            <a:r>
              <a:rPr lang="en-US" sz="2000" dirty="0" err="1">
                <a:latin typeface="Raleway"/>
                <a:ea typeface="Raleway"/>
                <a:cs typeface="Raleway"/>
                <a:sym typeface="Raleway"/>
              </a:rPr>
              <a:t>vastgesteld</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boodschappen</a:t>
            </a:r>
            <a:r>
              <a:rPr lang="en-US" sz="2000" dirty="0">
                <a:latin typeface="Raleway"/>
                <a:ea typeface="Raleway"/>
                <a:cs typeface="Raleway"/>
                <a:sym typeface="Raleway"/>
              </a:rPr>
              <a:t> </a:t>
            </a:r>
            <a:r>
              <a:rPr lang="en-US" sz="2000" dirty="0" err="1">
                <a:latin typeface="Raleway"/>
                <a:ea typeface="Raleway"/>
                <a:cs typeface="Raleway"/>
                <a:sym typeface="Raleway"/>
              </a:rPr>
              <a:t>overgebracht</a:t>
            </a:r>
            <a:endParaRPr sz="3200" dirty="0"/>
          </a:p>
          <a:p>
            <a:pPr marL="342900" lvl="0" indent="-342900" algn="l" rtl="0">
              <a:lnSpc>
                <a:spcPct val="90000"/>
              </a:lnSpc>
              <a:spcBef>
                <a:spcPts val="1000"/>
              </a:spcBef>
              <a:spcAft>
                <a:spcPts val="0"/>
              </a:spcAft>
              <a:buClr>
                <a:srgbClr val="033637"/>
              </a:buClr>
              <a:buSzPts val="2200"/>
              <a:buFont typeface="Arial"/>
              <a:buChar char="•"/>
            </a:pPr>
            <a:r>
              <a:rPr lang="en-US" sz="2000" dirty="0" err="1">
                <a:latin typeface="Raleway"/>
                <a:ea typeface="Raleway"/>
                <a:cs typeface="Raleway"/>
                <a:sym typeface="Raleway"/>
              </a:rPr>
              <a:t>Thema's</a:t>
            </a:r>
            <a:r>
              <a:rPr lang="en-US" sz="2000" dirty="0">
                <a:latin typeface="Raleway"/>
                <a:ea typeface="Raleway"/>
                <a:cs typeface="Raleway"/>
                <a:sym typeface="Raleway"/>
              </a:rPr>
              <a:t> </a:t>
            </a:r>
            <a:r>
              <a:rPr lang="en-US" sz="2000" dirty="0" err="1">
                <a:latin typeface="Raleway"/>
                <a:ea typeface="Raleway"/>
                <a:cs typeface="Raleway"/>
                <a:sym typeface="Raleway"/>
              </a:rPr>
              <a:t>als</a:t>
            </a:r>
            <a:r>
              <a:rPr lang="en-US" sz="2000" dirty="0">
                <a:latin typeface="Raleway"/>
                <a:ea typeface="Raleway"/>
                <a:cs typeface="Raleway"/>
                <a:sym typeface="Raleway"/>
              </a:rPr>
              <a:t> </a:t>
            </a:r>
            <a:r>
              <a:rPr lang="en-US" sz="2000" dirty="0" err="1">
                <a:latin typeface="Raleway"/>
                <a:ea typeface="Raleway"/>
                <a:cs typeface="Raleway"/>
                <a:sym typeface="Raleway"/>
              </a:rPr>
              <a:t>familie</a:t>
            </a:r>
            <a:r>
              <a:rPr lang="en-US" sz="2000" dirty="0">
                <a:latin typeface="Raleway"/>
                <a:ea typeface="Raleway"/>
                <a:cs typeface="Raleway"/>
                <a:sym typeface="Raleway"/>
              </a:rPr>
              <a:t>, </a:t>
            </a:r>
            <a:r>
              <a:rPr lang="en-US" sz="2000" dirty="0" err="1">
                <a:latin typeface="Raleway"/>
                <a:ea typeface="Raleway"/>
                <a:cs typeface="Raleway"/>
                <a:sym typeface="Raleway"/>
              </a:rPr>
              <a:t>liefde</a:t>
            </a:r>
            <a:r>
              <a:rPr lang="en-US" sz="2000" dirty="0">
                <a:latin typeface="Raleway"/>
                <a:ea typeface="Raleway"/>
                <a:cs typeface="Raleway"/>
                <a:sym typeface="Raleway"/>
              </a:rPr>
              <a:t>, </a:t>
            </a:r>
            <a:r>
              <a:rPr lang="en-US" sz="2000" dirty="0" err="1">
                <a:latin typeface="Raleway"/>
                <a:ea typeface="Raleway"/>
                <a:cs typeface="Raleway"/>
                <a:sym typeface="Raleway"/>
              </a:rPr>
              <a:t>vriendschap</a:t>
            </a:r>
            <a:r>
              <a:rPr lang="en-US" sz="2000" dirty="0">
                <a:latin typeface="Raleway"/>
                <a:ea typeface="Raleway"/>
                <a:cs typeface="Raleway"/>
                <a:sym typeface="Raleway"/>
              </a:rPr>
              <a:t>, </a:t>
            </a:r>
            <a:r>
              <a:rPr lang="en-US" sz="2000" dirty="0" err="1">
                <a:latin typeface="Raleway"/>
                <a:ea typeface="Raleway"/>
                <a:cs typeface="Raleway"/>
                <a:sym typeface="Raleway"/>
              </a:rPr>
              <a:t>onze</a:t>
            </a:r>
            <a:r>
              <a:rPr lang="en-US" sz="2000" dirty="0">
                <a:latin typeface="Raleway"/>
                <a:ea typeface="Raleway"/>
                <a:cs typeface="Raleway"/>
                <a:sym typeface="Raleway"/>
              </a:rPr>
              <a:t> </a:t>
            </a:r>
            <a:r>
              <a:rPr lang="en-US" sz="2000" dirty="0" err="1">
                <a:latin typeface="Raleway"/>
                <a:ea typeface="Raleway"/>
                <a:cs typeface="Raleway"/>
                <a:sym typeface="Raleway"/>
              </a:rPr>
              <a:t>geschiedenis</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andere</a:t>
            </a:r>
            <a:r>
              <a:rPr lang="en-US" sz="2000" dirty="0">
                <a:latin typeface="Raleway"/>
                <a:ea typeface="Raleway"/>
                <a:cs typeface="Raleway"/>
                <a:sym typeface="Raleway"/>
              </a:rPr>
              <a:t> </a:t>
            </a:r>
            <a:r>
              <a:rPr lang="en-US" sz="2000" dirty="0" err="1">
                <a:latin typeface="Raleway"/>
                <a:ea typeface="Raleway"/>
                <a:cs typeface="Raleway"/>
                <a:sym typeface="Raleway"/>
              </a:rPr>
              <a:t>zijn</a:t>
            </a:r>
            <a:r>
              <a:rPr lang="en-US" sz="2000" dirty="0">
                <a:latin typeface="Raleway"/>
                <a:ea typeface="Raleway"/>
                <a:cs typeface="Raleway"/>
                <a:sym typeface="Raleway"/>
              </a:rPr>
              <a:t> </a:t>
            </a:r>
            <a:r>
              <a:rPr lang="en-US" sz="2000" dirty="0" err="1">
                <a:latin typeface="Raleway"/>
                <a:ea typeface="Raleway"/>
                <a:cs typeface="Raleway"/>
                <a:sym typeface="Raleway"/>
              </a:rPr>
              <a:t>gemeenschappelijk</a:t>
            </a:r>
            <a:r>
              <a:rPr lang="en-US" sz="2000" dirty="0">
                <a:latin typeface="Raleway"/>
                <a:ea typeface="Raleway"/>
                <a:cs typeface="Raleway"/>
                <a:sym typeface="Raleway"/>
              </a:rPr>
              <a:t> </a:t>
            </a:r>
            <a:r>
              <a:rPr lang="en-US" sz="2000" dirty="0" err="1">
                <a:latin typeface="Raleway"/>
                <a:ea typeface="Raleway"/>
                <a:cs typeface="Raleway"/>
                <a:sym typeface="Raleway"/>
              </a:rPr>
              <a:t>voor</a:t>
            </a:r>
            <a:r>
              <a:rPr lang="en-US" sz="2000" dirty="0">
                <a:latin typeface="Raleway"/>
                <a:ea typeface="Raleway"/>
                <a:cs typeface="Raleway"/>
                <a:sym typeface="Raleway"/>
              </a:rPr>
              <a:t> elk land - </a:t>
            </a:r>
            <a:r>
              <a:rPr lang="en-US" sz="2000" dirty="0" err="1">
                <a:solidFill>
                  <a:srgbClr val="EF9958"/>
                </a:solidFill>
                <a:latin typeface="Raleway"/>
                <a:ea typeface="Raleway"/>
                <a:cs typeface="Raleway"/>
                <a:sym typeface="Raleway"/>
              </a:rPr>
              <a:t>boodschappen</a:t>
            </a:r>
            <a:r>
              <a:rPr lang="en-US" sz="2000" dirty="0">
                <a:solidFill>
                  <a:srgbClr val="EF9958"/>
                </a:solidFill>
                <a:latin typeface="Raleway"/>
                <a:ea typeface="Raleway"/>
                <a:cs typeface="Raleway"/>
                <a:sym typeface="Raleway"/>
              </a:rPr>
              <a:t> </a:t>
            </a:r>
            <a:r>
              <a:rPr lang="en-US" sz="2000" dirty="0">
                <a:latin typeface="Raleway"/>
                <a:ea typeface="Raleway"/>
                <a:cs typeface="Raleway"/>
                <a:sym typeface="Raleway"/>
              </a:rPr>
              <a:t>met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wereldwijd</a:t>
            </a:r>
            <a:r>
              <a:rPr lang="en-US" sz="2000" dirty="0">
                <a:latin typeface="Raleway"/>
                <a:ea typeface="Raleway"/>
                <a:cs typeface="Raleway"/>
                <a:sym typeface="Raleway"/>
              </a:rPr>
              <a:t> </a:t>
            </a:r>
            <a:r>
              <a:rPr lang="en-US" sz="2000" dirty="0" err="1">
                <a:latin typeface="Raleway"/>
                <a:ea typeface="Raleway"/>
                <a:cs typeface="Raleway"/>
                <a:sym typeface="Raleway"/>
              </a:rPr>
              <a:t>bereik</a:t>
            </a:r>
            <a:r>
              <a:rPr lang="en-US" sz="2000" dirty="0">
                <a:latin typeface="Raleway"/>
                <a:ea typeface="Raleway"/>
                <a:cs typeface="Raleway"/>
                <a:sym typeface="Raleway"/>
              </a:rPr>
              <a:t>. </a:t>
            </a:r>
            <a:endParaRPr sz="3200" dirty="0"/>
          </a:p>
          <a:p>
            <a:pPr marL="342900" lvl="0" indent="-342900" algn="l" rtl="0">
              <a:lnSpc>
                <a:spcPct val="90000"/>
              </a:lnSpc>
              <a:spcBef>
                <a:spcPts val="1000"/>
              </a:spcBef>
              <a:spcAft>
                <a:spcPts val="0"/>
              </a:spcAft>
              <a:buClr>
                <a:srgbClr val="033637"/>
              </a:buClr>
              <a:buSzPts val="2200"/>
              <a:buFont typeface="Arial"/>
              <a:buChar char="•"/>
            </a:pP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overtuigend</a:t>
            </a:r>
            <a:r>
              <a:rPr lang="en-US" sz="2000" dirty="0">
                <a:latin typeface="Raleway"/>
                <a:ea typeface="Raleway"/>
                <a:cs typeface="Raleway"/>
                <a:sym typeface="Raleway"/>
              </a:rPr>
              <a:t> </a:t>
            </a:r>
            <a:r>
              <a:rPr lang="en-US" sz="2000" dirty="0" err="1">
                <a:latin typeface="Raleway"/>
                <a:ea typeface="Raleway"/>
                <a:cs typeface="Raleway"/>
                <a:sym typeface="Raleway"/>
              </a:rPr>
              <a:t>verhaal</a:t>
            </a:r>
            <a:r>
              <a:rPr lang="en-US" sz="2000" dirty="0">
                <a:latin typeface="Raleway"/>
                <a:ea typeface="Raleway"/>
                <a:cs typeface="Raleway"/>
                <a:sym typeface="Raleway"/>
              </a:rPr>
              <a:t> </a:t>
            </a:r>
            <a:r>
              <a:rPr lang="en-US" sz="2000" dirty="0" err="1">
                <a:latin typeface="Raleway"/>
                <a:ea typeface="Raleway"/>
                <a:cs typeface="Raleway"/>
                <a:sym typeface="Raleway"/>
              </a:rPr>
              <a:t>kan</a:t>
            </a:r>
            <a:r>
              <a:rPr lang="en-US" sz="2000" dirty="0">
                <a:latin typeface="Raleway"/>
                <a:ea typeface="Raleway"/>
                <a:cs typeface="Raleway"/>
                <a:sym typeface="Raleway"/>
              </a:rPr>
              <a:t> de </a:t>
            </a:r>
            <a:r>
              <a:rPr lang="en-US" sz="2000" dirty="0" err="1">
                <a:latin typeface="Raleway"/>
                <a:ea typeface="Raleway"/>
                <a:cs typeface="Raleway"/>
                <a:sym typeface="Raleway"/>
              </a:rPr>
              <a:t>klant</a:t>
            </a:r>
            <a:r>
              <a:rPr lang="en-US" sz="2000" dirty="0">
                <a:latin typeface="Raleway"/>
                <a:ea typeface="Raleway"/>
                <a:cs typeface="Raleway"/>
                <a:sym typeface="Raleway"/>
              </a:rPr>
              <a:t> de </a:t>
            </a:r>
            <a:r>
              <a:rPr lang="en-US" sz="2000" dirty="0" err="1">
                <a:latin typeface="Raleway"/>
                <a:ea typeface="Raleway"/>
                <a:cs typeface="Raleway"/>
                <a:sym typeface="Raleway"/>
              </a:rPr>
              <a:t>stimulans</a:t>
            </a:r>
            <a:r>
              <a:rPr lang="en-US" sz="2000" dirty="0">
                <a:latin typeface="Raleway"/>
                <a:ea typeface="Raleway"/>
                <a:cs typeface="Raleway"/>
                <a:sym typeface="Raleway"/>
              </a:rPr>
              <a:t> </a:t>
            </a:r>
            <a:r>
              <a:rPr lang="en-US" sz="2000" dirty="0" err="1">
                <a:latin typeface="Raleway"/>
                <a:ea typeface="Raleway"/>
                <a:cs typeface="Raleway"/>
                <a:sym typeface="Raleway"/>
              </a:rPr>
              <a:t>geven</a:t>
            </a:r>
            <a:r>
              <a:rPr lang="en-US" sz="2000" dirty="0">
                <a:latin typeface="Raleway"/>
                <a:ea typeface="Raleway"/>
                <a:cs typeface="Raleway"/>
                <a:sym typeface="Raleway"/>
              </a:rPr>
              <a:t> om </a:t>
            </a:r>
            <a:r>
              <a:rPr lang="en-US" sz="2000" dirty="0" err="1">
                <a:solidFill>
                  <a:srgbClr val="EF9958"/>
                </a:solidFill>
                <a:latin typeface="Raleway"/>
                <a:ea typeface="Raleway"/>
                <a:cs typeface="Raleway"/>
                <a:sym typeface="Raleway"/>
              </a:rPr>
              <a:t>zich</a:t>
            </a:r>
            <a:r>
              <a:rPr lang="en-US" sz="2000" dirty="0">
                <a:solidFill>
                  <a:srgbClr val="EF9958"/>
                </a:solidFill>
                <a:latin typeface="Raleway"/>
                <a:ea typeface="Raleway"/>
                <a:cs typeface="Raleway"/>
                <a:sym typeface="Raleway"/>
              </a:rPr>
              <a:t> </a:t>
            </a:r>
            <a:r>
              <a:rPr lang="en-US" sz="2000" dirty="0" err="1">
                <a:latin typeface="Raleway"/>
                <a:ea typeface="Raleway"/>
                <a:cs typeface="Raleway"/>
                <a:sym typeface="Raleway"/>
              </a:rPr>
              <a:t>meer</a:t>
            </a:r>
            <a:r>
              <a:rPr lang="en-US" sz="2000" dirty="0">
                <a:latin typeface="Raleway"/>
                <a:ea typeface="Raleway"/>
                <a:cs typeface="Raleway"/>
                <a:sym typeface="Raleway"/>
              </a:rPr>
              <a:t> met </a:t>
            </a:r>
            <a:r>
              <a:rPr lang="en-US" sz="2000" dirty="0" err="1">
                <a:latin typeface="Raleway"/>
                <a:ea typeface="Raleway"/>
                <a:cs typeface="Raleway"/>
                <a:sym typeface="Raleway"/>
              </a:rPr>
              <a:t>uw</a:t>
            </a:r>
            <a:r>
              <a:rPr lang="en-US" sz="2000" dirty="0">
                <a:latin typeface="Raleway"/>
                <a:ea typeface="Raleway"/>
                <a:cs typeface="Raleway"/>
                <a:sym typeface="Raleway"/>
              </a:rPr>
              <a:t> </a:t>
            </a:r>
            <a:r>
              <a:rPr lang="en-US" sz="2000" dirty="0" err="1">
                <a:latin typeface="Raleway"/>
                <a:ea typeface="Raleway"/>
                <a:cs typeface="Raleway"/>
                <a:sym typeface="Raleway"/>
              </a:rPr>
              <a:t>bedrijf</a:t>
            </a:r>
            <a:r>
              <a:rPr lang="en-US" sz="2000" dirty="0">
                <a:latin typeface="Raleway"/>
                <a:ea typeface="Raleway"/>
                <a:cs typeface="Raleway"/>
                <a:sym typeface="Raleway"/>
              </a:rPr>
              <a:t> </a:t>
            </a:r>
            <a:r>
              <a:rPr lang="en-US" sz="2000" dirty="0">
                <a:solidFill>
                  <a:srgbClr val="EF9958"/>
                </a:solidFill>
                <a:latin typeface="Raleway"/>
                <a:ea typeface="Raleway"/>
                <a:cs typeface="Raleway"/>
                <a:sym typeface="Raleway"/>
              </a:rPr>
              <a:t>in </a:t>
            </a:r>
            <a:r>
              <a:rPr lang="en-US" sz="2000" dirty="0" err="1">
                <a:solidFill>
                  <a:srgbClr val="EF9958"/>
                </a:solidFill>
                <a:latin typeface="Raleway"/>
                <a:ea typeface="Raleway"/>
                <a:cs typeface="Raleway"/>
                <a:sym typeface="Raleway"/>
              </a:rPr>
              <a:t>te</a:t>
            </a:r>
            <a:r>
              <a:rPr lang="en-US" sz="2000" dirty="0">
                <a:solidFill>
                  <a:srgbClr val="EF9958"/>
                </a:solidFill>
                <a:latin typeface="Raleway"/>
                <a:ea typeface="Raleway"/>
                <a:cs typeface="Raleway"/>
                <a:sym typeface="Raleway"/>
              </a:rPr>
              <a:t> </a:t>
            </a:r>
            <a:r>
              <a:rPr lang="en-US" sz="2000" dirty="0" err="1">
                <a:solidFill>
                  <a:srgbClr val="EF9958"/>
                </a:solidFill>
                <a:latin typeface="Raleway"/>
                <a:ea typeface="Raleway"/>
                <a:cs typeface="Raleway"/>
                <a:sym typeface="Raleway"/>
              </a:rPr>
              <a:t>laten</a:t>
            </a:r>
            <a:r>
              <a:rPr lang="en-US" sz="2000" dirty="0">
                <a:latin typeface="Raleway"/>
                <a:ea typeface="Raleway"/>
                <a:cs typeface="Raleway"/>
                <a:sym typeface="Raleway"/>
              </a:rPr>
              <a:t>.</a:t>
            </a:r>
            <a:endParaRPr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17"/>
          <p:cNvPicPr preferRelativeResize="0"/>
          <p:nvPr/>
        </p:nvPicPr>
        <p:blipFill rotWithShape="1">
          <a:blip r:embed="rId3">
            <a:alphaModFix/>
          </a:blip>
          <a:srcRect/>
          <a:stretch/>
        </p:blipFill>
        <p:spPr>
          <a:xfrm>
            <a:off x="4735533" y="581890"/>
            <a:ext cx="1129528" cy="857159"/>
          </a:xfrm>
          <a:prstGeom prst="rect">
            <a:avLst/>
          </a:prstGeom>
          <a:noFill/>
          <a:ln>
            <a:noFill/>
          </a:ln>
        </p:spPr>
      </p:pic>
      <p:grpSp>
        <p:nvGrpSpPr>
          <p:cNvPr id="634" name="Google Shape;634;p17"/>
          <p:cNvGrpSpPr/>
          <p:nvPr/>
        </p:nvGrpSpPr>
        <p:grpSpPr>
          <a:xfrm>
            <a:off x="2041299" y="399047"/>
            <a:ext cx="1316404" cy="1222844"/>
            <a:chOff x="5700273" y="5386353"/>
            <a:chExt cx="766016" cy="767823"/>
          </a:xfrm>
        </p:grpSpPr>
        <p:grpSp>
          <p:nvGrpSpPr>
            <p:cNvPr id="635" name="Google Shape;635;p17"/>
            <p:cNvGrpSpPr/>
            <p:nvPr/>
          </p:nvGrpSpPr>
          <p:grpSpPr>
            <a:xfrm>
              <a:off x="5844804" y="5531788"/>
              <a:ext cx="476954" cy="420947"/>
              <a:chOff x="5844804" y="5531788"/>
              <a:chExt cx="476954" cy="420947"/>
            </a:xfrm>
          </p:grpSpPr>
          <p:sp>
            <p:nvSpPr>
              <p:cNvPr id="636" name="Google Shape;636;p17"/>
              <p:cNvSpPr/>
              <p:nvPr/>
            </p:nvSpPr>
            <p:spPr>
              <a:xfrm>
                <a:off x="5844804" y="5531788"/>
                <a:ext cx="238476" cy="420044"/>
              </a:xfrm>
              <a:custGeom>
                <a:avLst/>
                <a:gdLst/>
                <a:ahLst/>
                <a:cxnLst/>
                <a:rect l="l" t="t" r="r" b="b"/>
                <a:pathLst>
                  <a:path w="238476" h="420044" extrusionOk="0">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7" name="Google Shape;637;p17"/>
              <p:cNvSpPr/>
              <p:nvPr/>
            </p:nvSpPr>
            <p:spPr>
              <a:xfrm>
                <a:off x="6102251" y="5533101"/>
                <a:ext cx="219507" cy="419634"/>
              </a:xfrm>
              <a:custGeom>
                <a:avLst/>
                <a:gdLst/>
                <a:ahLst/>
                <a:cxnLst/>
                <a:rect l="l" t="t" r="r" b="b"/>
                <a:pathLst>
                  <a:path w="219507" h="419634" extrusionOk="0">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38" name="Google Shape;638;p17"/>
            <p:cNvGrpSpPr/>
            <p:nvPr/>
          </p:nvGrpSpPr>
          <p:grpSpPr>
            <a:xfrm>
              <a:off x="5700273" y="5386353"/>
              <a:ext cx="766016" cy="767823"/>
              <a:chOff x="5700273" y="5386353"/>
              <a:chExt cx="766016" cy="767823"/>
            </a:xfrm>
          </p:grpSpPr>
          <p:sp>
            <p:nvSpPr>
              <p:cNvPr id="639" name="Google Shape;639;p17"/>
              <p:cNvSpPr/>
              <p:nvPr/>
            </p:nvSpPr>
            <p:spPr>
              <a:xfrm>
                <a:off x="5876421" y="5437842"/>
                <a:ext cx="25293" cy="18969"/>
              </a:xfrm>
              <a:custGeom>
                <a:avLst/>
                <a:gdLst/>
                <a:ahLst/>
                <a:cxnLst/>
                <a:rect l="l" t="t" r="r" b="b"/>
                <a:pathLst>
                  <a:path w="25293" h="18969" extrusionOk="0">
                    <a:moveTo>
                      <a:pt x="0" y="0"/>
                    </a:moveTo>
                    <a:lnTo>
                      <a:pt x="25293" y="0"/>
                    </a:lnTo>
                    <a:lnTo>
                      <a:pt x="25293"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0" name="Google Shape;640;p17"/>
              <p:cNvSpPr/>
              <p:nvPr/>
            </p:nvSpPr>
            <p:spPr>
              <a:xfrm>
                <a:off x="6258526" y="5638380"/>
                <a:ext cx="25293" cy="25293"/>
              </a:xfrm>
              <a:custGeom>
                <a:avLst/>
                <a:gdLst/>
                <a:ahLst/>
                <a:cxnLst/>
                <a:rect l="l" t="t" r="r" b="b"/>
                <a:pathLst>
                  <a:path w="25293" h="25293" extrusionOk="0">
                    <a:moveTo>
                      <a:pt x="0" y="0"/>
                    </a:moveTo>
                    <a:lnTo>
                      <a:pt x="25293" y="0"/>
                    </a:lnTo>
                    <a:lnTo>
                      <a:pt x="25293" y="25293"/>
                    </a:lnTo>
                    <a:lnTo>
                      <a:pt x="0" y="252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1" name="Google Shape;641;p17"/>
              <p:cNvSpPr/>
              <p:nvPr/>
            </p:nvSpPr>
            <p:spPr>
              <a:xfrm>
                <a:off x="6334405" y="5437842"/>
                <a:ext cx="18969" cy="18969"/>
              </a:xfrm>
              <a:custGeom>
                <a:avLst/>
                <a:gdLst/>
                <a:ahLst/>
                <a:cxnLst/>
                <a:rect l="l" t="t" r="r" b="b"/>
                <a:pathLst>
                  <a:path w="18969" h="18969" extrusionOk="0">
                    <a:moveTo>
                      <a:pt x="0" y="0"/>
                    </a:moveTo>
                    <a:lnTo>
                      <a:pt x="18970" y="0"/>
                    </a:lnTo>
                    <a:lnTo>
                      <a:pt x="18970"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2" name="Google Shape;642;p17"/>
              <p:cNvSpPr/>
              <p:nvPr/>
            </p:nvSpPr>
            <p:spPr>
              <a:xfrm>
                <a:off x="5700273" y="5669996"/>
                <a:ext cx="18969" cy="25293"/>
              </a:xfrm>
              <a:custGeom>
                <a:avLst/>
                <a:gdLst/>
                <a:ahLst/>
                <a:cxnLst/>
                <a:rect l="l" t="t" r="r" b="b"/>
                <a:pathLst>
                  <a:path w="18969" h="25293" extrusionOk="0">
                    <a:moveTo>
                      <a:pt x="0" y="0"/>
                    </a:moveTo>
                    <a:lnTo>
                      <a:pt x="18970" y="0"/>
                    </a:lnTo>
                    <a:lnTo>
                      <a:pt x="18970" y="25293"/>
                    </a:lnTo>
                    <a:lnTo>
                      <a:pt x="0" y="252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3" name="Google Shape;643;p17"/>
              <p:cNvSpPr/>
              <p:nvPr/>
            </p:nvSpPr>
            <p:spPr>
              <a:xfrm>
                <a:off x="6045342" y="6083717"/>
                <a:ext cx="25293" cy="18969"/>
              </a:xfrm>
              <a:custGeom>
                <a:avLst/>
                <a:gdLst/>
                <a:ahLst/>
                <a:cxnLst/>
                <a:rect l="l" t="t" r="r" b="b"/>
                <a:pathLst>
                  <a:path w="25293" h="18969" extrusionOk="0">
                    <a:moveTo>
                      <a:pt x="0" y="0"/>
                    </a:moveTo>
                    <a:lnTo>
                      <a:pt x="25293" y="0"/>
                    </a:lnTo>
                    <a:lnTo>
                      <a:pt x="25293"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17"/>
              <p:cNvSpPr/>
              <p:nvPr/>
            </p:nvSpPr>
            <p:spPr>
              <a:xfrm>
                <a:off x="5926103" y="5996095"/>
                <a:ext cx="81329" cy="88524"/>
              </a:xfrm>
              <a:custGeom>
                <a:avLst/>
                <a:gdLst/>
                <a:ahLst/>
                <a:cxnLst/>
                <a:rect l="l" t="t" r="r" b="b"/>
                <a:pathLst>
                  <a:path w="81329" h="88524" extrusionOk="0">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17"/>
              <p:cNvSpPr/>
              <p:nvPr/>
            </p:nvSpPr>
            <p:spPr>
              <a:xfrm>
                <a:off x="5731889" y="5412549"/>
                <a:ext cx="88525" cy="81298"/>
              </a:xfrm>
              <a:custGeom>
                <a:avLst/>
                <a:gdLst/>
                <a:ahLst/>
                <a:cxnLst/>
                <a:rect l="l" t="t" r="r" b="b"/>
                <a:pathLst>
                  <a:path w="88525" h="81298" extrusionOk="0">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6" name="Google Shape;646;p17"/>
              <p:cNvSpPr/>
              <p:nvPr/>
            </p:nvSpPr>
            <p:spPr>
              <a:xfrm>
                <a:off x="6020049" y="5386353"/>
                <a:ext cx="146338" cy="146338"/>
              </a:xfrm>
              <a:custGeom>
                <a:avLst/>
                <a:gdLst/>
                <a:ahLst/>
                <a:cxnLst/>
                <a:rect l="l" t="t" r="r" b="b"/>
                <a:pathLst>
                  <a:path w="146338" h="146338" extrusionOk="0">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17"/>
              <p:cNvSpPr/>
              <p:nvPr/>
            </p:nvSpPr>
            <p:spPr>
              <a:xfrm>
                <a:off x="6137480" y="6007838"/>
                <a:ext cx="146338" cy="146338"/>
              </a:xfrm>
              <a:custGeom>
                <a:avLst/>
                <a:gdLst/>
                <a:ahLst/>
                <a:cxnLst/>
                <a:rect l="l" t="t" r="r" b="b"/>
                <a:pathLst>
                  <a:path w="146338" h="146338" extrusionOk="0">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17"/>
              <p:cNvSpPr/>
              <p:nvPr/>
            </p:nvSpPr>
            <p:spPr>
              <a:xfrm>
                <a:off x="5702983" y="5494074"/>
                <a:ext cx="763306" cy="658295"/>
              </a:xfrm>
              <a:custGeom>
                <a:avLst/>
                <a:gdLst/>
                <a:ahLst/>
                <a:cxnLst/>
                <a:rect l="l" t="t" r="r" b="b"/>
                <a:pathLst>
                  <a:path w="763306" h="658295" extrusionOk="0">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9" name="Google Shape;649;p17"/>
              <p:cNvSpPr/>
              <p:nvPr/>
            </p:nvSpPr>
            <p:spPr>
              <a:xfrm>
                <a:off x="5876421" y="5588448"/>
                <a:ext cx="175244" cy="62577"/>
              </a:xfrm>
              <a:custGeom>
                <a:avLst/>
                <a:gdLst/>
                <a:ahLst/>
                <a:cxnLst/>
                <a:rect l="l" t="t" r="r" b="b"/>
                <a:pathLst>
                  <a:path w="175244" h="62577" extrusionOk="0">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17"/>
              <p:cNvSpPr/>
              <p:nvPr/>
            </p:nvSpPr>
            <p:spPr>
              <a:xfrm>
                <a:off x="5876421" y="5650223"/>
                <a:ext cx="175244" cy="56809"/>
              </a:xfrm>
              <a:custGeom>
                <a:avLst/>
                <a:gdLst/>
                <a:ahLst/>
                <a:cxnLst/>
                <a:rect l="l" t="t" r="r" b="b"/>
                <a:pathLst>
                  <a:path w="175244" h="56809" extrusionOk="0">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1" name="Google Shape;651;p17"/>
              <p:cNvSpPr/>
              <p:nvPr/>
            </p:nvSpPr>
            <p:spPr>
              <a:xfrm>
                <a:off x="6121221" y="5826603"/>
                <a:ext cx="175244" cy="62899"/>
              </a:xfrm>
              <a:custGeom>
                <a:avLst/>
                <a:gdLst/>
                <a:ahLst/>
                <a:cxnLst/>
                <a:rect l="l" t="t" r="r" b="b"/>
                <a:pathLst>
                  <a:path w="175244" h="62899" extrusionOk="0">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2" name="Google Shape;652;p17"/>
              <p:cNvSpPr/>
              <p:nvPr/>
            </p:nvSpPr>
            <p:spPr>
              <a:xfrm>
                <a:off x="6121221" y="5582167"/>
                <a:ext cx="175244" cy="56212"/>
              </a:xfrm>
              <a:custGeom>
                <a:avLst/>
                <a:gdLst/>
                <a:ahLst/>
                <a:cxnLst/>
                <a:rect l="l" t="t" r="r" b="b"/>
                <a:pathLst>
                  <a:path w="175244" h="56212" extrusionOk="0">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53" name="Google Shape;653;p17"/>
          <p:cNvSpPr txBox="1">
            <a:spLocks noGrp="1"/>
          </p:cNvSpPr>
          <p:nvPr>
            <p:ph type="body" idx="3"/>
          </p:nvPr>
        </p:nvSpPr>
        <p:spPr>
          <a:xfrm>
            <a:off x="702597" y="2679902"/>
            <a:ext cx="4184300" cy="293473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3841"/>
              </a:buClr>
              <a:buSzPts val="2400"/>
              <a:buNone/>
            </a:pPr>
            <a:r>
              <a:rPr lang="en-US" sz="2400">
                <a:solidFill>
                  <a:srgbClr val="003841"/>
                </a:solidFill>
                <a:latin typeface="Raleway"/>
                <a:ea typeface="Raleway"/>
                <a:cs typeface="Raleway"/>
                <a:sym typeface="Raleway"/>
              </a:rPr>
              <a:t>Uw verhaal is niet alleen wat u mensen vertelt, het is ook wat zij over u geloven op basis van de signalen of boodschappen die uw merk en product of dienst uitzendt. </a:t>
            </a:r>
            <a:endParaRPr/>
          </a:p>
          <a:p>
            <a:pPr marL="0" lvl="0" indent="0" algn="ctr" rtl="0">
              <a:lnSpc>
                <a:spcPct val="100000"/>
              </a:lnSpc>
              <a:spcBef>
                <a:spcPts val="1000"/>
              </a:spcBef>
              <a:spcAft>
                <a:spcPts val="0"/>
              </a:spcAft>
              <a:buClr>
                <a:srgbClr val="033637"/>
              </a:buClr>
              <a:buSzPts val="2400"/>
              <a:buNone/>
            </a:pPr>
            <a:endParaRPr sz="2400">
              <a:solidFill>
                <a:srgbClr val="568754"/>
              </a:solidFill>
              <a:latin typeface="Raleway"/>
              <a:ea typeface="Raleway"/>
              <a:cs typeface="Raleway"/>
              <a:sym typeface="Raleway"/>
            </a:endParaRPr>
          </a:p>
        </p:txBody>
      </p:sp>
      <p:sp>
        <p:nvSpPr>
          <p:cNvPr id="654" name="Google Shape;654;p17"/>
          <p:cNvSpPr txBox="1"/>
          <p:nvPr/>
        </p:nvSpPr>
        <p:spPr>
          <a:xfrm>
            <a:off x="6323907" y="1746842"/>
            <a:ext cx="5380413"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33637"/>
                </a:solidFill>
                <a:latin typeface="Raleway"/>
                <a:ea typeface="Raleway"/>
                <a:cs typeface="Raleway"/>
                <a:sym typeface="Raleway"/>
              </a:rPr>
              <a:t>Een beeld of perceptie is opgebouwd uit feiten, gevoelens en interpretaties, van alles wat je doet... elk element van je product, bedrijf of merk, van het oude recept, waar je het gevonden hebt, de ingrediënten die je gebruikt, waar je ze vandaan haalt, de manier waarop je je product bereidt en presenteert, tot je verpakking en zelfs je distributiemethoden.</a:t>
            </a:r>
            <a:endParaRPr/>
          </a:p>
        </p:txBody>
      </p:sp>
      <p:sp>
        <p:nvSpPr>
          <p:cNvPr id="655" name="Google Shape;655;p17"/>
          <p:cNvSpPr txBox="1"/>
          <p:nvPr/>
        </p:nvSpPr>
        <p:spPr>
          <a:xfrm>
            <a:off x="6326940" y="708094"/>
            <a:ext cx="5158622" cy="857158"/>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20000"/>
              </a:lnSpc>
              <a:spcBef>
                <a:spcPts val="0"/>
              </a:spcBef>
              <a:spcAft>
                <a:spcPts val="0"/>
              </a:spcAft>
              <a:buClr>
                <a:srgbClr val="033637"/>
              </a:buClr>
              <a:buSzPts val="2800"/>
              <a:buFont typeface="Arial"/>
              <a:buNone/>
            </a:pPr>
            <a:r>
              <a:rPr lang="en-US" sz="2800" b="1" i="0">
                <a:solidFill>
                  <a:srgbClr val="033637"/>
                </a:solidFill>
                <a:latin typeface="Raleway"/>
                <a:ea typeface="Raleway"/>
                <a:cs typeface="Raleway"/>
                <a:sym typeface="Raleway"/>
              </a:rPr>
              <a:t>Het creëren van een merkverhaal...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18"/>
          <p:cNvPicPr preferRelativeResize="0"/>
          <p:nvPr/>
        </p:nvPicPr>
        <p:blipFill rotWithShape="1">
          <a:blip r:embed="rId3">
            <a:alphaModFix/>
          </a:blip>
          <a:srcRect/>
          <a:stretch/>
        </p:blipFill>
        <p:spPr>
          <a:xfrm>
            <a:off x="4735533" y="581890"/>
            <a:ext cx="1129528" cy="857159"/>
          </a:xfrm>
          <a:prstGeom prst="rect">
            <a:avLst/>
          </a:prstGeom>
          <a:noFill/>
          <a:ln>
            <a:noFill/>
          </a:ln>
        </p:spPr>
      </p:pic>
      <p:grpSp>
        <p:nvGrpSpPr>
          <p:cNvPr id="661" name="Google Shape;661;p18"/>
          <p:cNvGrpSpPr/>
          <p:nvPr/>
        </p:nvGrpSpPr>
        <p:grpSpPr>
          <a:xfrm>
            <a:off x="2041299" y="399047"/>
            <a:ext cx="1316404" cy="1222844"/>
            <a:chOff x="5700273" y="5386353"/>
            <a:chExt cx="766016" cy="767823"/>
          </a:xfrm>
        </p:grpSpPr>
        <p:grpSp>
          <p:nvGrpSpPr>
            <p:cNvPr id="662" name="Google Shape;662;p18"/>
            <p:cNvGrpSpPr/>
            <p:nvPr/>
          </p:nvGrpSpPr>
          <p:grpSpPr>
            <a:xfrm>
              <a:off x="5844804" y="5531788"/>
              <a:ext cx="476954" cy="420947"/>
              <a:chOff x="5844804" y="5531788"/>
              <a:chExt cx="476954" cy="420947"/>
            </a:xfrm>
          </p:grpSpPr>
          <p:sp>
            <p:nvSpPr>
              <p:cNvPr id="663" name="Google Shape;663;p18"/>
              <p:cNvSpPr/>
              <p:nvPr/>
            </p:nvSpPr>
            <p:spPr>
              <a:xfrm>
                <a:off x="5844804" y="5531788"/>
                <a:ext cx="238476" cy="420044"/>
              </a:xfrm>
              <a:custGeom>
                <a:avLst/>
                <a:gdLst/>
                <a:ahLst/>
                <a:cxnLst/>
                <a:rect l="l" t="t" r="r" b="b"/>
                <a:pathLst>
                  <a:path w="238476" h="420044" extrusionOk="0">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18"/>
              <p:cNvSpPr/>
              <p:nvPr/>
            </p:nvSpPr>
            <p:spPr>
              <a:xfrm>
                <a:off x="6102251" y="5533101"/>
                <a:ext cx="219507" cy="419634"/>
              </a:xfrm>
              <a:custGeom>
                <a:avLst/>
                <a:gdLst/>
                <a:ahLst/>
                <a:cxnLst/>
                <a:rect l="l" t="t" r="r" b="b"/>
                <a:pathLst>
                  <a:path w="219507" h="419634" extrusionOk="0">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65" name="Google Shape;665;p18"/>
            <p:cNvGrpSpPr/>
            <p:nvPr/>
          </p:nvGrpSpPr>
          <p:grpSpPr>
            <a:xfrm>
              <a:off x="5700273" y="5386353"/>
              <a:ext cx="766016" cy="767823"/>
              <a:chOff x="5700273" y="5386353"/>
              <a:chExt cx="766016" cy="767823"/>
            </a:xfrm>
          </p:grpSpPr>
          <p:sp>
            <p:nvSpPr>
              <p:cNvPr id="666" name="Google Shape;666;p18"/>
              <p:cNvSpPr/>
              <p:nvPr/>
            </p:nvSpPr>
            <p:spPr>
              <a:xfrm>
                <a:off x="5876421" y="5437842"/>
                <a:ext cx="25293" cy="18969"/>
              </a:xfrm>
              <a:custGeom>
                <a:avLst/>
                <a:gdLst/>
                <a:ahLst/>
                <a:cxnLst/>
                <a:rect l="l" t="t" r="r" b="b"/>
                <a:pathLst>
                  <a:path w="25293" h="18969" extrusionOk="0">
                    <a:moveTo>
                      <a:pt x="0" y="0"/>
                    </a:moveTo>
                    <a:lnTo>
                      <a:pt x="25293" y="0"/>
                    </a:lnTo>
                    <a:lnTo>
                      <a:pt x="25293"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p18"/>
              <p:cNvSpPr/>
              <p:nvPr/>
            </p:nvSpPr>
            <p:spPr>
              <a:xfrm>
                <a:off x="6258526" y="5638380"/>
                <a:ext cx="25293" cy="25293"/>
              </a:xfrm>
              <a:custGeom>
                <a:avLst/>
                <a:gdLst/>
                <a:ahLst/>
                <a:cxnLst/>
                <a:rect l="l" t="t" r="r" b="b"/>
                <a:pathLst>
                  <a:path w="25293" h="25293" extrusionOk="0">
                    <a:moveTo>
                      <a:pt x="0" y="0"/>
                    </a:moveTo>
                    <a:lnTo>
                      <a:pt x="25293" y="0"/>
                    </a:lnTo>
                    <a:lnTo>
                      <a:pt x="25293" y="25293"/>
                    </a:lnTo>
                    <a:lnTo>
                      <a:pt x="0" y="252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18"/>
              <p:cNvSpPr/>
              <p:nvPr/>
            </p:nvSpPr>
            <p:spPr>
              <a:xfrm>
                <a:off x="6334405" y="5437842"/>
                <a:ext cx="18969" cy="18969"/>
              </a:xfrm>
              <a:custGeom>
                <a:avLst/>
                <a:gdLst/>
                <a:ahLst/>
                <a:cxnLst/>
                <a:rect l="l" t="t" r="r" b="b"/>
                <a:pathLst>
                  <a:path w="18969" h="18969" extrusionOk="0">
                    <a:moveTo>
                      <a:pt x="0" y="0"/>
                    </a:moveTo>
                    <a:lnTo>
                      <a:pt x="18970" y="0"/>
                    </a:lnTo>
                    <a:lnTo>
                      <a:pt x="18970"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9" name="Google Shape;669;p18"/>
              <p:cNvSpPr/>
              <p:nvPr/>
            </p:nvSpPr>
            <p:spPr>
              <a:xfrm>
                <a:off x="5700273" y="5669996"/>
                <a:ext cx="18969" cy="25293"/>
              </a:xfrm>
              <a:custGeom>
                <a:avLst/>
                <a:gdLst/>
                <a:ahLst/>
                <a:cxnLst/>
                <a:rect l="l" t="t" r="r" b="b"/>
                <a:pathLst>
                  <a:path w="18969" h="25293" extrusionOk="0">
                    <a:moveTo>
                      <a:pt x="0" y="0"/>
                    </a:moveTo>
                    <a:lnTo>
                      <a:pt x="18970" y="0"/>
                    </a:lnTo>
                    <a:lnTo>
                      <a:pt x="18970" y="25293"/>
                    </a:lnTo>
                    <a:lnTo>
                      <a:pt x="0" y="252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0" name="Google Shape;670;p18"/>
              <p:cNvSpPr/>
              <p:nvPr/>
            </p:nvSpPr>
            <p:spPr>
              <a:xfrm>
                <a:off x="6045342" y="6083717"/>
                <a:ext cx="25293" cy="18969"/>
              </a:xfrm>
              <a:custGeom>
                <a:avLst/>
                <a:gdLst/>
                <a:ahLst/>
                <a:cxnLst/>
                <a:rect l="l" t="t" r="r" b="b"/>
                <a:pathLst>
                  <a:path w="25293" h="18969" extrusionOk="0">
                    <a:moveTo>
                      <a:pt x="0" y="0"/>
                    </a:moveTo>
                    <a:lnTo>
                      <a:pt x="25293" y="0"/>
                    </a:lnTo>
                    <a:lnTo>
                      <a:pt x="25293" y="18970"/>
                    </a:lnTo>
                    <a:lnTo>
                      <a:pt x="0" y="189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1" name="Google Shape;671;p18"/>
              <p:cNvSpPr/>
              <p:nvPr/>
            </p:nvSpPr>
            <p:spPr>
              <a:xfrm>
                <a:off x="5926103" y="5996095"/>
                <a:ext cx="81329" cy="88524"/>
              </a:xfrm>
              <a:custGeom>
                <a:avLst/>
                <a:gdLst/>
                <a:ahLst/>
                <a:cxnLst/>
                <a:rect l="l" t="t" r="r" b="b"/>
                <a:pathLst>
                  <a:path w="81329" h="88524" extrusionOk="0">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18"/>
              <p:cNvSpPr/>
              <p:nvPr/>
            </p:nvSpPr>
            <p:spPr>
              <a:xfrm>
                <a:off x="5731889" y="5412549"/>
                <a:ext cx="88525" cy="81298"/>
              </a:xfrm>
              <a:custGeom>
                <a:avLst/>
                <a:gdLst/>
                <a:ahLst/>
                <a:cxnLst/>
                <a:rect l="l" t="t" r="r" b="b"/>
                <a:pathLst>
                  <a:path w="88525" h="81298" extrusionOk="0">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3" name="Google Shape;673;p18"/>
              <p:cNvSpPr/>
              <p:nvPr/>
            </p:nvSpPr>
            <p:spPr>
              <a:xfrm>
                <a:off x="6020049" y="5386353"/>
                <a:ext cx="146338" cy="146338"/>
              </a:xfrm>
              <a:custGeom>
                <a:avLst/>
                <a:gdLst/>
                <a:ahLst/>
                <a:cxnLst/>
                <a:rect l="l" t="t" r="r" b="b"/>
                <a:pathLst>
                  <a:path w="146338" h="146338" extrusionOk="0">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4" name="Google Shape;674;p18"/>
              <p:cNvSpPr/>
              <p:nvPr/>
            </p:nvSpPr>
            <p:spPr>
              <a:xfrm>
                <a:off x="6137480" y="6007838"/>
                <a:ext cx="146338" cy="146338"/>
              </a:xfrm>
              <a:custGeom>
                <a:avLst/>
                <a:gdLst/>
                <a:ahLst/>
                <a:cxnLst/>
                <a:rect l="l" t="t" r="r" b="b"/>
                <a:pathLst>
                  <a:path w="146338" h="146338" extrusionOk="0">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5" name="Google Shape;675;p18"/>
              <p:cNvSpPr/>
              <p:nvPr/>
            </p:nvSpPr>
            <p:spPr>
              <a:xfrm>
                <a:off x="5702983" y="5494074"/>
                <a:ext cx="763306" cy="658295"/>
              </a:xfrm>
              <a:custGeom>
                <a:avLst/>
                <a:gdLst/>
                <a:ahLst/>
                <a:cxnLst/>
                <a:rect l="l" t="t" r="r" b="b"/>
                <a:pathLst>
                  <a:path w="763306" h="658295" extrusionOk="0">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18"/>
              <p:cNvSpPr/>
              <p:nvPr/>
            </p:nvSpPr>
            <p:spPr>
              <a:xfrm>
                <a:off x="5876421" y="5588448"/>
                <a:ext cx="175244" cy="62577"/>
              </a:xfrm>
              <a:custGeom>
                <a:avLst/>
                <a:gdLst/>
                <a:ahLst/>
                <a:cxnLst/>
                <a:rect l="l" t="t" r="r" b="b"/>
                <a:pathLst>
                  <a:path w="175244" h="62577" extrusionOk="0">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7" name="Google Shape;677;p18"/>
              <p:cNvSpPr/>
              <p:nvPr/>
            </p:nvSpPr>
            <p:spPr>
              <a:xfrm>
                <a:off x="5876421" y="5650223"/>
                <a:ext cx="175244" cy="56809"/>
              </a:xfrm>
              <a:custGeom>
                <a:avLst/>
                <a:gdLst/>
                <a:ahLst/>
                <a:cxnLst/>
                <a:rect l="l" t="t" r="r" b="b"/>
                <a:pathLst>
                  <a:path w="175244" h="56809" extrusionOk="0">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18"/>
              <p:cNvSpPr/>
              <p:nvPr/>
            </p:nvSpPr>
            <p:spPr>
              <a:xfrm>
                <a:off x="6121221" y="5826603"/>
                <a:ext cx="175244" cy="62899"/>
              </a:xfrm>
              <a:custGeom>
                <a:avLst/>
                <a:gdLst/>
                <a:ahLst/>
                <a:cxnLst/>
                <a:rect l="l" t="t" r="r" b="b"/>
                <a:pathLst>
                  <a:path w="175244" h="62899" extrusionOk="0">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p18"/>
              <p:cNvSpPr/>
              <p:nvPr/>
            </p:nvSpPr>
            <p:spPr>
              <a:xfrm>
                <a:off x="6121221" y="5582167"/>
                <a:ext cx="175244" cy="56212"/>
              </a:xfrm>
              <a:custGeom>
                <a:avLst/>
                <a:gdLst/>
                <a:ahLst/>
                <a:cxnLst/>
                <a:rect l="l" t="t" r="r" b="b"/>
                <a:pathLst>
                  <a:path w="175244" h="56212" extrusionOk="0">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80" name="Google Shape;680;p18"/>
          <p:cNvSpPr txBox="1"/>
          <p:nvPr/>
        </p:nvSpPr>
        <p:spPr>
          <a:xfrm>
            <a:off x="5695057" y="1961635"/>
            <a:ext cx="6496943" cy="44627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33637"/>
              </a:buClr>
              <a:buSzPts val="2400"/>
              <a:buFont typeface="Arial"/>
              <a:buChar char="•"/>
            </a:pPr>
            <a:r>
              <a:rPr lang="en-US" sz="2400" u="sng">
                <a:solidFill>
                  <a:srgbClr val="033637"/>
                </a:solidFill>
                <a:latin typeface="Raleway"/>
                <a:ea typeface="Raleway"/>
                <a:cs typeface="Raleway"/>
                <a:sym typeface="Raleway"/>
              </a:rPr>
              <a:t>Begin met het persoonlijke verhaal</a:t>
            </a:r>
            <a:r>
              <a:rPr lang="en-US" sz="2400">
                <a:solidFill>
                  <a:srgbClr val="033637"/>
                </a:solidFill>
                <a:latin typeface="Raleway"/>
                <a:ea typeface="Raleway"/>
                <a:cs typeface="Raleway"/>
                <a:sym typeface="Raleway"/>
              </a:rPr>
              <a:t>: Uw geschiedenis en die van uw regio.</a:t>
            </a:r>
            <a:endParaRPr/>
          </a:p>
          <a:p>
            <a:pPr marL="342900" marR="0" lvl="0" indent="-342900" algn="l" rtl="0">
              <a:spcBef>
                <a:spcPts val="600"/>
              </a:spcBef>
              <a:spcAft>
                <a:spcPts val="0"/>
              </a:spcAft>
              <a:buClr>
                <a:srgbClr val="033637"/>
              </a:buClr>
              <a:buSzPts val="2400"/>
              <a:buFont typeface="Arial"/>
              <a:buChar char="•"/>
            </a:pPr>
            <a:r>
              <a:rPr lang="en-US" sz="2400" u="sng">
                <a:solidFill>
                  <a:srgbClr val="033637"/>
                </a:solidFill>
                <a:latin typeface="Raleway"/>
                <a:ea typeface="Raleway"/>
                <a:cs typeface="Raleway"/>
                <a:sym typeface="Raleway"/>
              </a:rPr>
              <a:t>Uw passieverhaal</a:t>
            </a:r>
            <a:r>
              <a:rPr lang="en-US" sz="2400">
                <a:solidFill>
                  <a:srgbClr val="033637"/>
                </a:solidFill>
                <a:latin typeface="Raleway"/>
                <a:ea typeface="Raleway"/>
                <a:cs typeface="Raleway"/>
                <a:sym typeface="Raleway"/>
              </a:rPr>
              <a:t>: Wat je leuk vindt aan het verleden, het eten, de ervaring.</a:t>
            </a:r>
            <a:endParaRPr/>
          </a:p>
          <a:p>
            <a:pPr marL="342900" marR="0" lvl="0" indent="-342900" algn="l" rtl="0">
              <a:spcBef>
                <a:spcPts val="600"/>
              </a:spcBef>
              <a:spcAft>
                <a:spcPts val="0"/>
              </a:spcAft>
              <a:buClr>
                <a:srgbClr val="033637"/>
              </a:buClr>
              <a:buSzPts val="2400"/>
              <a:buFont typeface="Arial"/>
              <a:buChar char="•"/>
            </a:pPr>
            <a:r>
              <a:rPr lang="en-US" sz="2400" u="sng">
                <a:solidFill>
                  <a:srgbClr val="033637"/>
                </a:solidFill>
                <a:latin typeface="Raleway"/>
                <a:ea typeface="Raleway"/>
                <a:cs typeface="Raleway"/>
                <a:sym typeface="Raleway"/>
              </a:rPr>
              <a:t>Het Persoonlijkheidsverhaal</a:t>
            </a:r>
            <a:r>
              <a:rPr lang="en-US" sz="2400">
                <a:solidFill>
                  <a:srgbClr val="033637"/>
                </a:solidFill>
                <a:latin typeface="Raleway"/>
                <a:ea typeface="Raleway"/>
                <a:cs typeface="Raleway"/>
                <a:sym typeface="Raleway"/>
              </a:rPr>
              <a:t>: Wat is de klantbeleving voor hen.</a:t>
            </a:r>
            <a:endParaRPr/>
          </a:p>
          <a:p>
            <a:pPr marL="342900" marR="0" lvl="0" indent="-342900" algn="l" rtl="0">
              <a:spcBef>
                <a:spcPts val="600"/>
              </a:spcBef>
              <a:spcAft>
                <a:spcPts val="0"/>
              </a:spcAft>
              <a:buClr>
                <a:srgbClr val="033637"/>
              </a:buClr>
              <a:buSzPts val="2400"/>
              <a:buFont typeface="Arial"/>
              <a:buChar char="•"/>
            </a:pPr>
            <a:r>
              <a:rPr lang="en-US" sz="2400" u="sng">
                <a:solidFill>
                  <a:srgbClr val="033637"/>
                </a:solidFill>
                <a:latin typeface="Raleway"/>
                <a:ea typeface="Raleway"/>
                <a:cs typeface="Raleway"/>
                <a:sym typeface="Raleway"/>
              </a:rPr>
              <a:t>Het klantenverhaal</a:t>
            </a:r>
            <a:r>
              <a:rPr lang="en-US" sz="2400">
                <a:solidFill>
                  <a:srgbClr val="033637"/>
                </a:solidFill>
                <a:latin typeface="Raleway"/>
                <a:ea typeface="Raleway"/>
                <a:cs typeface="Raleway"/>
                <a:sym typeface="Raleway"/>
              </a:rPr>
              <a:t>: Wat zeggen andere klanten over uw aanbod?</a:t>
            </a:r>
            <a:endParaRPr/>
          </a:p>
          <a:p>
            <a:pPr marL="342900" marR="0" lvl="0" indent="-342900" algn="l" rtl="0">
              <a:spcBef>
                <a:spcPts val="600"/>
              </a:spcBef>
              <a:spcAft>
                <a:spcPts val="0"/>
              </a:spcAft>
              <a:buClr>
                <a:srgbClr val="033637"/>
              </a:buClr>
              <a:buSzPts val="2400"/>
              <a:buFont typeface="Arial"/>
              <a:buChar char="•"/>
            </a:pPr>
            <a:r>
              <a:rPr lang="en-US" sz="2400" u="sng">
                <a:solidFill>
                  <a:srgbClr val="033637"/>
                </a:solidFill>
                <a:latin typeface="Raleway"/>
                <a:ea typeface="Raleway"/>
                <a:cs typeface="Raleway"/>
                <a:sym typeface="Raleway"/>
              </a:rPr>
              <a:t>Het verhaal van de werknemer</a:t>
            </a:r>
            <a:r>
              <a:rPr lang="en-US" sz="2400">
                <a:solidFill>
                  <a:srgbClr val="033637"/>
                </a:solidFill>
                <a:latin typeface="Raleway"/>
                <a:ea typeface="Raleway"/>
                <a:cs typeface="Raleway"/>
                <a:sym typeface="Raleway"/>
              </a:rPr>
              <a:t>: Hoe medewerkers het 'gevoel' of de cultuur van het bedrijf en het aanbod uitleggen.</a:t>
            </a:r>
            <a:endParaRPr/>
          </a:p>
        </p:txBody>
      </p:sp>
      <p:sp>
        <p:nvSpPr>
          <p:cNvPr id="681" name="Google Shape;681;p18"/>
          <p:cNvSpPr txBox="1"/>
          <p:nvPr/>
        </p:nvSpPr>
        <p:spPr>
          <a:xfrm>
            <a:off x="6096000" y="746335"/>
            <a:ext cx="5158622" cy="85715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33637"/>
              </a:buClr>
              <a:buSzPts val="2800"/>
              <a:buFont typeface="Arial"/>
              <a:buNone/>
            </a:pPr>
            <a:r>
              <a:rPr lang="en-US" sz="2800" b="1" i="0">
                <a:solidFill>
                  <a:srgbClr val="033637"/>
                </a:solidFill>
                <a:latin typeface="Raleway"/>
                <a:ea typeface="Raleway"/>
                <a:cs typeface="Raleway"/>
                <a:sym typeface="Raleway"/>
              </a:rPr>
              <a:t>Elementen in het creëren van een merkverhaal...</a:t>
            </a:r>
            <a:endParaRPr/>
          </a:p>
        </p:txBody>
      </p:sp>
      <p:sp>
        <p:nvSpPr>
          <p:cNvPr id="682" name="Google Shape;682;p18"/>
          <p:cNvSpPr txBox="1">
            <a:spLocks noGrp="1"/>
          </p:cNvSpPr>
          <p:nvPr>
            <p:ph type="body" idx="3"/>
          </p:nvPr>
        </p:nvSpPr>
        <p:spPr>
          <a:xfrm>
            <a:off x="399011" y="2425078"/>
            <a:ext cx="4506150" cy="343396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33637"/>
              </a:buClr>
              <a:buSzPts val="2400"/>
              <a:buNone/>
            </a:pPr>
            <a:r>
              <a:rPr lang="en-US" sz="2400"/>
              <a:t>Je hebt het verleden gevonden...nu wil je het verkopen. ...dus is het belangrijk uw klanten het verhaal te vertellen van hoe u hier bent gekomen en wat u hebt bereikt en hen te betrekken bij de reis!</a:t>
            </a:r>
            <a:endParaRPr/>
          </a:p>
          <a:p>
            <a:pPr marL="0" lvl="0" indent="0" algn="ctr" rtl="0">
              <a:lnSpc>
                <a:spcPct val="90000"/>
              </a:lnSpc>
              <a:spcBef>
                <a:spcPts val="1000"/>
              </a:spcBef>
              <a:spcAft>
                <a:spcPts val="0"/>
              </a:spcAft>
              <a:buClr>
                <a:srgbClr val="033637"/>
              </a:buClr>
              <a:buSzPts val="2400"/>
              <a:buNone/>
            </a:pP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9"/>
          <p:cNvSpPr txBox="1">
            <a:spLocks noGrp="1"/>
          </p:cNvSpPr>
          <p:nvPr>
            <p:ph type="body" idx="1"/>
          </p:nvPr>
        </p:nvSpPr>
        <p:spPr>
          <a:xfrm>
            <a:off x="573578" y="1495097"/>
            <a:ext cx="3266902" cy="4182496"/>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20000"/>
              </a:lnSpc>
              <a:spcBef>
                <a:spcPts val="0"/>
              </a:spcBef>
              <a:spcAft>
                <a:spcPts val="0"/>
              </a:spcAft>
              <a:buClr>
                <a:srgbClr val="043637"/>
              </a:buClr>
              <a:buSzPts val="2400"/>
              <a:buNone/>
            </a:pPr>
            <a:r>
              <a:rPr lang="en-US">
                <a:solidFill>
                  <a:srgbClr val="043637"/>
                </a:solidFill>
                <a:latin typeface="Raleway"/>
                <a:ea typeface="Raleway"/>
                <a:cs typeface="Raleway"/>
                <a:sym typeface="Raleway"/>
              </a:rPr>
              <a:t>Hier spreekt Darin Persinger over hoe u uw storytelling moet combineren met storyselling... Effectieve marketingverhalen vertellen... hoe u marketingverhalen vertelt die effectief zijn voor uw bedrijf</a:t>
            </a:r>
            <a:endParaRPr>
              <a:solidFill>
                <a:srgbClr val="043637"/>
              </a:solidFill>
              <a:latin typeface="Raleway"/>
              <a:ea typeface="Raleway"/>
              <a:cs typeface="Raleway"/>
              <a:sym typeface="Raleway"/>
            </a:endParaRPr>
          </a:p>
        </p:txBody>
      </p:sp>
      <p:sp>
        <p:nvSpPr>
          <p:cNvPr id="688" name="Google Shape;688;p19"/>
          <p:cNvSpPr txBox="1">
            <a:spLocks noGrp="1"/>
          </p:cNvSpPr>
          <p:nvPr>
            <p:ph type="body" idx="2"/>
          </p:nvPr>
        </p:nvSpPr>
        <p:spPr>
          <a:xfrm>
            <a:off x="118533" y="256727"/>
            <a:ext cx="11989383" cy="582221"/>
          </a:xfrm>
          <a:prstGeom prst="rect">
            <a:avLst/>
          </a:prstGeom>
          <a:solidFill>
            <a:schemeClr val="lt1"/>
          </a:solid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568754"/>
              </a:buClr>
              <a:buSzPct val="100000"/>
              <a:buNone/>
            </a:pPr>
            <a:r>
              <a:rPr lang="en-US" sz="3200">
                <a:solidFill>
                  <a:srgbClr val="568754"/>
                </a:solidFill>
              </a:rPr>
              <a:t>Gebruik ook Storytelling in uw marketing - Storyteller naar StorySeller</a:t>
            </a:r>
            <a:endParaRPr sz="3200">
              <a:solidFill>
                <a:srgbClr val="568754"/>
              </a:solidFill>
            </a:endParaRPr>
          </a:p>
        </p:txBody>
      </p:sp>
      <p:sp>
        <p:nvSpPr>
          <p:cNvPr id="689" name="Google Shape;689;p19"/>
          <p:cNvSpPr txBox="1"/>
          <p:nvPr/>
        </p:nvSpPr>
        <p:spPr>
          <a:xfrm>
            <a:off x="3266902" y="6076129"/>
            <a:ext cx="74980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Marketingverhalen vertellen: Effectieve marketingverhalen vertellen - YouTube</a:t>
            </a:r>
            <a:endParaRPr sz="1800">
              <a:solidFill>
                <a:schemeClr val="dk1"/>
              </a:solidFill>
              <a:latin typeface="Calibri"/>
              <a:ea typeface="Calibri"/>
              <a:cs typeface="Calibri"/>
              <a:sym typeface="Calibri"/>
            </a:endParaRPr>
          </a:p>
        </p:txBody>
      </p:sp>
      <p:pic>
        <p:nvPicPr>
          <p:cNvPr id="690" name="Google Shape;690;p19" title="Marketing Storytelling: Tell Effective Marketing Stories"/>
          <p:cNvPicPr preferRelativeResize="0"/>
          <p:nvPr/>
        </p:nvPicPr>
        <p:blipFill rotWithShape="1">
          <a:blip r:embed="rId4">
            <a:alphaModFix/>
          </a:blip>
          <a:srcRect/>
          <a:stretch/>
        </p:blipFill>
        <p:spPr>
          <a:xfrm>
            <a:off x="4461933" y="1258723"/>
            <a:ext cx="6400800" cy="42573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1"/>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1</a:t>
            </a:r>
            <a:endParaRPr/>
          </a:p>
        </p:txBody>
      </p:sp>
      <p:sp>
        <p:nvSpPr>
          <p:cNvPr id="321" name="Google Shape;321;p2"/>
          <p:cNvSpPr txBox="1">
            <a:spLocks noGrp="1"/>
          </p:cNvSpPr>
          <p:nvPr>
            <p:ph type="body" idx="2"/>
          </p:nvPr>
        </p:nvSpPr>
        <p:spPr>
          <a:xfrm>
            <a:off x="463893" y="1828800"/>
            <a:ext cx="5069596" cy="502920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chemeClr val="lt1"/>
              </a:buClr>
              <a:buSzPts val="2200"/>
              <a:buNone/>
            </a:pPr>
            <a:r>
              <a:rPr lang="en-US" sz="2000" dirty="0"/>
              <a:t>In </a:t>
            </a:r>
            <a:r>
              <a:rPr lang="en-US" sz="2000" dirty="0" err="1"/>
              <a:t>onze</a:t>
            </a:r>
            <a:r>
              <a:rPr lang="en-US" sz="2000" dirty="0"/>
              <a:t> </a:t>
            </a:r>
            <a:r>
              <a:rPr lang="en-US" sz="2000" dirty="0" err="1"/>
              <a:t>laatste</a:t>
            </a:r>
            <a:r>
              <a:rPr lang="en-US" sz="2000" dirty="0"/>
              <a:t> module </a:t>
            </a:r>
            <a:r>
              <a:rPr lang="en-US" sz="2000" dirty="0" err="1"/>
              <a:t>nemen</a:t>
            </a:r>
            <a:r>
              <a:rPr lang="en-US" sz="2000" dirty="0"/>
              <a:t> we u </a:t>
            </a:r>
            <a:r>
              <a:rPr lang="en-US" sz="2000" dirty="0" err="1"/>
              <a:t>mee</a:t>
            </a:r>
            <a:r>
              <a:rPr lang="en-US" sz="2000" dirty="0"/>
              <a:t> op </a:t>
            </a:r>
            <a:r>
              <a:rPr lang="en-US" sz="2000" dirty="0" err="1"/>
              <a:t>een</a:t>
            </a:r>
            <a:r>
              <a:rPr lang="en-US" sz="2000" dirty="0"/>
              <a:t> </a:t>
            </a:r>
            <a:r>
              <a:rPr lang="en-US" sz="2000" dirty="0" err="1"/>
              <a:t>leerreis</a:t>
            </a:r>
            <a:r>
              <a:rPr lang="en-US" sz="2000" dirty="0"/>
              <a:t> over het </a:t>
            </a:r>
            <a:r>
              <a:rPr lang="en-US" sz="2000" dirty="0" err="1"/>
              <a:t>belang</a:t>
            </a:r>
            <a:r>
              <a:rPr lang="en-US" sz="2000" dirty="0"/>
              <a:t> van </a:t>
            </a:r>
            <a:r>
              <a:rPr lang="en-US" sz="2000" dirty="0" err="1"/>
              <a:t>communicatie</a:t>
            </a:r>
            <a:r>
              <a:rPr lang="en-US" sz="2000" dirty="0"/>
              <a:t> </a:t>
            </a:r>
            <a:r>
              <a:rPr lang="en-US" sz="2000" dirty="0" err="1"/>
              <a:t>en</a:t>
            </a:r>
            <a:r>
              <a:rPr lang="en-US" sz="2000" dirty="0"/>
              <a:t> storytelling om </a:t>
            </a:r>
            <a:r>
              <a:rPr lang="en-US" sz="2000" dirty="0" err="1"/>
              <a:t>uw</a:t>
            </a:r>
            <a:r>
              <a:rPr lang="en-US" sz="2000" dirty="0"/>
              <a:t> </a:t>
            </a:r>
            <a:r>
              <a:rPr lang="en-US" sz="2000" dirty="0" err="1"/>
              <a:t>beheersing</a:t>
            </a:r>
            <a:r>
              <a:rPr lang="en-US" sz="2000" dirty="0"/>
              <a:t> van het </a:t>
            </a:r>
            <a:r>
              <a:rPr lang="en-US" sz="2000" dirty="0" err="1"/>
              <a:t>culinaire</a:t>
            </a:r>
            <a:r>
              <a:rPr lang="en-US" sz="2000" dirty="0"/>
              <a:t> </a:t>
            </a:r>
            <a:r>
              <a:rPr lang="en-US" sz="2000" dirty="0" err="1"/>
              <a:t>erfgoed</a:t>
            </a:r>
            <a:r>
              <a:rPr lang="en-US" sz="2000" dirty="0"/>
              <a:t> </a:t>
            </a:r>
            <a:r>
              <a:rPr lang="en-US" sz="2000" dirty="0" err="1"/>
              <a:t>te</a:t>
            </a:r>
            <a:r>
              <a:rPr lang="en-US" sz="2000" dirty="0"/>
              <a:t> </a:t>
            </a:r>
            <a:r>
              <a:rPr lang="en-US" sz="2000" dirty="0" err="1"/>
              <a:t>bevorderen</a:t>
            </a:r>
            <a:r>
              <a:rPr lang="en-US" sz="2000" dirty="0"/>
              <a:t>.</a:t>
            </a:r>
            <a:endParaRPr sz="2000" dirty="0"/>
          </a:p>
          <a:p>
            <a:pPr marL="228600" lvl="0" indent="0" algn="l" rtl="0">
              <a:lnSpc>
                <a:spcPct val="100000"/>
              </a:lnSpc>
              <a:spcBef>
                <a:spcPts val="1000"/>
              </a:spcBef>
              <a:spcAft>
                <a:spcPts val="0"/>
              </a:spcAft>
              <a:buClr>
                <a:schemeClr val="lt1"/>
              </a:buClr>
              <a:buSzPts val="2200"/>
              <a:buNone/>
            </a:pPr>
            <a:r>
              <a:rPr lang="en-US" sz="2000" dirty="0"/>
              <a:t>We </a:t>
            </a:r>
            <a:r>
              <a:rPr lang="en-US" sz="2000" dirty="0" err="1"/>
              <a:t>willen</a:t>
            </a:r>
            <a:r>
              <a:rPr lang="en-US" sz="2000" dirty="0"/>
              <a:t> Europa </a:t>
            </a:r>
            <a:r>
              <a:rPr lang="en-US" sz="2000" dirty="0" err="1"/>
              <a:t>blootstellen</a:t>
            </a:r>
            <a:r>
              <a:rPr lang="en-US" sz="2000" dirty="0"/>
              <a:t> </a:t>
            </a:r>
            <a:r>
              <a:rPr lang="en-US" sz="2000" dirty="0" err="1"/>
              <a:t>aan</a:t>
            </a:r>
            <a:r>
              <a:rPr lang="en-US" sz="2000" dirty="0"/>
              <a:t> de </a:t>
            </a:r>
            <a:r>
              <a:rPr lang="en-US" sz="2000" dirty="0" err="1"/>
              <a:t>verhalen</a:t>
            </a:r>
            <a:r>
              <a:rPr lang="en-US" sz="2000" dirty="0"/>
              <a:t> die </a:t>
            </a:r>
            <a:r>
              <a:rPr lang="en-US" sz="2000" dirty="0" err="1"/>
              <a:t>elke</a:t>
            </a:r>
            <a:r>
              <a:rPr lang="en-US" sz="2000" dirty="0"/>
              <a:t> </a:t>
            </a:r>
            <a:r>
              <a:rPr lang="en-US" sz="2000" dirty="0" err="1"/>
              <a:t>regio</a:t>
            </a:r>
            <a:r>
              <a:rPr lang="en-US" sz="2000" dirty="0"/>
              <a:t> </a:t>
            </a:r>
            <a:r>
              <a:rPr lang="en-US" sz="2000" dirty="0" err="1"/>
              <a:t>te</a:t>
            </a:r>
            <a:r>
              <a:rPr lang="en-US" sz="2000" dirty="0"/>
              <a:t> </a:t>
            </a:r>
            <a:r>
              <a:rPr lang="en-US" sz="2000" dirty="0" err="1"/>
              <a:t>vertellen</a:t>
            </a:r>
            <a:r>
              <a:rPr lang="en-US" sz="2000" dirty="0"/>
              <a:t> </a:t>
            </a:r>
            <a:r>
              <a:rPr lang="en-US" sz="2000" dirty="0" err="1"/>
              <a:t>heeft</a:t>
            </a:r>
            <a:r>
              <a:rPr lang="en-US" sz="2000" dirty="0"/>
              <a:t> </a:t>
            </a:r>
            <a:r>
              <a:rPr lang="en-US" sz="2000" dirty="0" err="1"/>
              <a:t>en</a:t>
            </a:r>
            <a:r>
              <a:rPr lang="en-US" sz="2000" dirty="0"/>
              <a:t> het </a:t>
            </a:r>
            <a:r>
              <a:rPr lang="en-US" sz="2000" dirty="0" err="1"/>
              <a:t>voordeel</a:t>
            </a:r>
            <a:r>
              <a:rPr lang="en-US" sz="2000" dirty="0"/>
              <a:t> </a:t>
            </a:r>
            <a:r>
              <a:rPr lang="en-US" sz="2000" dirty="0" err="1"/>
              <a:t>benadrukken</a:t>
            </a:r>
            <a:r>
              <a:rPr lang="en-US" sz="2000" dirty="0"/>
              <a:t> van het </a:t>
            </a:r>
            <a:r>
              <a:rPr lang="en-US" sz="2000" dirty="0" err="1"/>
              <a:t>vertellen</a:t>
            </a:r>
            <a:r>
              <a:rPr lang="en-US" sz="2000" dirty="0"/>
              <a:t> van </a:t>
            </a:r>
            <a:r>
              <a:rPr lang="en-US" sz="2000" dirty="0" err="1"/>
              <a:t>onze</a:t>
            </a:r>
            <a:r>
              <a:rPr lang="en-US" sz="2000" dirty="0"/>
              <a:t> </a:t>
            </a:r>
            <a:r>
              <a:rPr lang="en-US" sz="2000" dirty="0" err="1"/>
              <a:t>individuele</a:t>
            </a:r>
            <a:r>
              <a:rPr lang="en-US" sz="2000" dirty="0"/>
              <a:t> </a:t>
            </a:r>
            <a:r>
              <a:rPr lang="en-US" sz="2000" dirty="0" err="1"/>
              <a:t>verhalen</a:t>
            </a:r>
            <a:r>
              <a:rPr lang="en-US" sz="2000" dirty="0"/>
              <a:t> </a:t>
            </a:r>
            <a:r>
              <a:rPr lang="en-US" sz="2000" dirty="0" err="1"/>
              <a:t>vanaf</a:t>
            </a:r>
            <a:r>
              <a:rPr lang="en-US" sz="2000" dirty="0"/>
              <a:t> het </a:t>
            </a:r>
            <a:r>
              <a:rPr lang="en-US" sz="2000" dirty="0" err="1"/>
              <a:t>oorspronkelijke</a:t>
            </a:r>
            <a:r>
              <a:rPr lang="en-US" sz="2000" dirty="0"/>
              <a:t> </a:t>
            </a:r>
            <a:r>
              <a:rPr lang="en-US" sz="2000" dirty="0" err="1"/>
              <a:t>idee</a:t>
            </a:r>
            <a:r>
              <a:rPr lang="en-US" sz="2000" dirty="0"/>
              <a:t> tot de </a:t>
            </a:r>
            <a:r>
              <a:rPr lang="en-US" sz="2000" dirty="0" err="1"/>
              <a:t>creatieve</a:t>
            </a:r>
            <a:r>
              <a:rPr lang="en-US" sz="2000" dirty="0"/>
              <a:t> </a:t>
            </a:r>
            <a:r>
              <a:rPr lang="en-US" sz="2000" dirty="0" err="1"/>
              <a:t>realiteit</a:t>
            </a:r>
            <a:r>
              <a:rPr lang="en-US" sz="2000" dirty="0"/>
              <a:t>.</a:t>
            </a:r>
            <a:endParaRPr sz="2000" dirty="0"/>
          </a:p>
          <a:p>
            <a:pPr marL="228600" lvl="0" indent="0" algn="l" rtl="0">
              <a:lnSpc>
                <a:spcPct val="100000"/>
              </a:lnSpc>
              <a:spcBef>
                <a:spcPts val="1000"/>
              </a:spcBef>
              <a:spcAft>
                <a:spcPts val="0"/>
              </a:spcAft>
              <a:buClr>
                <a:schemeClr val="lt1"/>
              </a:buClr>
              <a:buSzPts val="2200"/>
              <a:buNone/>
            </a:pPr>
            <a:r>
              <a:rPr lang="en-US" sz="2000" dirty="0" err="1"/>
              <a:t>Daarnaast</a:t>
            </a:r>
            <a:r>
              <a:rPr lang="en-US" sz="2000" dirty="0"/>
              <a:t> </a:t>
            </a:r>
            <a:r>
              <a:rPr lang="en-US" sz="2000" dirty="0" err="1"/>
              <a:t>willen</a:t>
            </a:r>
            <a:r>
              <a:rPr lang="en-US" sz="2000" dirty="0"/>
              <a:t> we </a:t>
            </a:r>
            <a:r>
              <a:rPr lang="en-US" sz="2000" dirty="0" err="1"/>
              <a:t>leren</a:t>
            </a:r>
            <a:r>
              <a:rPr lang="en-US" sz="2000" dirty="0"/>
              <a:t> over de reis van de </a:t>
            </a:r>
            <a:r>
              <a:rPr lang="en-US" sz="2000" dirty="0" err="1"/>
              <a:t>studenten</a:t>
            </a:r>
            <a:r>
              <a:rPr lang="en-US" sz="2000" dirty="0"/>
              <a:t> </a:t>
            </a:r>
            <a:r>
              <a:rPr lang="en-US" sz="2000" dirty="0" err="1"/>
              <a:t>en</a:t>
            </a:r>
            <a:r>
              <a:rPr lang="en-US" sz="2000" dirty="0"/>
              <a:t> </a:t>
            </a:r>
            <a:r>
              <a:rPr lang="en-US" sz="2000" dirty="0" err="1"/>
              <a:t>hun</a:t>
            </a:r>
            <a:r>
              <a:rPr lang="en-US" sz="2000" dirty="0"/>
              <a:t> </a:t>
            </a:r>
            <a:r>
              <a:rPr lang="en-US" sz="2000" dirty="0" err="1"/>
              <a:t>ontwikkeling</a:t>
            </a:r>
            <a:r>
              <a:rPr lang="en-US" sz="2000" dirty="0"/>
              <a:t>. </a:t>
            </a:r>
            <a:endParaRPr sz="2000" dirty="0"/>
          </a:p>
        </p:txBody>
      </p:sp>
      <p:sp>
        <p:nvSpPr>
          <p:cNvPr id="322" name="Google Shape;322;p2"/>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ts val="3600"/>
              <a:buNone/>
            </a:pPr>
            <a:r>
              <a:rPr lang="en-US"/>
              <a:t>Inhoud van de module</a:t>
            </a:r>
            <a:endParaRPr/>
          </a:p>
        </p:txBody>
      </p:sp>
      <p:sp>
        <p:nvSpPr>
          <p:cNvPr id="323" name="Google Shape;323;p2"/>
          <p:cNvSpPr txBox="1">
            <a:spLocks noGrp="1"/>
          </p:cNvSpPr>
          <p:nvPr>
            <p:ph type="body" idx="4"/>
          </p:nvPr>
        </p:nvSpPr>
        <p:spPr>
          <a:xfrm>
            <a:off x="7229716" y="1232267"/>
            <a:ext cx="4898553"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Het belang van communicatie en het vertellen van het verhaal</a:t>
            </a:r>
            <a:endParaRPr b="1"/>
          </a:p>
        </p:txBody>
      </p:sp>
      <p:sp>
        <p:nvSpPr>
          <p:cNvPr id="324" name="Google Shape;324;p2"/>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2</a:t>
            </a:r>
            <a:endParaRPr/>
          </a:p>
        </p:txBody>
      </p:sp>
      <p:sp>
        <p:nvSpPr>
          <p:cNvPr id="325" name="Google Shape;325;p2"/>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dirty="0" err="1"/>
              <a:t>Barrières</a:t>
            </a:r>
            <a:r>
              <a:rPr lang="en-US" b="1" dirty="0"/>
              <a:t> </a:t>
            </a:r>
            <a:r>
              <a:rPr lang="en-US" b="1" dirty="0" err="1"/>
              <a:t>doorbreken</a:t>
            </a:r>
            <a:endParaRPr b="1" dirty="0"/>
          </a:p>
        </p:txBody>
      </p:sp>
      <p:sp>
        <p:nvSpPr>
          <p:cNvPr id="326" name="Google Shape;326;p2"/>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3</a:t>
            </a:r>
            <a:endParaRPr/>
          </a:p>
        </p:txBody>
      </p:sp>
      <p:sp>
        <p:nvSpPr>
          <p:cNvPr id="327" name="Google Shape;327;p2"/>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De voordelen van het delen van ideeën en creaties</a:t>
            </a:r>
            <a:endParaRPr b="1"/>
          </a:p>
        </p:txBody>
      </p:sp>
      <p:sp>
        <p:nvSpPr>
          <p:cNvPr id="328" name="Google Shape;328;p2"/>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4</a:t>
            </a:r>
            <a:endParaRPr/>
          </a:p>
        </p:txBody>
      </p:sp>
      <p:sp>
        <p:nvSpPr>
          <p:cNvPr id="329" name="Google Shape;329;p2"/>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Competentie-checklists maken voor studenten</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20"/>
          <p:cNvSpPr txBox="1">
            <a:spLocks noGrp="1"/>
          </p:cNvSpPr>
          <p:nvPr>
            <p:ph type="body" idx="1"/>
          </p:nvPr>
        </p:nvSpPr>
        <p:spPr>
          <a:xfrm>
            <a:off x="2010327" y="892454"/>
            <a:ext cx="9654070" cy="12074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dirty="0" err="1"/>
              <a:t>Barrières</a:t>
            </a:r>
            <a:r>
              <a:rPr lang="en-US" sz="3200" dirty="0"/>
              <a:t> </a:t>
            </a:r>
            <a:r>
              <a:rPr lang="en-US" sz="3200" dirty="0" err="1"/>
              <a:t>doorbreken</a:t>
            </a:r>
            <a:endParaRPr dirty="0"/>
          </a:p>
        </p:txBody>
      </p:sp>
      <p:sp>
        <p:nvSpPr>
          <p:cNvPr id="696" name="Google Shape;696;p20"/>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02</a:t>
            </a:r>
            <a:endParaRPr/>
          </a:p>
        </p:txBody>
      </p:sp>
      <p:grpSp>
        <p:nvGrpSpPr>
          <p:cNvPr id="697" name="Google Shape;697;p20"/>
          <p:cNvGrpSpPr/>
          <p:nvPr/>
        </p:nvGrpSpPr>
        <p:grpSpPr>
          <a:xfrm>
            <a:off x="4439047" y="2190694"/>
            <a:ext cx="3313907" cy="2484250"/>
            <a:chOff x="2904151" y="2414371"/>
            <a:chExt cx="2770617" cy="2076976"/>
          </a:xfrm>
        </p:grpSpPr>
        <p:sp>
          <p:nvSpPr>
            <p:cNvPr id="698" name="Google Shape;698;p20"/>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699" name="Google Shape;699;p20"/>
            <p:cNvGrpSpPr/>
            <p:nvPr/>
          </p:nvGrpSpPr>
          <p:grpSpPr>
            <a:xfrm>
              <a:off x="2904151" y="2414371"/>
              <a:ext cx="2770617" cy="2076976"/>
              <a:chOff x="2904151" y="2414371"/>
              <a:chExt cx="2770617" cy="2076976"/>
            </a:xfrm>
          </p:grpSpPr>
          <p:sp>
            <p:nvSpPr>
              <p:cNvPr id="700" name="Google Shape;700;p20"/>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1" name="Google Shape;701;p20"/>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2" name="Google Shape;702;p20"/>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3" name="Google Shape;703;p20"/>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4" name="Google Shape;704;p20"/>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5" name="Google Shape;705;p20"/>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6" name="Google Shape;706;p20"/>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7" name="Google Shape;707;p20"/>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8" name="Google Shape;708;p20"/>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9" name="Google Shape;709;p20"/>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0" name="Google Shape;710;p20"/>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1" name="Google Shape;711;p20"/>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2" name="Google Shape;712;p20"/>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3" name="Google Shape;713;p20"/>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4" name="Google Shape;714;p20"/>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5" name="Google Shape;715;p20"/>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6" name="Google Shape;716;p20"/>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7" name="Google Shape;717;p20"/>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8" name="Google Shape;718;p20"/>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9" name="Google Shape;719;p20"/>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0" name="Google Shape;720;p20"/>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1" name="Google Shape;721;p20"/>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2" name="Google Shape;722;p20"/>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3" name="Google Shape;723;p20"/>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4" name="Google Shape;724;p20"/>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5" name="Google Shape;725;p20"/>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6" name="Google Shape;726;p20"/>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7" name="Google Shape;727;p20"/>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8" name="Google Shape;728;p20"/>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9" name="Google Shape;729;p20"/>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0" name="Google Shape;730;p20"/>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1" name="Google Shape;731;p20"/>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2" name="Google Shape;732;p20"/>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3" name="Google Shape;733;p20"/>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4" name="Google Shape;734;p20"/>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5" name="Google Shape;735;p20"/>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6" name="Google Shape;736;p20"/>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7" name="Google Shape;737;p20"/>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8" name="Google Shape;738;p20"/>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9" name="Google Shape;739;p20"/>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0" name="Google Shape;740;p20"/>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1" name="Google Shape;741;p20"/>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2" name="Google Shape;742;p20"/>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3" name="Google Shape;743;p20"/>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4" name="Google Shape;744;p20"/>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5" name="Google Shape;745;p20"/>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6" name="Google Shape;746;p20"/>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7" name="Google Shape;747;p20"/>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8" name="Google Shape;748;p20"/>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9" name="Google Shape;749;p20"/>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0" name="Google Shape;750;p20"/>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1" name="Google Shape;751;p20"/>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2" name="Google Shape;752;p20"/>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3" name="Google Shape;753;p20"/>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4" name="Google Shape;754;p20"/>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5" name="Google Shape;755;p20"/>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6" name="Google Shape;756;p20"/>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7" name="Google Shape;757;p20"/>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8" name="Google Shape;758;p20"/>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9" name="Google Shape;759;p20"/>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0" name="Google Shape;760;p20"/>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1" name="Google Shape;761;p20"/>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21" descr="A picture containing text, furniture, seat, clipart&#10;&#10;Description automatically generated"/>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767" name="Google Shape;767;p21"/>
          <p:cNvSpPr txBox="1">
            <a:spLocks noGrp="1"/>
          </p:cNvSpPr>
          <p:nvPr>
            <p:ph type="body" idx="1"/>
          </p:nvPr>
        </p:nvSpPr>
        <p:spPr>
          <a:xfrm>
            <a:off x="900149" y="1592736"/>
            <a:ext cx="5951913" cy="4525954"/>
          </a:xfrm>
          <a:prstGeom prst="rect">
            <a:avLst/>
          </a:prstGeom>
          <a:noFill/>
          <a:ln>
            <a:noFill/>
          </a:ln>
        </p:spPr>
        <p:txBody>
          <a:bodyPr spcFirstLastPara="1" wrap="square" lIns="91425" tIns="45700" rIns="91425" bIns="45700" anchor="t" anchorCtr="0">
            <a:normAutofit/>
          </a:bodyPr>
          <a:lstStyle/>
          <a:p>
            <a:pPr marL="228600" lvl="0" indent="0" algn="l" rtl="0">
              <a:lnSpc>
                <a:spcPct val="100000"/>
              </a:lnSpc>
              <a:spcBef>
                <a:spcPts val="0"/>
              </a:spcBef>
              <a:spcAft>
                <a:spcPts val="0"/>
              </a:spcAft>
              <a:buClr>
                <a:schemeClr val="lt1"/>
              </a:buClr>
              <a:buSzPts val="2400"/>
              <a:buNone/>
            </a:pPr>
            <a:r>
              <a:rPr lang="en-US"/>
              <a:t>Je hebt het cliché "communicatie is de sleutel" toch wel eens gehoord? Er is een reden waarom dat gevoel zo vaak wordt herhaald: het is waar!</a:t>
            </a:r>
            <a:endParaRPr/>
          </a:p>
          <a:p>
            <a:pPr marL="228600" lvl="0" indent="0" algn="l" rtl="0">
              <a:lnSpc>
                <a:spcPct val="100000"/>
              </a:lnSpc>
              <a:spcBef>
                <a:spcPts val="1000"/>
              </a:spcBef>
              <a:spcAft>
                <a:spcPts val="0"/>
              </a:spcAft>
              <a:buClr>
                <a:schemeClr val="lt1"/>
              </a:buClr>
              <a:buSzPts val="2400"/>
              <a:buNone/>
            </a:pPr>
            <a:r>
              <a:rPr lang="en-US"/>
              <a:t>Effectieve communicatie is geweldig, maar niet altijd gemakkelijk. Het kan zelfs heel moeilijk zijn. Uit een enquête van </a:t>
            </a:r>
            <a:r>
              <a:rPr lang="en-US" u="sng">
                <a:solidFill>
                  <a:schemeClr val="lt2"/>
                </a:solidFill>
                <a:hlinkClick r:id="rId4">
                  <a:extLst>
                    <a:ext uri="{A12FA001-AC4F-418D-AE19-62706E023703}">
                      <ahyp:hlinkClr xmlns:ahyp="http://schemas.microsoft.com/office/drawing/2018/hyperlinkcolor" val="tx"/>
                    </a:ext>
                  </a:extLst>
                </a:hlinkClick>
              </a:rPr>
              <a:t>Interact/Harris Poll </a:t>
            </a:r>
            <a:r>
              <a:rPr lang="en-US"/>
              <a:t>onder 1000 werknemers </a:t>
            </a:r>
            <a:r>
              <a:rPr lang="en-US">
                <a:solidFill>
                  <a:schemeClr val="lt2"/>
                </a:solidFill>
              </a:rPr>
              <a:t>bleek dat </a:t>
            </a:r>
            <a:r>
              <a:rPr lang="en-US" u="sng">
                <a:solidFill>
                  <a:schemeClr val="lt2"/>
                </a:solidFill>
                <a:hlinkClick r:id="rId4">
                  <a:extLst>
                    <a:ext uri="{A12FA001-AC4F-418D-AE19-62706E023703}">
                      <ahyp:hlinkClr xmlns:ahyp="http://schemas.microsoft.com/office/drawing/2018/hyperlinkcolor" val="tx"/>
                    </a:ext>
                  </a:extLst>
                </a:hlinkClick>
              </a:rPr>
              <a:t>91% van de respondenten </a:t>
            </a:r>
            <a:r>
              <a:rPr lang="en-US">
                <a:solidFill>
                  <a:schemeClr val="lt2"/>
                </a:solidFill>
              </a:rPr>
              <a:t>denkt dat hun leiders deze essentiële vaardigheid missen. </a:t>
            </a:r>
            <a:endParaRPr/>
          </a:p>
          <a:p>
            <a:pPr marL="228600" lvl="0" indent="0" algn="l" rtl="0">
              <a:lnSpc>
                <a:spcPct val="100000"/>
              </a:lnSpc>
              <a:spcBef>
                <a:spcPts val="1000"/>
              </a:spcBef>
              <a:spcAft>
                <a:spcPts val="0"/>
              </a:spcAft>
              <a:buClr>
                <a:schemeClr val="lt1"/>
              </a:buClr>
              <a:buSzPts val="2400"/>
              <a:buNone/>
            </a:pPr>
            <a:endParaRPr/>
          </a:p>
        </p:txBody>
      </p:sp>
      <p:sp>
        <p:nvSpPr>
          <p:cNvPr id="768" name="Google Shape;768;p21"/>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ct val="100000"/>
              <a:buNone/>
            </a:pPr>
            <a:r>
              <a:rPr lang="en-US"/>
              <a:t>Communicatiebarrières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22"/>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2</a:t>
            </a:r>
            <a:endParaRPr/>
          </a:p>
        </p:txBody>
      </p:sp>
      <p:sp>
        <p:nvSpPr>
          <p:cNvPr id="774" name="Google Shape;774;p22"/>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2400"/>
              <a:buNone/>
            </a:pPr>
            <a:r>
              <a:rPr lang="en-US"/>
              <a:t>Als het gaat om wat communicatie zo moeilijk maakt, zijn er </a:t>
            </a:r>
            <a:r>
              <a:rPr lang="en-US" b="1"/>
              <a:t>zeven veel voorkomende barrières die </a:t>
            </a:r>
            <a:r>
              <a:rPr lang="en-US"/>
              <a:t>je in de weg staan. </a:t>
            </a:r>
            <a:endParaRPr/>
          </a:p>
          <a:p>
            <a:pPr marL="0" lvl="0" indent="0" algn="l" rtl="0">
              <a:lnSpc>
                <a:spcPct val="90000"/>
              </a:lnSpc>
              <a:spcBef>
                <a:spcPts val="1000"/>
              </a:spcBef>
              <a:spcAft>
                <a:spcPts val="0"/>
              </a:spcAft>
              <a:buClr>
                <a:schemeClr val="lt1"/>
              </a:buClr>
              <a:buSzPts val="2400"/>
              <a:buNone/>
            </a:pPr>
            <a:endParaRPr/>
          </a:p>
          <a:p>
            <a:pPr marL="0" lvl="0" indent="0" algn="l" rtl="0">
              <a:lnSpc>
                <a:spcPct val="90000"/>
              </a:lnSpc>
              <a:spcBef>
                <a:spcPts val="1000"/>
              </a:spcBef>
              <a:spcAft>
                <a:spcPts val="0"/>
              </a:spcAft>
              <a:buClr>
                <a:schemeClr val="lt1"/>
              </a:buClr>
              <a:buSzPts val="2400"/>
              <a:buNone/>
            </a:pPr>
            <a:r>
              <a:rPr lang="en-US"/>
              <a:t>Laten we het over elk van hen hebben, en over hoe u en uw team ze kunnen overwinnen.</a:t>
            </a:r>
            <a:endParaRPr/>
          </a:p>
          <a:p>
            <a:pPr marL="228600" lvl="0" indent="-228600" algn="l" rtl="0">
              <a:lnSpc>
                <a:spcPct val="90000"/>
              </a:lnSpc>
              <a:spcBef>
                <a:spcPts val="1000"/>
              </a:spcBef>
              <a:spcAft>
                <a:spcPts val="0"/>
              </a:spcAft>
              <a:buClr>
                <a:schemeClr val="lt1"/>
              </a:buClr>
              <a:buSzPts val="2400"/>
              <a:buNone/>
            </a:pPr>
            <a:endParaRPr/>
          </a:p>
        </p:txBody>
      </p:sp>
      <p:sp>
        <p:nvSpPr>
          <p:cNvPr id="775" name="Google Shape;775;p22"/>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1"/>
              </a:buClr>
              <a:buSzPts val="3600"/>
              <a:buNone/>
            </a:pPr>
            <a:r>
              <a:rPr lang="en-US"/>
              <a:t>Veel voorkomende belemmeringen</a:t>
            </a:r>
            <a:endParaRPr/>
          </a:p>
        </p:txBody>
      </p:sp>
      <p:sp>
        <p:nvSpPr>
          <p:cNvPr id="776" name="Google Shape;776;p22"/>
          <p:cNvSpPr txBox="1">
            <a:spLocks noGrp="1"/>
          </p:cNvSpPr>
          <p:nvPr>
            <p:ph type="body" idx="4"/>
          </p:nvPr>
        </p:nvSpPr>
        <p:spPr>
          <a:xfrm>
            <a:off x="7215860" y="1195775"/>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Culturele barrières</a:t>
            </a:r>
            <a:endParaRPr b="1"/>
          </a:p>
        </p:txBody>
      </p:sp>
      <p:sp>
        <p:nvSpPr>
          <p:cNvPr id="777" name="Google Shape;777;p22"/>
          <p:cNvSpPr txBox="1">
            <a:spLocks noGrp="1"/>
          </p:cNvSpPr>
          <p:nvPr>
            <p:ph type="body" idx="5"/>
          </p:nvPr>
        </p:nvSpPr>
        <p:spPr>
          <a:xfrm>
            <a:off x="6453425" y="3111500"/>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4</a:t>
            </a:r>
            <a:endParaRPr/>
          </a:p>
        </p:txBody>
      </p:sp>
      <p:sp>
        <p:nvSpPr>
          <p:cNvPr id="778" name="Google Shape;778;p22"/>
          <p:cNvSpPr txBox="1">
            <a:spLocks noGrp="1"/>
          </p:cNvSpPr>
          <p:nvPr>
            <p:ph type="body" idx="6"/>
          </p:nvPr>
        </p:nvSpPr>
        <p:spPr>
          <a:xfrm>
            <a:off x="7215861" y="211062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Taalbarrières</a:t>
            </a:r>
            <a:endParaRPr b="1"/>
          </a:p>
        </p:txBody>
      </p:sp>
      <p:sp>
        <p:nvSpPr>
          <p:cNvPr id="779" name="Google Shape;779;p22"/>
          <p:cNvSpPr txBox="1">
            <a:spLocks noGrp="1"/>
          </p:cNvSpPr>
          <p:nvPr>
            <p:ph type="body" idx="7"/>
          </p:nvPr>
        </p:nvSpPr>
        <p:spPr>
          <a:xfrm>
            <a:off x="6457924" y="3949950"/>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5</a:t>
            </a:r>
            <a:endParaRPr/>
          </a:p>
        </p:txBody>
      </p:sp>
      <p:sp>
        <p:nvSpPr>
          <p:cNvPr id="780" name="Google Shape;780;p22"/>
          <p:cNvSpPr txBox="1">
            <a:spLocks noGrp="1"/>
          </p:cNvSpPr>
          <p:nvPr>
            <p:ph type="body" idx="8"/>
          </p:nvPr>
        </p:nvSpPr>
        <p:spPr>
          <a:xfrm>
            <a:off x="7229716" y="392535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Interpersoonlijke barrières</a:t>
            </a:r>
            <a:endParaRPr b="1"/>
          </a:p>
        </p:txBody>
      </p:sp>
      <p:sp>
        <p:nvSpPr>
          <p:cNvPr id="781" name="Google Shape;781;p22"/>
          <p:cNvSpPr txBox="1">
            <a:spLocks noGrp="1"/>
          </p:cNvSpPr>
          <p:nvPr>
            <p:ph type="body" idx="9"/>
          </p:nvPr>
        </p:nvSpPr>
        <p:spPr>
          <a:xfrm>
            <a:off x="6453426" y="4930021"/>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6</a:t>
            </a:r>
            <a:endParaRPr/>
          </a:p>
        </p:txBody>
      </p:sp>
      <p:sp>
        <p:nvSpPr>
          <p:cNvPr id="782" name="Google Shape;782;p22"/>
          <p:cNvSpPr txBox="1">
            <a:spLocks noGrp="1"/>
          </p:cNvSpPr>
          <p:nvPr>
            <p:ph type="body" idx="13"/>
          </p:nvPr>
        </p:nvSpPr>
        <p:spPr>
          <a:xfrm>
            <a:off x="7229716" y="483985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Gender Belemmeringen</a:t>
            </a:r>
            <a:endParaRPr b="1"/>
          </a:p>
        </p:txBody>
      </p:sp>
      <p:sp>
        <p:nvSpPr>
          <p:cNvPr id="783" name="Google Shape;783;p22"/>
          <p:cNvSpPr txBox="1">
            <a:spLocks noGrp="1"/>
          </p:cNvSpPr>
          <p:nvPr>
            <p:ph type="body" idx="14"/>
          </p:nvPr>
        </p:nvSpPr>
        <p:spPr>
          <a:xfrm>
            <a:off x="6485952" y="584464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7</a:t>
            </a:r>
            <a:endParaRPr/>
          </a:p>
        </p:txBody>
      </p:sp>
      <p:sp>
        <p:nvSpPr>
          <p:cNvPr id="784" name="Google Shape;784;p22"/>
          <p:cNvSpPr txBox="1">
            <a:spLocks noGrp="1"/>
          </p:cNvSpPr>
          <p:nvPr>
            <p:ph type="body" idx="15"/>
          </p:nvPr>
        </p:nvSpPr>
        <p:spPr>
          <a:xfrm>
            <a:off x="7257426" y="575096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Emotionele barrières</a:t>
            </a:r>
            <a:endParaRPr b="1"/>
          </a:p>
        </p:txBody>
      </p:sp>
      <p:sp>
        <p:nvSpPr>
          <p:cNvPr id="785" name="Google Shape;785;p22"/>
          <p:cNvSpPr txBox="1">
            <a:spLocks noGrp="1"/>
          </p:cNvSpPr>
          <p:nvPr>
            <p:ph type="body" idx="16"/>
          </p:nvPr>
        </p:nvSpPr>
        <p:spPr>
          <a:xfrm>
            <a:off x="7209830" y="3035189"/>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Perceptuele belemmeringen</a:t>
            </a:r>
            <a:endParaRPr b="1"/>
          </a:p>
        </p:txBody>
      </p:sp>
      <p:sp>
        <p:nvSpPr>
          <p:cNvPr id="786" name="Google Shape;786;p22"/>
          <p:cNvSpPr txBox="1">
            <a:spLocks noGrp="1"/>
          </p:cNvSpPr>
          <p:nvPr>
            <p:ph type="body" idx="17"/>
          </p:nvPr>
        </p:nvSpPr>
        <p:spPr>
          <a:xfrm>
            <a:off x="6453426" y="218969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3</a:t>
            </a:r>
            <a:endParaRPr/>
          </a:p>
        </p:txBody>
      </p:sp>
      <p:sp>
        <p:nvSpPr>
          <p:cNvPr id="787" name="Google Shape;787;p22"/>
          <p:cNvSpPr txBox="1">
            <a:spLocks noGrp="1"/>
          </p:cNvSpPr>
          <p:nvPr>
            <p:ph type="body" idx="18"/>
          </p:nvPr>
        </p:nvSpPr>
        <p:spPr>
          <a:xfrm>
            <a:off x="6499806" y="335883"/>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1</a:t>
            </a:r>
            <a:endParaRPr/>
          </a:p>
        </p:txBody>
      </p:sp>
      <p:sp>
        <p:nvSpPr>
          <p:cNvPr id="788" name="Google Shape;788;p22"/>
          <p:cNvSpPr txBox="1">
            <a:spLocks noGrp="1"/>
          </p:cNvSpPr>
          <p:nvPr>
            <p:ph type="body" idx="19"/>
          </p:nvPr>
        </p:nvSpPr>
        <p:spPr>
          <a:xfrm>
            <a:off x="7215861" y="30884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Fysieke barrières</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23"/>
          <p:cNvSpPr txBox="1">
            <a:spLocks noGrp="1"/>
          </p:cNvSpPr>
          <p:nvPr>
            <p:ph type="body" idx="1"/>
          </p:nvPr>
        </p:nvSpPr>
        <p:spPr>
          <a:xfrm>
            <a:off x="593399" y="1661403"/>
            <a:ext cx="4809874" cy="3867704"/>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lt1"/>
              </a:buClr>
              <a:buSzPts val="2400"/>
              <a:buNone/>
            </a:pPr>
            <a:r>
              <a:rPr lang="en-US"/>
              <a:t>Fysieke barrières zijn vaak tastbare obstakels of grenzen die teamleden uit elkaar houden.  Het kan gaan om gesloten deuren, scheidingsmuren, kleine werkruimten en afgezette zones.</a:t>
            </a:r>
            <a:endParaRPr/>
          </a:p>
        </p:txBody>
      </p:sp>
      <p:sp>
        <p:nvSpPr>
          <p:cNvPr id="794" name="Google Shape;794;p23"/>
          <p:cNvSpPr txBox="1">
            <a:spLocks noGrp="1"/>
          </p:cNvSpPr>
          <p:nvPr>
            <p:ph type="body" idx="2"/>
          </p:nvPr>
        </p:nvSpPr>
        <p:spPr>
          <a:xfrm>
            <a:off x="1945178" y="642972"/>
            <a:ext cx="3874695"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600"/>
              <a:buNone/>
            </a:pPr>
            <a:r>
              <a:rPr lang="en-US"/>
              <a:t>Fysieke barrières</a:t>
            </a:r>
            <a:endParaRPr/>
          </a:p>
        </p:txBody>
      </p:sp>
      <p:pic>
        <p:nvPicPr>
          <p:cNvPr id="795" name="Google Shape;795;p23" descr="Wavy multi-colored shapes"/>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
        <p:nvSpPr>
          <p:cNvPr id="796" name="Google Shape;796;p23"/>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7" name="Google Shape;797;p23"/>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1</a:t>
            </a:r>
            <a:endParaRPr sz="2800" b="1" i="0">
              <a:solidFill>
                <a:schemeClr val="lt1"/>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24"/>
          <p:cNvSpPr txBox="1">
            <a:spLocks noGrp="1"/>
          </p:cNvSpPr>
          <p:nvPr>
            <p:ph type="body" idx="1"/>
          </p:nvPr>
        </p:nvSpPr>
        <p:spPr>
          <a:xfrm>
            <a:off x="432262" y="1404290"/>
            <a:ext cx="11110554" cy="4220425"/>
          </a:xfrm>
          <a:prstGeom prst="rect">
            <a:avLst/>
          </a:prstGeom>
          <a:noFill/>
          <a:ln>
            <a:noFill/>
          </a:ln>
        </p:spPr>
        <p:txBody>
          <a:bodyPr spcFirstLastPara="1" wrap="square" lIns="91425" tIns="45700" rIns="91425" bIns="45700" anchor="t" anchorCtr="0">
            <a:normAutofit fontScale="92500"/>
          </a:bodyPr>
          <a:lstStyle/>
          <a:p>
            <a:pPr marL="228600" lvl="0" indent="0" algn="l" rtl="0">
              <a:lnSpc>
                <a:spcPct val="90000"/>
              </a:lnSpc>
              <a:spcBef>
                <a:spcPts val="0"/>
              </a:spcBef>
              <a:spcAft>
                <a:spcPts val="0"/>
              </a:spcAft>
              <a:buClr>
                <a:schemeClr val="lt1"/>
              </a:buClr>
              <a:buSzPts val="2200"/>
              <a:buNone/>
            </a:pPr>
            <a:r>
              <a:rPr lang="en-US" sz="2200"/>
              <a:t>Niemand zegt dat u onmiddellijk moet overschakelen op een open keuken of een restaurant, maar er zijn een paar dingen die u kunt doen om uw team om fysieke barrières heen te leiden:</a:t>
            </a:r>
            <a:endParaRPr/>
          </a:p>
          <a:p>
            <a:pPr marL="685800" lvl="0" indent="-342900" algn="l" rtl="0">
              <a:lnSpc>
                <a:spcPct val="90000"/>
              </a:lnSpc>
              <a:spcBef>
                <a:spcPts val="1000"/>
              </a:spcBef>
              <a:spcAft>
                <a:spcPts val="0"/>
              </a:spcAft>
              <a:buClr>
                <a:schemeClr val="lt1"/>
              </a:buClr>
              <a:buSzPts val="2200"/>
              <a:buFont typeface="Arial"/>
              <a:buChar char="•"/>
            </a:pPr>
            <a:r>
              <a:rPr lang="en-US" sz="2200" b="1"/>
              <a:t>Zorg voor voldoende ruimte voor samenwerking</a:t>
            </a:r>
            <a:r>
              <a:rPr lang="en-US" sz="2200"/>
              <a:t>, zodat werknemers de keuze hebben om met hun hoofd bij hun werk te blijven in hun eigen werkruimte of naar een plek te gaan waar meer discussie wordt aangemoedigd.</a:t>
            </a:r>
            <a:endParaRPr/>
          </a:p>
          <a:p>
            <a:pPr marL="685800" lvl="0" indent="-342900" algn="l" rtl="0">
              <a:lnSpc>
                <a:spcPct val="90000"/>
              </a:lnSpc>
              <a:spcBef>
                <a:spcPts val="1000"/>
              </a:spcBef>
              <a:spcAft>
                <a:spcPts val="0"/>
              </a:spcAft>
              <a:buClr>
                <a:schemeClr val="lt1"/>
              </a:buClr>
              <a:buSzPts val="2200"/>
              <a:buFont typeface="Arial"/>
              <a:buChar char="•"/>
            </a:pPr>
            <a:r>
              <a:rPr lang="en-US" sz="2200" b="1"/>
              <a:t>Stel basisregels op </a:t>
            </a:r>
            <a:r>
              <a:rPr lang="en-US" sz="2200"/>
              <a:t>voor de verschillende communicatiemiddelen in uw team (bijvoorbeeld, directe face-to-face of instant messages zijn voor dringende verzoeken en e-mails of prikborden zijn voor statusupdates en samenvattingen).</a:t>
            </a:r>
            <a:endParaRPr/>
          </a:p>
          <a:p>
            <a:pPr marL="685800" lvl="0" indent="-342900" algn="l" rtl="0">
              <a:lnSpc>
                <a:spcPct val="90000"/>
              </a:lnSpc>
              <a:spcBef>
                <a:spcPts val="1000"/>
              </a:spcBef>
              <a:spcAft>
                <a:spcPts val="0"/>
              </a:spcAft>
              <a:buClr>
                <a:schemeClr val="lt1"/>
              </a:buClr>
              <a:buSzPts val="2200"/>
              <a:buFont typeface="Arial"/>
              <a:buChar char="•"/>
            </a:pPr>
            <a:r>
              <a:rPr lang="en-US" sz="2200" b="1"/>
              <a:t>Houd je eigen kantoordeur open, </a:t>
            </a:r>
            <a:r>
              <a:rPr lang="en-US" sz="2200"/>
              <a:t>om benaderbaar te blijven, of stel regelmatige kantooruren in waar teamleden of studenten kunnen langskomen met vragen en feedback.</a:t>
            </a:r>
            <a:endParaRPr sz="2200"/>
          </a:p>
        </p:txBody>
      </p:sp>
      <p:sp>
        <p:nvSpPr>
          <p:cNvPr id="803" name="Google Shape;803;p24"/>
          <p:cNvSpPr txBox="1">
            <a:spLocks noGrp="1"/>
          </p:cNvSpPr>
          <p:nvPr>
            <p:ph type="body" idx="2"/>
          </p:nvPr>
        </p:nvSpPr>
        <p:spPr>
          <a:xfrm>
            <a:off x="1753984" y="642972"/>
            <a:ext cx="978883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Hoe fysieke barrières doorbreken</a:t>
            </a:r>
            <a:endParaRPr sz="3200"/>
          </a:p>
        </p:txBody>
      </p:sp>
      <p:sp>
        <p:nvSpPr>
          <p:cNvPr id="804" name="Google Shape;804;p24"/>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24"/>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1</a:t>
            </a:r>
            <a:endParaRPr sz="2800" b="1" i="0">
              <a:solidFill>
                <a:schemeClr val="lt1"/>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25"/>
          <p:cNvSpPr txBox="1">
            <a:spLocks noGrp="1"/>
          </p:cNvSpPr>
          <p:nvPr>
            <p:ph type="body" idx="1"/>
          </p:nvPr>
        </p:nvSpPr>
        <p:spPr>
          <a:xfrm>
            <a:off x="234818" y="1625007"/>
            <a:ext cx="6013194" cy="444014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chemeClr val="lt1"/>
              </a:buClr>
              <a:buSzPts val="2200"/>
              <a:buNone/>
            </a:pPr>
            <a:r>
              <a:rPr lang="en-US" sz="2200"/>
              <a:t>Diverse teams zijn productiever, creatiever en </a:t>
            </a:r>
            <a:r>
              <a:rPr lang="en-US" sz="2200" u="sng">
                <a:solidFill>
                  <a:schemeClr val="hlink"/>
                </a:solidFill>
                <a:hlinkClick r:id="rId3"/>
              </a:rPr>
              <a:t>winstgevender</a:t>
            </a:r>
            <a:r>
              <a:rPr lang="en-US" sz="2200"/>
              <a:t>, maar het hebben van studenten/werknemers met verschillende achtergronden brengt ook een aantal communicatie-uitdagingen met zich mee. Er zijn verschillende generaties, culturen, rassen en meer, wat leidt tot verschillende waarden, werkethiek, normen en voorkeuren, of een student/werknemer kan het gevoel hebben niet te passen in de bestaande </a:t>
            </a:r>
            <a:r>
              <a:rPr lang="en-US" sz="2200" u="sng">
                <a:solidFill>
                  <a:schemeClr val="hlink"/>
                </a:solidFill>
                <a:hlinkClick r:id="rId4"/>
              </a:rPr>
              <a:t>cultuur van een organisatie. </a:t>
            </a:r>
            <a:endParaRPr sz="2200"/>
          </a:p>
        </p:txBody>
      </p:sp>
      <p:sp>
        <p:nvSpPr>
          <p:cNvPr id="811" name="Google Shape;811;p25"/>
          <p:cNvSpPr txBox="1">
            <a:spLocks noGrp="1"/>
          </p:cNvSpPr>
          <p:nvPr>
            <p:ph type="body" idx="2"/>
          </p:nvPr>
        </p:nvSpPr>
        <p:spPr>
          <a:xfrm>
            <a:off x="1945178" y="642972"/>
            <a:ext cx="3874695"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3600"/>
              <a:buNone/>
            </a:pPr>
            <a:r>
              <a:rPr lang="en-US"/>
              <a:t>Culturele barrières</a:t>
            </a:r>
            <a:endParaRPr/>
          </a:p>
        </p:txBody>
      </p:sp>
      <p:sp>
        <p:nvSpPr>
          <p:cNvPr id="812" name="Google Shape;812;p25"/>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3" name="Google Shape;813;p25"/>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2</a:t>
            </a:r>
            <a:endParaRPr sz="2800" b="1" i="0">
              <a:solidFill>
                <a:schemeClr val="lt1"/>
              </a:solidFill>
              <a:latin typeface="Raleway"/>
              <a:ea typeface="Raleway"/>
              <a:cs typeface="Raleway"/>
              <a:sym typeface="Raleway"/>
            </a:endParaRPr>
          </a:p>
        </p:txBody>
      </p:sp>
      <p:sp>
        <p:nvSpPr>
          <p:cNvPr id="814" name="Google Shape;814;p25"/>
          <p:cNvSpPr>
            <a:spLocks noGrp="1"/>
          </p:cNvSpPr>
          <p:nvPr>
            <p:ph type="pic" idx="3"/>
          </p:nvPr>
        </p:nvSpPr>
        <p:spPr>
          <a:xfrm>
            <a:off x="6392300" y="228600"/>
            <a:ext cx="5564883" cy="5447571"/>
          </a:xfrm>
          <a:prstGeom prst="rect">
            <a:avLst/>
          </a:prstGeom>
          <a:solidFill>
            <a:schemeClr val="lt1"/>
          </a:solidFill>
          <a:ln>
            <a:noFill/>
          </a:ln>
        </p:spPr>
      </p:sp>
      <p:pic>
        <p:nvPicPr>
          <p:cNvPr id="815" name="Google Shape;815;p25" descr="Two fists together"/>
          <p:cNvPicPr preferRelativeResize="0"/>
          <p:nvPr/>
        </p:nvPicPr>
        <p:blipFill rotWithShape="1">
          <a:blip r:embed="rId5">
            <a:alphaModFix/>
          </a:blip>
          <a:srcRect/>
          <a:stretch/>
        </p:blipFill>
        <p:spPr>
          <a:xfrm>
            <a:off x="6372129" y="228600"/>
            <a:ext cx="5709172" cy="55071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26"/>
          <p:cNvSpPr txBox="1">
            <a:spLocks noGrp="1"/>
          </p:cNvSpPr>
          <p:nvPr>
            <p:ph type="body" idx="1"/>
          </p:nvPr>
        </p:nvSpPr>
        <p:spPr>
          <a:xfrm>
            <a:off x="498764" y="1757011"/>
            <a:ext cx="11044052" cy="3867704"/>
          </a:xfrm>
          <a:prstGeom prst="rect">
            <a:avLst/>
          </a:prstGeom>
          <a:noFill/>
          <a:ln>
            <a:noFill/>
          </a:ln>
        </p:spPr>
        <p:txBody>
          <a:bodyPr spcFirstLastPara="1" wrap="square" lIns="91425" tIns="45700" rIns="91425" bIns="45700" anchor="t" anchorCtr="0">
            <a:normAutofit fontScale="85000" lnSpcReduction="10000"/>
          </a:bodyPr>
          <a:lstStyle/>
          <a:p>
            <a:pPr marL="228600" lvl="0" indent="0" algn="l" rtl="0">
              <a:lnSpc>
                <a:spcPct val="110000"/>
              </a:lnSpc>
              <a:spcBef>
                <a:spcPts val="0"/>
              </a:spcBef>
              <a:spcAft>
                <a:spcPts val="0"/>
              </a:spcAft>
              <a:buClr>
                <a:schemeClr val="lt1"/>
              </a:buClr>
              <a:buSzPct val="100000"/>
              <a:buNone/>
            </a:pPr>
            <a:r>
              <a:rPr lang="en-US"/>
              <a:t>Als er culturele barrières bestaan, kan het verleidelijk zijn te denken dat het beter is een homogeen team samen te stellen. Dat is niet waar. U moet manieren vinden om deze culturele barrières te omzeilen, zodat u de vruchten kunt plukken van een divers team en toch goed kunt communiceren. Hier zijn een paar ideeën: </a:t>
            </a:r>
            <a:endParaRPr/>
          </a:p>
          <a:p>
            <a:pPr marL="342900" lvl="0" indent="-342900" algn="l" rtl="0">
              <a:lnSpc>
                <a:spcPct val="110000"/>
              </a:lnSpc>
              <a:spcBef>
                <a:spcPts val="1000"/>
              </a:spcBef>
              <a:spcAft>
                <a:spcPts val="0"/>
              </a:spcAft>
              <a:buClr>
                <a:schemeClr val="lt1"/>
              </a:buClr>
              <a:buSzPct val="100000"/>
              <a:buFont typeface="Arial"/>
              <a:buChar char="•"/>
            </a:pPr>
            <a:r>
              <a:rPr lang="en-US"/>
              <a:t>Bespreek de communicatievoorkeuren met elke werknemer om een soort handleiding op te stellen met belangrijke informatie over hoe u effectief met hen kunt werken, zoals wat hun waarden en ethos zijn en hoe zij het liefst lof en feedback ontvangen.</a:t>
            </a:r>
            <a:endParaRPr/>
          </a:p>
          <a:p>
            <a:pPr marL="342900" lvl="0" indent="-342900" algn="l" rtl="0">
              <a:lnSpc>
                <a:spcPct val="110000"/>
              </a:lnSpc>
              <a:spcBef>
                <a:spcPts val="1000"/>
              </a:spcBef>
              <a:spcAft>
                <a:spcPts val="0"/>
              </a:spcAft>
              <a:buClr>
                <a:schemeClr val="lt1"/>
              </a:buClr>
              <a:buSzPct val="100000"/>
              <a:buFont typeface="Arial"/>
              <a:buChar char="•"/>
            </a:pPr>
            <a:r>
              <a:rPr lang="en-US"/>
              <a:t>Vier de verschillen in uw team met verschillende evenementen en educatieve mogelijkheden (ze zijn leuk en stimuleren het begrip!). Bijvoorbeeld door hun favoriete eten te koken of een streekgerecht van waar ze oorspronkelijk vandaan komen.</a:t>
            </a:r>
            <a:endParaRPr/>
          </a:p>
        </p:txBody>
      </p:sp>
      <p:sp>
        <p:nvSpPr>
          <p:cNvPr id="821" name="Google Shape;821;p26"/>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2" name="Google Shape;822;p26"/>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2</a:t>
            </a:r>
            <a:endParaRPr sz="2800" b="1" i="0">
              <a:solidFill>
                <a:schemeClr val="lt1"/>
              </a:solidFill>
              <a:latin typeface="Raleway"/>
              <a:ea typeface="Raleway"/>
              <a:cs typeface="Raleway"/>
              <a:sym typeface="Raleway"/>
            </a:endParaRPr>
          </a:p>
        </p:txBody>
      </p:sp>
      <p:sp>
        <p:nvSpPr>
          <p:cNvPr id="823" name="Google Shape;823;p26"/>
          <p:cNvSpPr txBox="1">
            <a:spLocks noGrp="1"/>
          </p:cNvSpPr>
          <p:nvPr>
            <p:ph type="body" idx="2"/>
          </p:nvPr>
        </p:nvSpPr>
        <p:spPr>
          <a:xfrm>
            <a:off x="1754188" y="642938"/>
            <a:ext cx="9788525"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Hoe culturele barrières doorbreken</a:t>
            </a:r>
            <a:endParaRPr sz="3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27"/>
          <p:cNvSpPr txBox="1">
            <a:spLocks noGrp="1"/>
          </p:cNvSpPr>
          <p:nvPr>
            <p:ph type="body" idx="1"/>
          </p:nvPr>
        </p:nvSpPr>
        <p:spPr>
          <a:xfrm>
            <a:off x="293392" y="1562232"/>
            <a:ext cx="6098908" cy="444014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chemeClr val="lt1"/>
              </a:buClr>
              <a:buSzPts val="2100"/>
              <a:buNone/>
            </a:pPr>
            <a:r>
              <a:rPr lang="en-US" sz="2100"/>
              <a:t>Als u ooit hebt geprobeerd te praten met iemand die niet dezelfde taal spreekt, weet u dat het heel moeilijk is om tot een gemeenschappelijk begrip te komen. Daarom kan taal een grote barrière zijn voor communicatie.</a:t>
            </a:r>
            <a:endParaRPr/>
          </a:p>
          <a:p>
            <a:pPr marL="228600" lvl="0" indent="0" algn="l" rtl="0">
              <a:lnSpc>
                <a:spcPct val="100000"/>
              </a:lnSpc>
              <a:spcBef>
                <a:spcPts val="1000"/>
              </a:spcBef>
              <a:spcAft>
                <a:spcPts val="0"/>
              </a:spcAft>
              <a:buClr>
                <a:schemeClr val="lt1"/>
              </a:buClr>
              <a:buSzPts val="2100"/>
              <a:buNone/>
            </a:pPr>
            <a:r>
              <a:rPr lang="en-US" sz="2100"/>
              <a:t>Het gaat niet alleen om verschillende dialecten, maar ook om jargon. Als een medewerker van een keukenteam tegen iemand met een andere moedertaal praat en daarbij jargon als "86 it" en "mise en place" gebruikt, is verwarring onvermijdelijk.</a:t>
            </a:r>
            <a:endParaRPr sz="2100"/>
          </a:p>
        </p:txBody>
      </p:sp>
      <p:sp>
        <p:nvSpPr>
          <p:cNvPr id="829" name="Google Shape;829;p27"/>
          <p:cNvSpPr txBox="1">
            <a:spLocks noGrp="1"/>
          </p:cNvSpPr>
          <p:nvPr>
            <p:ph type="body" idx="2"/>
          </p:nvPr>
        </p:nvSpPr>
        <p:spPr>
          <a:xfrm>
            <a:off x="1945178" y="576083"/>
            <a:ext cx="4023360"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ct val="100000"/>
              <a:buNone/>
            </a:pPr>
            <a:r>
              <a:rPr lang="en-US"/>
              <a:t>Taalbarrières</a:t>
            </a:r>
            <a:endParaRPr/>
          </a:p>
        </p:txBody>
      </p:sp>
      <p:sp>
        <p:nvSpPr>
          <p:cNvPr id="830" name="Google Shape;830;p27"/>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1" name="Google Shape;831;p27"/>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3</a:t>
            </a:r>
            <a:endParaRPr sz="2800" b="1" i="0">
              <a:solidFill>
                <a:schemeClr val="lt1"/>
              </a:solidFill>
              <a:latin typeface="Raleway"/>
              <a:ea typeface="Raleway"/>
              <a:cs typeface="Raleway"/>
              <a:sym typeface="Raleway"/>
            </a:endParaRPr>
          </a:p>
        </p:txBody>
      </p:sp>
      <p:pic>
        <p:nvPicPr>
          <p:cNvPr id="832" name="Google Shape;832;p27" descr="A picture containing text&#10;&#10;Description automatically generated"/>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28"/>
          <p:cNvSpPr txBox="1">
            <a:spLocks noGrp="1"/>
          </p:cNvSpPr>
          <p:nvPr>
            <p:ph type="body" idx="1"/>
          </p:nvPr>
        </p:nvSpPr>
        <p:spPr>
          <a:xfrm>
            <a:off x="199505" y="1693534"/>
            <a:ext cx="11538065" cy="3867704"/>
          </a:xfrm>
          <a:prstGeom prst="rect">
            <a:avLst/>
          </a:prstGeom>
          <a:noFill/>
          <a:ln>
            <a:noFill/>
          </a:ln>
        </p:spPr>
        <p:txBody>
          <a:bodyPr spcFirstLastPara="1" wrap="square" lIns="91425" tIns="45700" rIns="91425" bIns="45700" anchor="t" anchorCtr="0">
            <a:normAutofit fontScale="92500"/>
          </a:bodyPr>
          <a:lstStyle/>
          <a:p>
            <a:pPr marL="571500" lvl="0" indent="-342900" algn="l" rtl="0">
              <a:lnSpc>
                <a:spcPct val="100000"/>
              </a:lnSpc>
              <a:spcBef>
                <a:spcPts val="0"/>
              </a:spcBef>
              <a:spcAft>
                <a:spcPts val="0"/>
              </a:spcAft>
              <a:buClr>
                <a:schemeClr val="lt1"/>
              </a:buClr>
              <a:buSzPts val="2400"/>
              <a:buFont typeface="Arial"/>
              <a:buChar char="•"/>
            </a:pPr>
            <a:r>
              <a:rPr lang="en-US" b="1"/>
              <a:t>Wees bedacht op jargon </a:t>
            </a:r>
            <a:r>
              <a:rPr lang="en-US"/>
              <a:t>en moedig uw teamleden aan de dingen zo eenvoudig mogelijk te formuleren. U kunt er zelfs een leuk "jargon alert" spel van maken om u ervan bewust te worden wanneer u in de gewoonte vervalt acroniemen of lingo te gebruiken.</a:t>
            </a:r>
            <a:endParaRPr/>
          </a:p>
          <a:p>
            <a:pPr marL="571500" lvl="0" indent="-342900" algn="l" rtl="0">
              <a:lnSpc>
                <a:spcPct val="100000"/>
              </a:lnSpc>
              <a:spcBef>
                <a:spcPts val="1000"/>
              </a:spcBef>
              <a:spcAft>
                <a:spcPts val="0"/>
              </a:spcAft>
              <a:buClr>
                <a:schemeClr val="lt1"/>
              </a:buClr>
              <a:buSzPts val="2400"/>
              <a:buFont typeface="Arial"/>
              <a:buChar char="•"/>
            </a:pPr>
            <a:r>
              <a:rPr lang="en-US" b="1"/>
              <a:t>Denk </a:t>
            </a:r>
            <a:r>
              <a:rPr lang="en-US"/>
              <a:t>ook aan </a:t>
            </a:r>
            <a:r>
              <a:rPr lang="en-US" b="1"/>
              <a:t>lichaamstaal</a:t>
            </a:r>
            <a:r>
              <a:rPr lang="en-US"/>
              <a:t>. Verschillende gebaren en houdingen worden door verschillende mensen verschillend bekeken, dus verwaarloos uw non-verbale communicatie niet.</a:t>
            </a:r>
            <a:endParaRPr/>
          </a:p>
          <a:p>
            <a:pPr marL="571500" lvl="0" indent="-342900" algn="l" rtl="0">
              <a:lnSpc>
                <a:spcPct val="100000"/>
              </a:lnSpc>
              <a:spcBef>
                <a:spcPts val="1000"/>
              </a:spcBef>
              <a:spcAft>
                <a:spcPts val="0"/>
              </a:spcAft>
              <a:buClr>
                <a:schemeClr val="lt1"/>
              </a:buClr>
              <a:buSzPts val="2400"/>
              <a:buFont typeface="Arial"/>
              <a:buChar char="•"/>
            </a:pPr>
            <a:r>
              <a:rPr lang="en-US" b="1"/>
              <a:t>Gebruik </a:t>
            </a:r>
            <a:r>
              <a:rPr lang="en-US"/>
              <a:t>waar mogelijk </a:t>
            </a:r>
            <a:r>
              <a:rPr lang="en-US" b="1"/>
              <a:t>visuals, demonstraties en voorbeelden</a:t>
            </a:r>
            <a:r>
              <a:rPr lang="en-US"/>
              <a:t>. Die kunnen veel meer duidelijkheid verschaffen dan schriftelijke of mondelinge communicatie. </a:t>
            </a:r>
            <a:endParaRPr/>
          </a:p>
          <a:p>
            <a:pPr marL="571500" lvl="0" indent="-342900" algn="l" rtl="0">
              <a:lnSpc>
                <a:spcPct val="100000"/>
              </a:lnSpc>
              <a:spcBef>
                <a:spcPts val="1000"/>
              </a:spcBef>
              <a:spcAft>
                <a:spcPts val="0"/>
              </a:spcAft>
              <a:buClr>
                <a:schemeClr val="lt1"/>
              </a:buClr>
              <a:buSzPts val="2400"/>
              <a:buFont typeface="Arial"/>
              <a:buChar char="•"/>
            </a:pPr>
            <a:r>
              <a:rPr lang="en-US" b="1"/>
              <a:t>Kies</a:t>
            </a:r>
            <a:r>
              <a:rPr lang="en-US"/>
              <a:t>, indien mogelijk, </a:t>
            </a:r>
            <a:r>
              <a:rPr lang="en-US" b="1"/>
              <a:t>één taal </a:t>
            </a:r>
            <a:r>
              <a:rPr lang="en-US"/>
              <a:t>voor de werkplek. </a:t>
            </a:r>
            <a:endParaRPr/>
          </a:p>
        </p:txBody>
      </p:sp>
      <p:sp>
        <p:nvSpPr>
          <p:cNvPr id="838" name="Google Shape;838;p28"/>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9" name="Google Shape;839;p28"/>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3</a:t>
            </a:r>
            <a:endParaRPr sz="2800" b="1" i="0">
              <a:solidFill>
                <a:schemeClr val="lt1"/>
              </a:solidFill>
              <a:latin typeface="Raleway"/>
              <a:ea typeface="Raleway"/>
              <a:cs typeface="Raleway"/>
              <a:sym typeface="Raleway"/>
            </a:endParaRPr>
          </a:p>
        </p:txBody>
      </p:sp>
      <p:sp>
        <p:nvSpPr>
          <p:cNvPr id="840" name="Google Shape;840;p28"/>
          <p:cNvSpPr txBox="1">
            <a:spLocks noGrp="1"/>
          </p:cNvSpPr>
          <p:nvPr>
            <p:ph type="body" idx="2"/>
          </p:nvPr>
        </p:nvSpPr>
        <p:spPr>
          <a:xfrm>
            <a:off x="1754188" y="642938"/>
            <a:ext cx="9788525"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Hoe taalbarrières doorbreken</a:t>
            </a:r>
            <a:endParaRPr sz="3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29"/>
          <p:cNvSpPr txBox="1">
            <a:spLocks noGrp="1"/>
          </p:cNvSpPr>
          <p:nvPr>
            <p:ph type="body" idx="1"/>
          </p:nvPr>
        </p:nvSpPr>
        <p:spPr>
          <a:xfrm>
            <a:off x="285079" y="1504042"/>
            <a:ext cx="6107221" cy="444014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chemeClr val="lt1"/>
              </a:buClr>
              <a:buSzPts val="2100"/>
              <a:buNone/>
            </a:pPr>
            <a:r>
              <a:rPr lang="en-US" sz="2000" dirty="0"/>
              <a:t>Stel je </a:t>
            </a:r>
            <a:r>
              <a:rPr lang="en-US" sz="2000" dirty="0" err="1"/>
              <a:t>voor</a:t>
            </a:r>
            <a:r>
              <a:rPr lang="en-US" sz="2000" dirty="0"/>
              <a:t> </a:t>
            </a:r>
            <a:r>
              <a:rPr lang="en-US" sz="2000" dirty="0" err="1"/>
              <a:t>dat</a:t>
            </a:r>
            <a:r>
              <a:rPr lang="en-US" sz="2000" dirty="0"/>
              <a:t> je </a:t>
            </a:r>
            <a:r>
              <a:rPr lang="en-US" sz="2000" dirty="0" err="1"/>
              <a:t>een</a:t>
            </a:r>
            <a:r>
              <a:rPr lang="en-US" sz="2000" dirty="0"/>
              <a:t> </a:t>
            </a:r>
            <a:r>
              <a:rPr lang="en-US" sz="2000" dirty="0" err="1"/>
              <a:t>vergadering</a:t>
            </a:r>
            <a:r>
              <a:rPr lang="en-US" sz="2000" dirty="0"/>
              <a:t> over de planning van </a:t>
            </a:r>
            <a:r>
              <a:rPr lang="en-US" sz="2000" dirty="0" err="1"/>
              <a:t>culinair</a:t>
            </a:r>
            <a:r>
              <a:rPr lang="en-US" sz="2000" dirty="0"/>
              <a:t> </a:t>
            </a:r>
            <a:r>
              <a:rPr lang="en-US" sz="2000" dirty="0" err="1"/>
              <a:t>erfgoed</a:t>
            </a:r>
            <a:r>
              <a:rPr lang="en-US" sz="2000" dirty="0"/>
              <a:t> </a:t>
            </a:r>
            <a:r>
              <a:rPr lang="en-US" sz="2000" dirty="0" err="1"/>
              <a:t>ingaat</a:t>
            </a:r>
            <a:r>
              <a:rPr lang="en-US" sz="2000" dirty="0"/>
              <a:t> met de </a:t>
            </a:r>
            <a:r>
              <a:rPr lang="en-US" sz="2000" dirty="0" err="1"/>
              <a:t>veronderstelling</a:t>
            </a:r>
            <a:r>
              <a:rPr lang="en-US" sz="2000" dirty="0"/>
              <a:t> </a:t>
            </a:r>
            <a:r>
              <a:rPr lang="en-US" sz="2000" dirty="0" err="1"/>
              <a:t>dat</a:t>
            </a:r>
            <a:r>
              <a:rPr lang="en-US" sz="2000" dirty="0"/>
              <a:t> het </a:t>
            </a:r>
            <a:r>
              <a:rPr lang="en-US" sz="2000" dirty="0" err="1"/>
              <a:t>een</a:t>
            </a:r>
            <a:r>
              <a:rPr lang="en-US" sz="2000" dirty="0"/>
              <a:t> </a:t>
            </a:r>
            <a:r>
              <a:rPr lang="en-US" sz="2000" dirty="0" err="1"/>
              <a:t>grote</a:t>
            </a:r>
            <a:r>
              <a:rPr lang="en-US" sz="2000" dirty="0"/>
              <a:t> </a:t>
            </a:r>
            <a:r>
              <a:rPr lang="en-US" sz="2000" dirty="0" err="1"/>
              <a:t>tijdverspilling</a:t>
            </a:r>
            <a:r>
              <a:rPr lang="en-US" sz="2000" dirty="0"/>
              <a:t> </a:t>
            </a:r>
            <a:r>
              <a:rPr lang="en-US" sz="2000" dirty="0" err="1"/>
              <a:t>zal</a:t>
            </a:r>
            <a:r>
              <a:rPr lang="en-US" sz="2000" dirty="0"/>
              <a:t> </a:t>
            </a:r>
            <a:r>
              <a:rPr lang="en-US" sz="2000" dirty="0" err="1"/>
              <a:t>zijn</a:t>
            </a:r>
            <a:r>
              <a:rPr lang="en-US" sz="2000" dirty="0"/>
              <a:t>. Hoe </a:t>
            </a:r>
            <a:r>
              <a:rPr lang="en-US" sz="2000" dirty="0" err="1"/>
              <a:t>geneigd</a:t>
            </a:r>
            <a:r>
              <a:rPr lang="en-US" sz="2000" dirty="0"/>
              <a:t> bent u om </a:t>
            </a:r>
            <a:r>
              <a:rPr lang="en-US" sz="2000" dirty="0" err="1"/>
              <a:t>goed</a:t>
            </a:r>
            <a:r>
              <a:rPr lang="en-US" sz="2000" dirty="0"/>
              <a:t> </a:t>
            </a:r>
            <a:r>
              <a:rPr lang="en-US" sz="2000" dirty="0" err="1"/>
              <a:t>te</a:t>
            </a:r>
            <a:r>
              <a:rPr lang="en-US" sz="2000" dirty="0"/>
              <a:t> </a:t>
            </a:r>
            <a:r>
              <a:rPr lang="en-US" sz="2000" dirty="0" err="1"/>
              <a:t>luisteren</a:t>
            </a:r>
            <a:r>
              <a:rPr lang="en-US" sz="2000" dirty="0"/>
              <a:t>? Om </a:t>
            </a:r>
            <a:r>
              <a:rPr lang="en-US" sz="2000" dirty="0" err="1"/>
              <a:t>deel</a:t>
            </a:r>
            <a:r>
              <a:rPr lang="en-US" sz="2000" dirty="0"/>
              <a:t> </a:t>
            </a:r>
            <a:r>
              <a:rPr lang="en-US" sz="2000" dirty="0" err="1"/>
              <a:t>te</a:t>
            </a:r>
            <a:r>
              <a:rPr lang="en-US" sz="2000" dirty="0"/>
              <a:t> </a:t>
            </a:r>
            <a:r>
              <a:rPr lang="en-US" sz="2000" dirty="0" err="1"/>
              <a:t>nemen</a:t>
            </a:r>
            <a:r>
              <a:rPr lang="en-US" sz="2000" dirty="0"/>
              <a:t> </a:t>
            </a:r>
            <a:r>
              <a:rPr lang="en-US" sz="2000" dirty="0" err="1"/>
              <a:t>aan</a:t>
            </a:r>
            <a:r>
              <a:rPr lang="en-US" sz="2000" dirty="0"/>
              <a:t> de </a:t>
            </a:r>
            <a:r>
              <a:rPr lang="en-US" sz="2000" dirty="0" err="1"/>
              <a:t>discussie</a:t>
            </a:r>
            <a:r>
              <a:rPr lang="en-US" sz="2000" dirty="0"/>
              <a:t>? Om </a:t>
            </a:r>
            <a:r>
              <a:rPr lang="en-US" sz="2000" dirty="0" err="1"/>
              <a:t>actief</a:t>
            </a:r>
            <a:r>
              <a:rPr lang="en-US" sz="2000" dirty="0"/>
              <a:t> </a:t>
            </a:r>
            <a:r>
              <a:rPr lang="en-US" sz="2000" dirty="0" err="1"/>
              <a:t>deel</a:t>
            </a:r>
            <a:r>
              <a:rPr lang="en-US" sz="2000" dirty="0"/>
              <a:t> </a:t>
            </a:r>
            <a:r>
              <a:rPr lang="en-US" sz="2000" dirty="0" err="1"/>
              <a:t>te</a:t>
            </a:r>
            <a:r>
              <a:rPr lang="en-US" sz="2000" dirty="0"/>
              <a:t> </a:t>
            </a:r>
            <a:r>
              <a:rPr lang="en-US" sz="2000" dirty="0" err="1"/>
              <a:t>nemen</a:t>
            </a:r>
            <a:r>
              <a:rPr lang="en-US" sz="2000" dirty="0"/>
              <a:t>? </a:t>
            </a:r>
            <a:r>
              <a:rPr lang="en-US" sz="2000" dirty="0" err="1"/>
              <a:t>Uw</a:t>
            </a:r>
            <a:r>
              <a:rPr lang="en-US" sz="2000" dirty="0"/>
              <a:t> </a:t>
            </a:r>
            <a:r>
              <a:rPr lang="en-US" sz="2000" dirty="0" err="1"/>
              <a:t>motivatie</a:t>
            </a:r>
            <a:r>
              <a:rPr lang="en-US" sz="2000" dirty="0"/>
              <a:t> is </a:t>
            </a:r>
            <a:r>
              <a:rPr lang="en-US" sz="2000" dirty="0" err="1"/>
              <a:t>waarschijnlijk</a:t>
            </a:r>
            <a:r>
              <a:rPr lang="en-US" sz="2000" dirty="0"/>
              <a:t> </a:t>
            </a:r>
            <a:r>
              <a:rPr lang="en-US" sz="2000" dirty="0" err="1"/>
              <a:t>vrij</a:t>
            </a:r>
            <a:r>
              <a:rPr lang="en-US" sz="2000" dirty="0"/>
              <a:t> </a:t>
            </a:r>
            <a:r>
              <a:rPr lang="en-US" sz="2000" dirty="0" err="1"/>
              <a:t>laag</a:t>
            </a:r>
            <a:r>
              <a:rPr lang="en-US" sz="2000" dirty="0"/>
              <a:t>, is het </a:t>
            </a:r>
            <a:r>
              <a:rPr lang="en-US" sz="2000" dirty="0" err="1"/>
              <a:t>niet</a:t>
            </a:r>
            <a:r>
              <a:rPr lang="en-US" sz="2000" dirty="0"/>
              <a:t>? </a:t>
            </a:r>
            <a:r>
              <a:rPr lang="en-US" sz="2000" dirty="0" err="1"/>
              <a:t>Dat</a:t>
            </a:r>
            <a:r>
              <a:rPr lang="en-US" sz="2000" dirty="0"/>
              <a:t> is </a:t>
            </a:r>
            <a:r>
              <a:rPr lang="en-US" sz="2000" dirty="0" err="1"/>
              <a:t>een</a:t>
            </a:r>
            <a:r>
              <a:rPr lang="en-US" sz="2000" dirty="0"/>
              <a:t> </a:t>
            </a:r>
            <a:r>
              <a:rPr lang="en-US" sz="2000" dirty="0" err="1"/>
              <a:t>perceptuele</a:t>
            </a:r>
            <a:r>
              <a:rPr lang="en-US" sz="2000" dirty="0"/>
              <a:t> </a:t>
            </a:r>
            <a:r>
              <a:rPr lang="en-US" sz="2000" dirty="0" err="1"/>
              <a:t>barrière</a:t>
            </a:r>
            <a:r>
              <a:rPr lang="en-US" sz="2000" dirty="0"/>
              <a:t>.</a:t>
            </a:r>
            <a:endParaRPr sz="2000" dirty="0"/>
          </a:p>
          <a:p>
            <a:pPr marL="228600" lvl="0" indent="0" algn="l" rtl="0">
              <a:lnSpc>
                <a:spcPct val="100000"/>
              </a:lnSpc>
              <a:spcBef>
                <a:spcPts val="1000"/>
              </a:spcBef>
              <a:spcAft>
                <a:spcPts val="0"/>
              </a:spcAft>
              <a:buClr>
                <a:schemeClr val="lt1"/>
              </a:buClr>
              <a:buSzPts val="2100"/>
              <a:buNone/>
            </a:pPr>
            <a:r>
              <a:rPr lang="en-US" sz="2000" dirty="0"/>
              <a:t>De </a:t>
            </a:r>
            <a:r>
              <a:rPr lang="en-US" sz="2000" dirty="0" err="1"/>
              <a:t>vooronderstellingen</a:t>
            </a:r>
            <a:r>
              <a:rPr lang="en-US" sz="2000" dirty="0"/>
              <a:t> die </a:t>
            </a:r>
            <a:r>
              <a:rPr lang="en-US" sz="2000" dirty="0" err="1"/>
              <a:t>wij</a:t>
            </a:r>
            <a:r>
              <a:rPr lang="en-US" sz="2000" dirty="0"/>
              <a:t> in </a:t>
            </a:r>
            <a:r>
              <a:rPr lang="en-US" sz="2000" dirty="0" err="1"/>
              <a:t>onze</a:t>
            </a:r>
            <a:r>
              <a:rPr lang="en-US" sz="2000" dirty="0"/>
              <a:t> </a:t>
            </a:r>
            <a:r>
              <a:rPr lang="en-US" sz="2000" dirty="0" err="1"/>
              <a:t>gesprekken</a:t>
            </a:r>
            <a:r>
              <a:rPr lang="en-US" sz="2000" dirty="0"/>
              <a:t> </a:t>
            </a:r>
            <a:r>
              <a:rPr lang="en-US" sz="2000" dirty="0" err="1"/>
              <a:t>meenemen</a:t>
            </a:r>
            <a:r>
              <a:rPr lang="en-US" sz="2000" dirty="0"/>
              <a:t>, </a:t>
            </a:r>
            <a:r>
              <a:rPr lang="en-US" sz="2000" dirty="0" err="1"/>
              <a:t>beïnvloeden</a:t>
            </a:r>
            <a:r>
              <a:rPr lang="en-US" sz="2000" dirty="0"/>
              <a:t> </a:t>
            </a:r>
            <a:r>
              <a:rPr lang="en-US" sz="2000" dirty="0" err="1"/>
              <a:t>onze</a:t>
            </a:r>
            <a:r>
              <a:rPr lang="en-US" sz="2000" dirty="0"/>
              <a:t> </a:t>
            </a:r>
            <a:r>
              <a:rPr lang="en-US" sz="2000" dirty="0" err="1"/>
              <a:t>communicatiestijl</a:t>
            </a:r>
            <a:r>
              <a:rPr lang="en-US" sz="2000" dirty="0"/>
              <a:t> </a:t>
            </a:r>
            <a:r>
              <a:rPr lang="en-US" sz="2000" dirty="0" err="1"/>
              <a:t>en</a:t>
            </a:r>
            <a:r>
              <a:rPr lang="en-US" sz="2000" dirty="0"/>
              <a:t> </a:t>
            </a:r>
            <a:r>
              <a:rPr lang="en-US" sz="2000" dirty="0" err="1"/>
              <a:t>kunnen</a:t>
            </a:r>
            <a:r>
              <a:rPr lang="en-US" sz="2000" dirty="0"/>
              <a:t> </a:t>
            </a:r>
            <a:r>
              <a:rPr lang="en-US" sz="2000" dirty="0" err="1"/>
              <a:t>ons</a:t>
            </a:r>
            <a:r>
              <a:rPr lang="en-US" sz="2000" dirty="0"/>
              <a:t> </a:t>
            </a:r>
            <a:r>
              <a:rPr lang="en-US" sz="2000" dirty="0" err="1"/>
              <a:t>vermogen</a:t>
            </a:r>
            <a:r>
              <a:rPr lang="en-US" sz="2000" dirty="0"/>
              <a:t> om </a:t>
            </a:r>
            <a:r>
              <a:rPr lang="en-US" sz="2000" dirty="0" err="1"/>
              <a:t>ons</a:t>
            </a:r>
            <a:r>
              <a:rPr lang="en-US" sz="2000" dirty="0"/>
              <a:t> punt over </a:t>
            </a:r>
            <a:r>
              <a:rPr lang="en-US" sz="2000" dirty="0" err="1"/>
              <a:t>te</a:t>
            </a:r>
            <a:r>
              <a:rPr lang="en-US" sz="2000" dirty="0"/>
              <a:t> </a:t>
            </a:r>
            <a:r>
              <a:rPr lang="en-US" sz="2000" dirty="0" err="1"/>
              <a:t>brengen</a:t>
            </a:r>
            <a:r>
              <a:rPr lang="en-US" sz="2000" dirty="0"/>
              <a:t> of </a:t>
            </a:r>
            <a:r>
              <a:rPr lang="en-US" sz="2000" dirty="0" err="1"/>
              <a:t>boodschappen</a:t>
            </a:r>
            <a:r>
              <a:rPr lang="en-US" sz="2000" dirty="0"/>
              <a:t> van </a:t>
            </a:r>
            <a:r>
              <a:rPr lang="en-US" sz="2000" dirty="0" err="1"/>
              <a:t>anderen</a:t>
            </a:r>
            <a:r>
              <a:rPr lang="en-US" sz="2000" dirty="0"/>
              <a:t> </a:t>
            </a:r>
            <a:r>
              <a:rPr lang="en-US" sz="2000" dirty="0" err="1"/>
              <a:t>te</a:t>
            </a:r>
            <a:r>
              <a:rPr lang="en-US" sz="2000" dirty="0"/>
              <a:t> </a:t>
            </a:r>
            <a:r>
              <a:rPr lang="en-US" sz="2000" dirty="0" err="1"/>
              <a:t>ontvangen</a:t>
            </a:r>
            <a:r>
              <a:rPr lang="en-US" sz="2000" dirty="0"/>
              <a:t>, </a:t>
            </a:r>
            <a:r>
              <a:rPr lang="en-US" sz="2000" dirty="0" err="1"/>
              <a:t>zelfs</a:t>
            </a:r>
            <a:r>
              <a:rPr lang="en-US" sz="2000" dirty="0"/>
              <a:t> </a:t>
            </a:r>
            <a:r>
              <a:rPr lang="en-US" sz="2000" dirty="0" err="1"/>
              <a:t>belemmeren</a:t>
            </a:r>
            <a:r>
              <a:rPr lang="en-US" sz="2000" dirty="0"/>
              <a:t>. </a:t>
            </a:r>
            <a:endParaRPr sz="2000" dirty="0"/>
          </a:p>
        </p:txBody>
      </p:sp>
      <p:sp>
        <p:nvSpPr>
          <p:cNvPr id="846" name="Google Shape;846;p29"/>
          <p:cNvSpPr txBox="1">
            <a:spLocks noGrp="1"/>
          </p:cNvSpPr>
          <p:nvPr>
            <p:ph type="body" idx="2"/>
          </p:nvPr>
        </p:nvSpPr>
        <p:spPr>
          <a:xfrm>
            <a:off x="1858504" y="602116"/>
            <a:ext cx="3941197" cy="676553"/>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ct val="100000"/>
              <a:buNone/>
            </a:pPr>
            <a:r>
              <a:rPr lang="en-US" sz="3800"/>
              <a:t>Perceptuele </a:t>
            </a:r>
            <a:r>
              <a:rPr lang="en-US"/>
              <a:t>belemmeringen</a:t>
            </a:r>
            <a:endParaRPr/>
          </a:p>
        </p:txBody>
      </p:sp>
      <p:sp>
        <p:nvSpPr>
          <p:cNvPr id="847" name="Google Shape;847;p29"/>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8" name="Google Shape;848;p29"/>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4</a:t>
            </a:r>
            <a:endParaRPr sz="2800" b="1" i="0">
              <a:solidFill>
                <a:schemeClr val="lt1"/>
              </a:solidFill>
              <a:latin typeface="Raleway"/>
              <a:ea typeface="Raleway"/>
              <a:cs typeface="Raleway"/>
              <a:sym typeface="Raleway"/>
            </a:endParaRPr>
          </a:p>
        </p:txBody>
      </p:sp>
      <p:pic>
        <p:nvPicPr>
          <p:cNvPr id="849" name="Google Shape;849;p29" descr="A close up of a clock&#10;&#10;Description automatically generated with low confidence"/>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
          <p:cNvSpPr txBox="1">
            <a:spLocks noGrp="1"/>
          </p:cNvSpPr>
          <p:nvPr>
            <p:ph type="body" idx="1"/>
          </p:nvPr>
        </p:nvSpPr>
        <p:spPr>
          <a:xfrm>
            <a:off x="2105000" y="793053"/>
            <a:ext cx="9654070" cy="12074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Het belang van communicatie </a:t>
            </a:r>
            <a:endParaRPr/>
          </a:p>
          <a:p>
            <a:pPr marL="0" lvl="0" indent="0" algn="l" rtl="0">
              <a:lnSpc>
                <a:spcPct val="90000"/>
              </a:lnSpc>
              <a:spcBef>
                <a:spcPts val="1000"/>
              </a:spcBef>
              <a:spcAft>
                <a:spcPts val="0"/>
              </a:spcAft>
              <a:buClr>
                <a:schemeClr val="lt1"/>
              </a:buClr>
              <a:buSzPts val="3200"/>
              <a:buNone/>
            </a:pPr>
            <a:r>
              <a:rPr lang="en-US" sz="3200"/>
              <a:t>en het verhaal vertellen</a:t>
            </a:r>
            <a:endParaRPr/>
          </a:p>
        </p:txBody>
      </p:sp>
      <p:sp>
        <p:nvSpPr>
          <p:cNvPr id="335" name="Google Shape;335;p3"/>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01</a:t>
            </a:r>
            <a:endParaRPr/>
          </a:p>
        </p:txBody>
      </p:sp>
      <p:grpSp>
        <p:nvGrpSpPr>
          <p:cNvPr id="336" name="Google Shape;336;p3"/>
          <p:cNvGrpSpPr/>
          <p:nvPr/>
        </p:nvGrpSpPr>
        <p:grpSpPr>
          <a:xfrm>
            <a:off x="4439047" y="2190694"/>
            <a:ext cx="3313907" cy="2484250"/>
            <a:chOff x="2904151" y="2414371"/>
            <a:chExt cx="2770617" cy="2076976"/>
          </a:xfrm>
        </p:grpSpPr>
        <p:sp>
          <p:nvSpPr>
            <p:cNvPr id="337" name="Google Shape;337;p3"/>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338" name="Google Shape;338;p3"/>
            <p:cNvGrpSpPr/>
            <p:nvPr/>
          </p:nvGrpSpPr>
          <p:grpSpPr>
            <a:xfrm>
              <a:off x="2904151" y="2414371"/>
              <a:ext cx="2770617" cy="2076976"/>
              <a:chOff x="2904151" y="2414371"/>
              <a:chExt cx="2770617" cy="2076976"/>
            </a:xfrm>
          </p:grpSpPr>
          <p:sp>
            <p:nvSpPr>
              <p:cNvPr id="339" name="Google Shape;339;p3"/>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0" name="Google Shape;340;p3"/>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1" name="Google Shape;341;p3"/>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2" name="Google Shape;342;p3"/>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3" name="Google Shape;343;p3"/>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4" name="Google Shape;344;p3"/>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5" name="Google Shape;345;p3"/>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6" name="Google Shape;346;p3"/>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7" name="Google Shape;347;p3"/>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8" name="Google Shape;348;p3"/>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9" name="Google Shape;349;p3"/>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0" name="Google Shape;350;p3"/>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1" name="Google Shape;351;p3"/>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2" name="Google Shape;352;p3"/>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3" name="Google Shape;353;p3"/>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4" name="Google Shape;354;p3"/>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5" name="Google Shape;355;p3"/>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6" name="Google Shape;356;p3"/>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7" name="Google Shape;357;p3"/>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8" name="Google Shape;358;p3"/>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9" name="Google Shape;359;p3"/>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0" name="Google Shape;360;p3"/>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1" name="Google Shape;361;p3"/>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2" name="Google Shape;362;p3"/>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3" name="Google Shape;363;p3"/>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4" name="Google Shape;364;p3"/>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5" name="Google Shape;365;p3"/>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6" name="Google Shape;366;p3"/>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7" name="Google Shape;367;p3"/>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8" name="Google Shape;368;p3"/>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9" name="Google Shape;369;p3"/>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0" name="Google Shape;370;p3"/>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1" name="Google Shape;371;p3"/>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2" name="Google Shape;372;p3"/>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3" name="Google Shape;373;p3"/>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4" name="Google Shape;374;p3"/>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5" name="Google Shape;375;p3"/>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6" name="Google Shape;376;p3"/>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7" name="Google Shape;377;p3"/>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8" name="Google Shape;378;p3"/>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9" name="Google Shape;379;p3"/>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0" name="Google Shape;380;p3"/>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1" name="Google Shape;381;p3"/>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2" name="Google Shape;382;p3"/>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3" name="Google Shape;383;p3"/>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4" name="Google Shape;384;p3"/>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5" name="Google Shape;385;p3"/>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6" name="Google Shape;386;p3"/>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7" name="Google Shape;387;p3"/>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8" name="Google Shape;388;p3"/>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9" name="Google Shape;389;p3"/>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0" name="Google Shape;390;p3"/>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1" name="Google Shape;391;p3"/>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2" name="Google Shape;392;p3"/>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3" name="Google Shape;393;p3"/>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4" name="Google Shape;394;p3"/>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5" name="Google Shape;395;p3"/>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6" name="Google Shape;396;p3"/>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7" name="Google Shape;397;p3"/>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8" name="Google Shape;398;p3"/>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9" name="Google Shape;399;p3"/>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00" name="Google Shape;400;p3"/>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30"/>
          <p:cNvSpPr txBox="1">
            <a:spLocks noGrp="1"/>
          </p:cNvSpPr>
          <p:nvPr>
            <p:ph type="body" idx="1"/>
          </p:nvPr>
        </p:nvSpPr>
        <p:spPr>
          <a:xfrm>
            <a:off x="390699" y="1757011"/>
            <a:ext cx="11421688" cy="3867704"/>
          </a:xfrm>
          <a:prstGeom prst="rect">
            <a:avLst/>
          </a:prstGeom>
          <a:noFill/>
          <a:ln>
            <a:noFill/>
          </a:ln>
        </p:spPr>
        <p:txBody>
          <a:bodyPr spcFirstLastPara="1" wrap="square" lIns="91425" tIns="45700" rIns="91425" bIns="45700" anchor="t" anchorCtr="0">
            <a:normAutofit fontScale="85000" lnSpcReduction="20000"/>
          </a:bodyPr>
          <a:lstStyle/>
          <a:p>
            <a:pPr marL="228600" lvl="0" indent="0" algn="l" rtl="0">
              <a:lnSpc>
                <a:spcPct val="120000"/>
              </a:lnSpc>
              <a:spcBef>
                <a:spcPts val="0"/>
              </a:spcBef>
              <a:spcAft>
                <a:spcPts val="0"/>
              </a:spcAft>
              <a:buClr>
                <a:schemeClr val="lt1"/>
              </a:buClr>
              <a:buSzPct val="100000"/>
              <a:buNone/>
            </a:pPr>
            <a:r>
              <a:rPr lang="en-US"/>
              <a:t>Het zou fijn zijn als je eigen percepties, vooroordelen en veronderstellingen een eenvoudige "uit"-schakelaar hadden. Hoewel het omzeilen van deze barrière niet zo eenvoudig is, kunnen deze tips helpen: </a:t>
            </a:r>
            <a:endParaRPr/>
          </a:p>
          <a:p>
            <a:pPr marL="342900" lvl="0" indent="-342900" algn="l" rtl="0">
              <a:lnSpc>
                <a:spcPct val="120000"/>
              </a:lnSpc>
              <a:spcBef>
                <a:spcPts val="1000"/>
              </a:spcBef>
              <a:spcAft>
                <a:spcPts val="0"/>
              </a:spcAft>
              <a:buClr>
                <a:schemeClr val="lt1"/>
              </a:buClr>
              <a:buSzPct val="100000"/>
              <a:buFont typeface="Arial"/>
              <a:buChar char="•"/>
            </a:pPr>
            <a:r>
              <a:rPr lang="en-US"/>
              <a:t>Onderbouw je punten met </a:t>
            </a:r>
            <a:r>
              <a:rPr lang="en-US" b="1"/>
              <a:t>feiten en bewijzen</a:t>
            </a:r>
            <a:r>
              <a:rPr lang="en-US"/>
              <a:t>. Dat soort bewijs helpt om je beweringen te staven, ongeacht iemands perceptie.</a:t>
            </a:r>
            <a:endParaRPr/>
          </a:p>
          <a:p>
            <a:pPr marL="342900" lvl="0" indent="-342900" algn="l" rtl="0">
              <a:lnSpc>
                <a:spcPct val="120000"/>
              </a:lnSpc>
              <a:spcBef>
                <a:spcPts val="1000"/>
              </a:spcBef>
              <a:spcAft>
                <a:spcPts val="0"/>
              </a:spcAft>
              <a:buClr>
                <a:schemeClr val="lt1"/>
              </a:buClr>
              <a:buSzPct val="100000"/>
              <a:buFont typeface="Arial"/>
              <a:buChar char="•"/>
            </a:pPr>
            <a:r>
              <a:rPr lang="en-US" b="1"/>
              <a:t>Bekijk situaties vanuit een ander perspectief </a:t>
            </a:r>
            <a:r>
              <a:rPr lang="en-US"/>
              <a:t>en moedig teamleden aan hetzelfde te doen. Het is gemakkelijk voor ons om vast te zitten in onze eigen manier van denken. Jezelf in andermans schoenen plaatsen kan je helpen om andere bedoelingen, meningen en benaderingen te begrijpen.</a:t>
            </a:r>
            <a:endParaRPr/>
          </a:p>
          <a:p>
            <a:pPr marL="342900" lvl="0" indent="-342900" algn="l" rtl="0">
              <a:lnSpc>
                <a:spcPct val="120000"/>
              </a:lnSpc>
              <a:spcBef>
                <a:spcPts val="1000"/>
              </a:spcBef>
              <a:spcAft>
                <a:spcPts val="0"/>
              </a:spcAft>
              <a:buClr>
                <a:schemeClr val="lt1"/>
              </a:buClr>
              <a:buSzPct val="100000"/>
              <a:buFont typeface="Arial"/>
              <a:buChar char="•"/>
            </a:pPr>
            <a:r>
              <a:rPr lang="en-US" b="1"/>
              <a:t>Stel verhelderende vragen</a:t>
            </a:r>
            <a:r>
              <a:rPr lang="en-US"/>
              <a:t>. Deze vereisen dat u werkt op basis van de informatie die voor u ligt, in plaats van uw veronderstellingen. </a:t>
            </a:r>
            <a:endParaRPr/>
          </a:p>
        </p:txBody>
      </p:sp>
      <p:sp>
        <p:nvSpPr>
          <p:cNvPr id="855" name="Google Shape;855;p30"/>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6" name="Google Shape;856;p30"/>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4</a:t>
            </a:r>
            <a:endParaRPr sz="2800" b="1" i="0">
              <a:solidFill>
                <a:schemeClr val="lt1"/>
              </a:solidFill>
              <a:latin typeface="Raleway"/>
              <a:ea typeface="Raleway"/>
              <a:cs typeface="Raleway"/>
              <a:sym typeface="Raleway"/>
            </a:endParaRPr>
          </a:p>
        </p:txBody>
      </p:sp>
      <p:sp>
        <p:nvSpPr>
          <p:cNvPr id="857" name="Google Shape;857;p30"/>
          <p:cNvSpPr txBox="1">
            <a:spLocks noGrp="1"/>
          </p:cNvSpPr>
          <p:nvPr>
            <p:ph type="body" idx="2"/>
          </p:nvPr>
        </p:nvSpPr>
        <p:spPr>
          <a:xfrm>
            <a:off x="1754188" y="642938"/>
            <a:ext cx="9788525"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Hoe perceptuele barrières doorbreken</a:t>
            </a:r>
            <a:endParaRPr sz="3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31"/>
          <p:cNvSpPr txBox="1">
            <a:spLocks noGrp="1"/>
          </p:cNvSpPr>
          <p:nvPr>
            <p:ph type="body" idx="1"/>
          </p:nvPr>
        </p:nvSpPr>
        <p:spPr>
          <a:xfrm>
            <a:off x="340822" y="1603795"/>
            <a:ext cx="5755178" cy="444014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chemeClr val="lt1"/>
              </a:buClr>
              <a:buSzPts val="2200"/>
              <a:buNone/>
            </a:pPr>
            <a:r>
              <a:rPr lang="en-US" sz="2200"/>
              <a:t>Laten we dit verduidelijken met een ander voorbeeld. Denk aan een moment waarop u met iemand moest praten die onmiskenbaar koppig was. Hij stond erop dat zijn standpunt juist was, en weigerde te luisteren naar andere standpunten.</a:t>
            </a:r>
            <a:endParaRPr/>
          </a:p>
          <a:p>
            <a:pPr marL="228600" lvl="0" indent="0" algn="l" rtl="0">
              <a:lnSpc>
                <a:spcPct val="100000"/>
              </a:lnSpc>
              <a:spcBef>
                <a:spcPts val="1000"/>
              </a:spcBef>
              <a:spcAft>
                <a:spcPts val="0"/>
              </a:spcAft>
              <a:buClr>
                <a:schemeClr val="lt1"/>
              </a:buClr>
              <a:buSzPts val="2200"/>
              <a:buNone/>
            </a:pPr>
            <a:r>
              <a:rPr lang="en-US" sz="2200"/>
              <a:t>Die discussie was moeilijk omdat je geen echte band met die ander had. Dat is een interpersoonlijke barrière in actie.</a:t>
            </a:r>
            <a:endParaRPr sz="2200"/>
          </a:p>
        </p:txBody>
      </p:sp>
      <p:sp>
        <p:nvSpPr>
          <p:cNvPr id="863" name="Google Shape;863;p31"/>
          <p:cNvSpPr txBox="1">
            <a:spLocks noGrp="1"/>
          </p:cNvSpPr>
          <p:nvPr>
            <p:ph type="body" idx="2"/>
          </p:nvPr>
        </p:nvSpPr>
        <p:spPr>
          <a:xfrm>
            <a:off x="1778923" y="549694"/>
            <a:ext cx="4447122" cy="781397"/>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Interpersoonlijke barrières</a:t>
            </a:r>
            <a:endParaRPr/>
          </a:p>
        </p:txBody>
      </p:sp>
      <p:sp>
        <p:nvSpPr>
          <p:cNvPr id="864" name="Google Shape;864;p31"/>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5" name="Google Shape;865;p31"/>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5</a:t>
            </a:r>
            <a:endParaRPr sz="2800" b="1" i="0">
              <a:solidFill>
                <a:schemeClr val="lt1"/>
              </a:solidFill>
              <a:latin typeface="Raleway"/>
              <a:ea typeface="Raleway"/>
              <a:cs typeface="Raleway"/>
              <a:sym typeface="Raleway"/>
            </a:endParaRPr>
          </a:p>
        </p:txBody>
      </p:sp>
      <p:pic>
        <p:nvPicPr>
          <p:cNvPr id="866" name="Google Shape;866;p31" descr="A person covering their face&#10;&#10;Description automatically generated with medium confidence"/>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32"/>
          <p:cNvSpPr txBox="1">
            <a:spLocks noGrp="1"/>
          </p:cNvSpPr>
          <p:nvPr>
            <p:ph type="body" idx="1"/>
          </p:nvPr>
        </p:nvSpPr>
        <p:spPr>
          <a:xfrm>
            <a:off x="432262" y="1757011"/>
            <a:ext cx="11110554" cy="3867704"/>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110000"/>
              </a:lnSpc>
              <a:spcBef>
                <a:spcPts val="0"/>
              </a:spcBef>
              <a:spcAft>
                <a:spcPts val="0"/>
              </a:spcAft>
              <a:buClr>
                <a:schemeClr val="lt1"/>
              </a:buClr>
              <a:buSzPts val="2400"/>
              <a:buNone/>
            </a:pPr>
            <a:r>
              <a:rPr lang="en-US" dirty="0" err="1"/>
              <a:t>Interpersoonlijke</a:t>
            </a:r>
            <a:r>
              <a:rPr lang="en-US" dirty="0"/>
              <a:t> </a:t>
            </a:r>
            <a:r>
              <a:rPr lang="en-US" dirty="0" err="1"/>
              <a:t>barrières</a:t>
            </a:r>
            <a:r>
              <a:rPr lang="en-US" dirty="0"/>
              <a:t> </a:t>
            </a:r>
            <a:r>
              <a:rPr lang="en-US" dirty="0" err="1"/>
              <a:t>zijn</a:t>
            </a:r>
            <a:r>
              <a:rPr lang="en-US" dirty="0"/>
              <a:t> </a:t>
            </a:r>
            <a:r>
              <a:rPr lang="en-US" dirty="0" err="1"/>
              <a:t>moeilijk</a:t>
            </a:r>
            <a:r>
              <a:rPr lang="en-US" dirty="0"/>
              <a:t> </a:t>
            </a:r>
            <a:r>
              <a:rPr lang="en-US" dirty="0" err="1"/>
              <a:t>te</a:t>
            </a:r>
            <a:r>
              <a:rPr lang="en-US" dirty="0"/>
              <a:t> </a:t>
            </a:r>
            <a:r>
              <a:rPr lang="en-US" dirty="0" err="1"/>
              <a:t>overwinnen</a:t>
            </a:r>
            <a:r>
              <a:rPr lang="en-US" dirty="0"/>
              <a:t>, </a:t>
            </a:r>
            <a:r>
              <a:rPr lang="en-US" dirty="0" err="1"/>
              <a:t>vooral</a:t>
            </a:r>
            <a:r>
              <a:rPr lang="en-US" dirty="0"/>
              <a:t> </a:t>
            </a:r>
            <a:r>
              <a:rPr lang="en-US" dirty="0" err="1"/>
              <a:t>als</a:t>
            </a:r>
            <a:r>
              <a:rPr lang="en-US" dirty="0"/>
              <a:t> </a:t>
            </a:r>
            <a:r>
              <a:rPr lang="en-US" dirty="0" err="1"/>
              <a:t>iemand</a:t>
            </a:r>
            <a:r>
              <a:rPr lang="en-US" dirty="0"/>
              <a:t> </a:t>
            </a:r>
            <a:r>
              <a:rPr lang="en-US" dirty="0" err="1"/>
              <a:t>zich</a:t>
            </a:r>
            <a:r>
              <a:rPr lang="en-US" dirty="0"/>
              <a:t> </a:t>
            </a:r>
            <a:r>
              <a:rPr lang="en-US" dirty="0" err="1"/>
              <a:t>terugtrekt</a:t>
            </a:r>
            <a:r>
              <a:rPr lang="en-US" dirty="0"/>
              <a:t> </a:t>
            </a:r>
            <a:r>
              <a:rPr lang="en-US" dirty="0" err="1"/>
              <a:t>en</a:t>
            </a:r>
            <a:r>
              <a:rPr lang="en-US" dirty="0"/>
              <a:t> </a:t>
            </a:r>
            <a:r>
              <a:rPr lang="en-US" dirty="0" err="1"/>
              <a:t>niet</a:t>
            </a:r>
            <a:r>
              <a:rPr lang="en-US" dirty="0"/>
              <a:t> </a:t>
            </a:r>
            <a:r>
              <a:rPr lang="en-US" dirty="0" err="1"/>
              <a:t>bereid</a:t>
            </a:r>
            <a:r>
              <a:rPr lang="en-US" dirty="0"/>
              <a:t> is om mee </a:t>
            </a:r>
            <a:r>
              <a:rPr lang="en-US" dirty="0" err="1"/>
              <a:t>te</a:t>
            </a:r>
            <a:r>
              <a:rPr lang="en-US" dirty="0"/>
              <a:t> </a:t>
            </a:r>
            <a:r>
              <a:rPr lang="en-US" dirty="0" err="1"/>
              <a:t>doen</a:t>
            </a:r>
            <a:r>
              <a:rPr lang="en-US" dirty="0"/>
              <a:t>. Maar </a:t>
            </a:r>
            <a:r>
              <a:rPr lang="en-US" dirty="0" err="1"/>
              <a:t>hier</a:t>
            </a:r>
            <a:r>
              <a:rPr lang="en-US" dirty="0"/>
              <a:t> </a:t>
            </a:r>
            <a:r>
              <a:rPr lang="en-US" dirty="0" err="1"/>
              <a:t>zijn</a:t>
            </a:r>
            <a:r>
              <a:rPr lang="en-US" dirty="0"/>
              <a:t> </a:t>
            </a:r>
            <a:r>
              <a:rPr lang="en-US" dirty="0" err="1"/>
              <a:t>een</a:t>
            </a:r>
            <a:r>
              <a:rPr lang="en-US" dirty="0"/>
              <a:t> </a:t>
            </a:r>
            <a:r>
              <a:rPr lang="en-US" dirty="0" err="1"/>
              <a:t>paar</a:t>
            </a:r>
            <a:r>
              <a:rPr lang="en-US" dirty="0"/>
              <a:t> tips die de </a:t>
            </a:r>
            <a:r>
              <a:rPr lang="en-US" dirty="0" err="1"/>
              <a:t>zaken</a:t>
            </a:r>
            <a:r>
              <a:rPr lang="en-US" dirty="0"/>
              <a:t> </a:t>
            </a:r>
            <a:r>
              <a:rPr lang="en-US" dirty="0" err="1"/>
              <a:t>weer</a:t>
            </a:r>
            <a:r>
              <a:rPr lang="en-US" dirty="0"/>
              <a:t> op de rails </a:t>
            </a:r>
            <a:r>
              <a:rPr lang="en-US" dirty="0" err="1"/>
              <a:t>kunnen</a:t>
            </a:r>
            <a:r>
              <a:rPr lang="en-US" dirty="0"/>
              <a:t> </a:t>
            </a:r>
            <a:r>
              <a:rPr lang="en-US" dirty="0" err="1"/>
              <a:t>krijgen</a:t>
            </a:r>
            <a:r>
              <a:rPr lang="en-US" dirty="0"/>
              <a:t>: </a:t>
            </a:r>
            <a:endParaRPr dirty="0"/>
          </a:p>
          <a:p>
            <a:pPr marL="342900" lvl="0" indent="-342900" algn="l" rtl="0">
              <a:lnSpc>
                <a:spcPct val="110000"/>
              </a:lnSpc>
              <a:spcBef>
                <a:spcPts val="1000"/>
              </a:spcBef>
              <a:spcAft>
                <a:spcPts val="0"/>
              </a:spcAft>
              <a:buClr>
                <a:schemeClr val="lt1"/>
              </a:buClr>
              <a:buSzPts val="2400"/>
              <a:buFont typeface="Arial"/>
              <a:buChar char="•"/>
            </a:pPr>
            <a:r>
              <a:rPr lang="en-US" dirty="0" err="1"/>
              <a:t>Haal</a:t>
            </a:r>
            <a:r>
              <a:rPr lang="en-US" dirty="0"/>
              <a:t> </a:t>
            </a:r>
            <a:r>
              <a:rPr lang="en-US" dirty="0" err="1"/>
              <a:t>diep</a:t>
            </a:r>
            <a:r>
              <a:rPr lang="en-US" dirty="0"/>
              <a:t> </a:t>
            </a:r>
            <a:r>
              <a:rPr lang="en-US" dirty="0" err="1"/>
              <a:t>adem</a:t>
            </a:r>
            <a:r>
              <a:rPr lang="en-US" dirty="0"/>
              <a:t>. </a:t>
            </a:r>
            <a:r>
              <a:rPr lang="en-US" dirty="0" err="1"/>
              <a:t>Deze</a:t>
            </a:r>
            <a:r>
              <a:rPr lang="en-US" dirty="0"/>
              <a:t> </a:t>
            </a:r>
            <a:r>
              <a:rPr lang="en-US" dirty="0" err="1"/>
              <a:t>situaties</a:t>
            </a:r>
            <a:r>
              <a:rPr lang="en-US" dirty="0"/>
              <a:t> </a:t>
            </a:r>
            <a:r>
              <a:rPr lang="en-US" dirty="0" err="1"/>
              <a:t>kunnen</a:t>
            </a:r>
            <a:r>
              <a:rPr lang="en-US" dirty="0"/>
              <a:t> </a:t>
            </a:r>
            <a:r>
              <a:rPr lang="en-US" dirty="0" err="1"/>
              <a:t>ontmoedigend</a:t>
            </a:r>
            <a:r>
              <a:rPr lang="en-US" dirty="0"/>
              <a:t> </a:t>
            </a:r>
            <a:r>
              <a:rPr lang="en-US" dirty="0" err="1"/>
              <a:t>en</a:t>
            </a:r>
            <a:r>
              <a:rPr lang="en-US" dirty="0"/>
              <a:t> </a:t>
            </a:r>
            <a:r>
              <a:rPr lang="en-US" dirty="0" err="1"/>
              <a:t>frustrerend</a:t>
            </a:r>
            <a:r>
              <a:rPr lang="en-US" dirty="0"/>
              <a:t> </a:t>
            </a:r>
            <a:r>
              <a:rPr lang="en-US" dirty="0" err="1"/>
              <a:t>zijn</a:t>
            </a:r>
            <a:r>
              <a:rPr lang="en-US" dirty="0"/>
              <a:t>, maar </a:t>
            </a:r>
            <a:r>
              <a:rPr lang="en-US" dirty="0" err="1"/>
              <a:t>escalerende</a:t>
            </a:r>
            <a:r>
              <a:rPr lang="en-US" dirty="0"/>
              <a:t> </a:t>
            </a:r>
            <a:r>
              <a:rPr lang="en-US" dirty="0" err="1"/>
              <a:t>emoties</a:t>
            </a:r>
            <a:r>
              <a:rPr lang="en-US" dirty="0"/>
              <a:t> </a:t>
            </a:r>
            <a:r>
              <a:rPr lang="en-US" dirty="0" err="1"/>
              <a:t>helpen</a:t>
            </a:r>
            <a:r>
              <a:rPr lang="en-US" dirty="0"/>
              <a:t> </a:t>
            </a:r>
            <a:r>
              <a:rPr lang="en-US" dirty="0" err="1"/>
              <a:t>niet</a:t>
            </a:r>
            <a:r>
              <a:rPr lang="en-US" dirty="0"/>
              <a:t>.</a:t>
            </a:r>
            <a:endParaRPr dirty="0"/>
          </a:p>
          <a:p>
            <a:pPr marL="342900" lvl="0" indent="-342900" algn="l" rtl="0">
              <a:lnSpc>
                <a:spcPct val="110000"/>
              </a:lnSpc>
              <a:spcBef>
                <a:spcPts val="1000"/>
              </a:spcBef>
              <a:spcAft>
                <a:spcPts val="0"/>
              </a:spcAft>
              <a:buClr>
                <a:schemeClr val="lt1"/>
              </a:buClr>
              <a:buSzPts val="2400"/>
              <a:buFont typeface="Arial"/>
              <a:buChar char="•"/>
            </a:pPr>
            <a:r>
              <a:rPr lang="en-US" b="1" dirty="0" err="1"/>
              <a:t>Vergeet</a:t>
            </a:r>
            <a:r>
              <a:rPr lang="en-US" b="1" dirty="0"/>
              <a:t> </a:t>
            </a:r>
            <a:r>
              <a:rPr lang="en-US" b="1" dirty="0" err="1"/>
              <a:t>niet</a:t>
            </a:r>
            <a:r>
              <a:rPr lang="en-US" b="1" dirty="0"/>
              <a:t> </a:t>
            </a:r>
            <a:r>
              <a:rPr lang="en-US" b="1" dirty="0" err="1"/>
              <a:t>te</a:t>
            </a:r>
            <a:r>
              <a:rPr lang="en-US" b="1" dirty="0"/>
              <a:t> </a:t>
            </a:r>
            <a:r>
              <a:rPr lang="en-US" b="1" dirty="0" err="1"/>
              <a:t>luisteren</a:t>
            </a:r>
            <a:r>
              <a:rPr lang="en-US" dirty="0"/>
              <a:t>. Vaak </a:t>
            </a:r>
            <a:r>
              <a:rPr lang="en-US" dirty="0" err="1"/>
              <a:t>denken</a:t>
            </a:r>
            <a:r>
              <a:rPr lang="en-US" dirty="0"/>
              <a:t> we </a:t>
            </a:r>
            <a:r>
              <a:rPr lang="en-US" dirty="0" err="1"/>
              <a:t>bij</a:t>
            </a:r>
            <a:r>
              <a:rPr lang="en-US" dirty="0"/>
              <a:t> "</a:t>
            </a:r>
            <a:r>
              <a:rPr lang="en-US" dirty="0" err="1"/>
              <a:t>communicatie</a:t>
            </a:r>
            <a:r>
              <a:rPr lang="en-US" dirty="0"/>
              <a:t>" </a:t>
            </a:r>
            <a:r>
              <a:rPr lang="en-US" dirty="0" err="1"/>
              <a:t>aan</a:t>
            </a:r>
            <a:r>
              <a:rPr lang="en-US" dirty="0"/>
              <a:t> de </a:t>
            </a:r>
            <a:r>
              <a:rPr lang="en-US" dirty="0" err="1"/>
              <a:t>woorden</a:t>
            </a:r>
            <a:r>
              <a:rPr lang="en-US" dirty="0"/>
              <a:t> die we </a:t>
            </a:r>
            <a:r>
              <a:rPr lang="en-US" dirty="0" err="1"/>
              <a:t>spreken</a:t>
            </a:r>
            <a:r>
              <a:rPr lang="en-US" dirty="0"/>
              <a:t>. </a:t>
            </a:r>
            <a:r>
              <a:rPr lang="en-US" dirty="0" err="1"/>
              <a:t>Luisteren</a:t>
            </a:r>
            <a:r>
              <a:rPr lang="en-US" dirty="0"/>
              <a:t> is net zo </a:t>
            </a:r>
            <a:r>
              <a:rPr lang="en-US" dirty="0" err="1"/>
              <a:t>belangrijk</a:t>
            </a:r>
            <a:r>
              <a:rPr lang="en-US" dirty="0"/>
              <a:t> (zo </a:t>
            </a:r>
            <a:r>
              <a:rPr lang="en-US" dirty="0" err="1"/>
              <a:t>niet</a:t>
            </a:r>
            <a:r>
              <a:rPr lang="en-US" dirty="0"/>
              <a:t> </a:t>
            </a:r>
            <a:r>
              <a:rPr lang="en-US" dirty="0" err="1"/>
              <a:t>belangrijker</a:t>
            </a:r>
            <a:r>
              <a:rPr lang="en-US" dirty="0"/>
              <a:t>). </a:t>
            </a:r>
            <a:r>
              <a:rPr lang="en-US" dirty="0" err="1"/>
              <a:t>Geef</a:t>
            </a:r>
            <a:r>
              <a:rPr lang="en-US" dirty="0"/>
              <a:t> </a:t>
            </a:r>
            <a:r>
              <a:rPr lang="en-US" dirty="0" err="1"/>
              <a:t>anderen</a:t>
            </a:r>
            <a:r>
              <a:rPr lang="en-US" dirty="0"/>
              <a:t> de </a:t>
            </a:r>
            <a:r>
              <a:rPr lang="en-US" dirty="0" err="1"/>
              <a:t>kans</a:t>
            </a:r>
            <a:r>
              <a:rPr lang="en-US" dirty="0"/>
              <a:t> om </a:t>
            </a:r>
            <a:r>
              <a:rPr lang="en-US" dirty="0" err="1"/>
              <a:t>hun</a:t>
            </a:r>
            <a:r>
              <a:rPr lang="en-US" dirty="0"/>
              <a:t> </a:t>
            </a:r>
            <a:r>
              <a:rPr lang="en-US" dirty="0" err="1"/>
              <a:t>mening</a:t>
            </a:r>
            <a:r>
              <a:rPr lang="en-US" dirty="0"/>
              <a:t> </a:t>
            </a:r>
            <a:r>
              <a:rPr lang="en-US" dirty="0" err="1"/>
              <a:t>te</a:t>
            </a:r>
            <a:r>
              <a:rPr lang="en-US" dirty="0"/>
              <a:t> </a:t>
            </a:r>
            <a:r>
              <a:rPr lang="en-US" dirty="0" err="1"/>
              <a:t>geven</a:t>
            </a:r>
            <a:r>
              <a:rPr lang="en-US" dirty="0"/>
              <a:t>. Je </a:t>
            </a:r>
            <a:r>
              <a:rPr lang="en-US" dirty="0" err="1"/>
              <a:t>zou</a:t>
            </a:r>
            <a:r>
              <a:rPr lang="en-US" dirty="0"/>
              <a:t> </a:t>
            </a:r>
            <a:r>
              <a:rPr lang="en-US" dirty="0" err="1"/>
              <a:t>veel</a:t>
            </a:r>
            <a:r>
              <a:rPr lang="en-US" dirty="0"/>
              <a:t> </a:t>
            </a:r>
            <a:r>
              <a:rPr lang="en-US" dirty="0" err="1"/>
              <a:t>kunnen</a:t>
            </a:r>
            <a:r>
              <a:rPr lang="en-US" dirty="0"/>
              <a:t> </a:t>
            </a:r>
            <a:r>
              <a:rPr lang="en-US" dirty="0" err="1"/>
              <a:t>leren</a:t>
            </a:r>
            <a:r>
              <a:rPr lang="en-US" dirty="0"/>
              <a:t> over </a:t>
            </a:r>
            <a:r>
              <a:rPr lang="en-US" dirty="0" err="1"/>
              <a:t>waar</a:t>
            </a:r>
            <a:r>
              <a:rPr lang="en-US" dirty="0"/>
              <a:t> die </a:t>
            </a:r>
            <a:r>
              <a:rPr lang="en-US" dirty="0" err="1"/>
              <a:t>interpersoonlijke</a:t>
            </a:r>
            <a:r>
              <a:rPr lang="en-US" dirty="0"/>
              <a:t> </a:t>
            </a:r>
            <a:r>
              <a:rPr lang="en-US" dirty="0" err="1"/>
              <a:t>barrière</a:t>
            </a:r>
            <a:r>
              <a:rPr lang="en-US" dirty="0"/>
              <a:t> </a:t>
            </a:r>
            <a:r>
              <a:rPr lang="en-US" dirty="0" err="1"/>
              <a:t>vandaan</a:t>
            </a:r>
            <a:r>
              <a:rPr lang="en-US" dirty="0"/>
              <a:t> </a:t>
            </a:r>
            <a:r>
              <a:rPr lang="en-US" dirty="0" err="1"/>
              <a:t>komt</a:t>
            </a:r>
            <a:r>
              <a:rPr lang="en-US" dirty="0"/>
              <a:t>. </a:t>
            </a:r>
            <a:endParaRPr dirty="0"/>
          </a:p>
        </p:txBody>
      </p:sp>
      <p:sp>
        <p:nvSpPr>
          <p:cNvPr id="872" name="Google Shape;872;p32"/>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32"/>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5</a:t>
            </a:r>
            <a:endParaRPr sz="2800" b="1" i="0">
              <a:solidFill>
                <a:schemeClr val="lt1"/>
              </a:solidFill>
              <a:latin typeface="Raleway"/>
              <a:ea typeface="Raleway"/>
              <a:cs typeface="Raleway"/>
              <a:sym typeface="Raleway"/>
            </a:endParaRPr>
          </a:p>
        </p:txBody>
      </p:sp>
      <p:sp>
        <p:nvSpPr>
          <p:cNvPr id="874" name="Google Shape;874;p32"/>
          <p:cNvSpPr txBox="1">
            <a:spLocks noGrp="1"/>
          </p:cNvSpPr>
          <p:nvPr>
            <p:ph type="body" idx="2"/>
          </p:nvPr>
        </p:nvSpPr>
        <p:spPr>
          <a:xfrm>
            <a:off x="1754188" y="642938"/>
            <a:ext cx="9788525"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Hoe interpersoonlijke barrières doorbreken</a:t>
            </a:r>
            <a:endParaRPr sz="3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33"/>
          <p:cNvSpPr txBox="1">
            <a:spLocks noGrp="1"/>
          </p:cNvSpPr>
          <p:nvPr>
            <p:ph type="body" idx="1"/>
          </p:nvPr>
        </p:nvSpPr>
        <p:spPr>
          <a:xfrm>
            <a:off x="374073" y="1554480"/>
            <a:ext cx="5721927" cy="428995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chemeClr val="lt1"/>
              </a:buClr>
              <a:buSzPts val="2200"/>
              <a:buNone/>
            </a:pPr>
            <a:r>
              <a:rPr lang="en-US" sz="2200"/>
              <a:t>Er is geen gebrek aan stereotypen en generalisaties over hoe mannen en vrouwen verschillend communiceren. </a:t>
            </a:r>
            <a:endParaRPr/>
          </a:p>
          <a:p>
            <a:pPr marL="228600" lvl="0" indent="0" algn="l" rtl="0">
              <a:lnSpc>
                <a:spcPct val="100000"/>
              </a:lnSpc>
              <a:spcBef>
                <a:spcPts val="1000"/>
              </a:spcBef>
              <a:spcAft>
                <a:spcPts val="0"/>
              </a:spcAft>
              <a:buClr>
                <a:schemeClr val="lt1"/>
              </a:buClr>
              <a:buSzPts val="2200"/>
              <a:buNone/>
            </a:pPr>
            <a:r>
              <a:rPr lang="en-US" sz="2200"/>
              <a:t>Sommige daarvan zijn misschien waar, andere zijn ontkracht, maar het is de moeite waard aandacht te besteden aan eventuele discrepanties tussen de manier waarop de verschillende seksen op uw werkplek communiceren, zodat u de samenwerking en werkrelaties kunt verbeteren.</a:t>
            </a:r>
            <a:endParaRPr sz="2200"/>
          </a:p>
        </p:txBody>
      </p:sp>
      <p:sp>
        <p:nvSpPr>
          <p:cNvPr id="880" name="Google Shape;880;p33"/>
          <p:cNvSpPr txBox="1">
            <a:spLocks noGrp="1"/>
          </p:cNvSpPr>
          <p:nvPr>
            <p:ph type="body" idx="2"/>
          </p:nvPr>
        </p:nvSpPr>
        <p:spPr>
          <a:xfrm>
            <a:off x="1945178" y="642972"/>
            <a:ext cx="3874695" cy="58222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ts val="3600"/>
              <a:buNone/>
            </a:pPr>
            <a:r>
              <a:rPr lang="en-US"/>
              <a:t>Gender Belemmeringen</a:t>
            </a:r>
            <a:endParaRPr/>
          </a:p>
        </p:txBody>
      </p:sp>
      <p:sp>
        <p:nvSpPr>
          <p:cNvPr id="881" name="Google Shape;881;p33"/>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2" name="Google Shape;882;p33"/>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6</a:t>
            </a:r>
            <a:endParaRPr sz="2800" b="1" i="0">
              <a:solidFill>
                <a:schemeClr val="lt1"/>
              </a:solidFill>
              <a:latin typeface="Raleway"/>
              <a:ea typeface="Raleway"/>
              <a:cs typeface="Raleway"/>
              <a:sym typeface="Raleway"/>
            </a:endParaRPr>
          </a:p>
        </p:txBody>
      </p:sp>
      <p:pic>
        <p:nvPicPr>
          <p:cNvPr id="883" name="Google Shape;883;p33" descr="Gender with solid fill"/>
          <p:cNvPicPr preferRelativeResize="0">
            <a:picLocks noGrp="1"/>
          </p:cNvPicPr>
          <p:nvPr>
            <p:ph type="pic" idx="3"/>
          </p:nvPr>
        </p:nvPicPr>
        <p:blipFill rotWithShape="1">
          <a:blip r:embed="rId3">
            <a:alphaModFix/>
          </a:blip>
          <a:srcRect t="1040" b="1041"/>
          <a:stretch/>
        </p:blipFill>
        <p:spPr>
          <a:xfrm>
            <a:off x="6508679" y="228600"/>
            <a:ext cx="5564883" cy="5447571"/>
          </a:xfrm>
          <a:prstGeom prst="rect">
            <a:avLst/>
          </a:prstGeom>
          <a:solidFill>
            <a:schemeClr val="lt1"/>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34"/>
          <p:cNvSpPr txBox="1">
            <a:spLocks noGrp="1"/>
          </p:cNvSpPr>
          <p:nvPr>
            <p:ph type="body" idx="1"/>
          </p:nvPr>
        </p:nvSpPr>
        <p:spPr>
          <a:xfrm>
            <a:off x="157942" y="1460664"/>
            <a:ext cx="11795760" cy="4128424"/>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chemeClr val="lt1"/>
              </a:buClr>
              <a:buSzPts val="2100"/>
              <a:buNone/>
            </a:pPr>
            <a:r>
              <a:rPr lang="en-US" sz="2100"/>
              <a:t>De beste methode is om weg te blijven van generalisaties en meer te weten te komen over elk teamlid, ongeacht geslacht of genderidentiteit. U kunt dit doen met behulp van de volgende strategieën:</a:t>
            </a:r>
            <a:endParaRPr/>
          </a:p>
          <a:p>
            <a:pPr marL="342900" lvl="0" indent="-342900" algn="l" rtl="0">
              <a:lnSpc>
                <a:spcPct val="100000"/>
              </a:lnSpc>
              <a:spcBef>
                <a:spcPts val="1000"/>
              </a:spcBef>
              <a:spcAft>
                <a:spcPts val="0"/>
              </a:spcAft>
              <a:buClr>
                <a:schemeClr val="lt1"/>
              </a:buClr>
              <a:buSzPts val="2100"/>
              <a:buFont typeface="Arial"/>
              <a:buChar char="•"/>
            </a:pPr>
            <a:r>
              <a:rPr lang="en-US" sz="2100"/>
              <a:t>Ook hier kunnen </a:t>
            </a:r>
            <a:r>
              <a:rPr lang="en-US" sz="2100" b="1"/>
              <a:t>persoonlijke handleidingen </a:t>
            </a:r>
            <a:r>
              <a:rPr lang="en-US" sz="2100"/>
              <a:t>nuttig zijn. Deze kunnen u en uw teamleden in staat stellen meer te weten te komen over elkaars unieke voorkeuren en stijlen, in plaats van te werken op basis van stereotypen.</a:t>
            </a:r>
            <a:endParaRPr/>
          </a:p>
          <a:p>
            <a:pPr marL="342900" lvl="0" indent="-342900" algn="l" rtl="0">
              <a:lnSpc>
                <a:spcPct val="100000"/>
              </a:lnSpc>
              <a:spcBef>
                <a:spcPts val="1000"/>
              </a:spcBef>
              <a:spcAft>
                <a:spcPts val="0"/>
              </a:spcAft>
              <a:buClr>
                <a:schemeClr val="lt1"/>
              </a:buClr>
              <a:buSzPts val="2100"/>
              <a:buFont typeface="Arial"/>
              <a:buChar char="•"/>
            </a:pPr>
            <a:r>
              <a:rPr lang="en-US" sz="2100"/>
              <a:t>Moedig teamleden aan </a:t>
            </a:r>
            <a:r>
              <a:rPr lang="en-US" sz="2100" b="1"/>
              <a:t>elkaar feedback te geven</a:t>
            </a:r>
            <a:r>
              <a:rPr lang="en-US" sz="2100"/>
              <a:t>. Dit is nuttig om alle communicatiebarrières aan te pakken en mensen in staat te stellen te begrijpen hoe hun boodschappen door hun teamleden worden ontvangen.</a:t>
            </a:r>
            <a:endParaRPr/>
          </a:p>
          <a:p>
            <a:pPr marL="342900" lvl="0" indent="-342900" algn="l" rtl="0">
              <a:lnSpc>
                <a:spcPct val="100000"/>
              </a:lnSpc>
              <a:spcBef>
                <a:spcPts val="1000"/>
              </a:spcBef>
              <a:spcAft>
                <a:spcPts val="0"/>
              </a:spcAft>
              <a:buClr>
                <a:schemeClr val="lt1"/>
              </a:buClr>
              <a:buSzPts val="2100"/>
              <a:buFont typeface="Arial"/>
              <a:buChar char="•"/>
            </a:pPr>
            <a:r>
              <a:rPr lang="en-US" sz="2100"/>
              <a:t>Voer </a:t>
            </a:r>
            <a:r>
              <a:rPr lang="en-US" sz="2100" b="1"/>
              <a:t>open gesprekken </a:t>
            </a:r>
            <a:r>
              <a:rPr lang="en-US" sz="2100"/>
              <a:t>over gendervooroordelen in uw team. Openhartig en transparant zijn over deze kwesties is veel beter dan de ogen sluiten en doen alsof ze niet bestaan. </a:t>
            </a:r>
            <a:endParaRPr sz="2100"/>
          </a:p>
        </p:txBody>
      </p:sp>
      <p:sp>
        <p:nvSpPr>
          <p:cNvPr id="889" name="Google Shape;889;p34"/>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34"/>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6</a:t>
            </a:r>
            <a:endParaRPr sz="2800" b="1" i="0">
              <a:solidFill>
                <a:schemeClr val="lt1"/>
              </a:solidFill>
              <a:latin typeface="Raleway"/>
              <a:ea typeface="Raleway"/>
              <a:cs typeface="Raleway"/>
              <a:sym typeface="Raleway"/>
            </a:endParaRPr>
          </a:p>
        </p:txBody>
      </p:sp>
      <p:sp>
        <p:nvSpPr>
          <p:cNvPr id="891" name="Google Shape;891;p34"/>
          <p:cNvSpPr txBox="1">
            <a:spLocks noGrp="1"/>
          </p:cNvSpPr>
          <p:nvPr>
            <p:ph type="body" idx="2"/>
          </p:nvPr>
        </p:nvSpPr>
        <p:spPr>
          <a:xfrm>
            <a:off x="1754188" y="642938"/>
            <a:ext cx="9788525"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Hoe de genderbarrières te doorbreken</a:t>
            </a:r>
            <a:endParaRPr sz="3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35"/>
          <p:cNvSpPr txBox="1">
            <a:spLocks noGrp="1"/>
          </p:cNvSpPr>
          <p:nvPr>
            <p:ph type="body" idx="1"/>
          </p:nvPr>
        </p:nvSpPr>
        <p:spPr>
          <a:xfrm>
            <a:off x="423829" y="1504603"/>
            <a:ext cx="5564883" cy="4265012"/>
          </a:xfrm>
          <a:prstGeom prst="rect">
            <a:avLst/>
          </a:prstGeom>
          <a:noFill/>
          <a:ln>
            <a:noFill/>
          </a:ln>
        </p:spPr>
        <p:txBody>
          <a:bodyPr spcFirstLastPara="1" wrap="square" lIns="91425" tIns="45700" rIns="91425" bIns="45700" anchor="t" anchorCtr="0">
            <a:noAutofit/>
          </a:bodyPr>
          <a:lstStyle/>
          <a:p>
            <a:pPr marL="228600" lvl="0" indent="0" algn="l" rtl="0">
              <a:lnSpc>
                <a:spcPct val="120000"/>
              </a:lnSpc>
              <a:spcBef>
                <a:spcPts val="0"/>
              </a:spcBef>
              <a:spcAft>
                <a:spcPts val="0"/>
              </a:spcAft>
              <a:buClr>
                <a:schemeClr val="lt1"/>
              </a:buClr>
              <a:buSzPts val="2100"/>
              <a:buNone/>
            </a:pPr>
            <a:r>
              <a:rPr lang="en-US" sz="2100"/>
              <a:t>Emoties en communicatie zijn nauw met elkaar verbonden. Onze emoties kunnen een belemmering vormen voor effectieve communicatie. </a:t>
            </a:r>
            <a:endParaRPr/>
          </a:p>
          <a:p>
            <a:pPr marL="228600" lvl="0" indent="0" algn="l" rtl="0">
              <a:lnSpc>
                <a:spcPct val="120000"/>
              </a:lnSpc>
              <a:spcBef>
                <a:spcPts val="1000"/>
              </a:spcBef>
              <a:spcAft>
                <a:spcPts val="0"/>
              </a:spcAft>
              <a:buClr>
                <a:schemeClr val="lt1"/>
              </a:buClr>
              <a:buSzPts val="2100"/>
              <a:buNone/>
            </a:pPr>
            <a:r>
              <a:rPr lang="en-US" sz="2100"/>
              <a:t>Als je boos en verhit bent, zul je moeite hebben om informatie te ontvangen die je wordt gegeven en natuurlijk roept voedsel bij ons allemaal emoties op. </a:t>
            </a:r>
            <a:endParaRPr sz="2100"/>
          </a:p>
        </p:txBody>
      </p:sp>
      <p:sp>
        <p:nvSpPr>
          <p:cNvPr id="897" name="Google Shape;897;p35"/>
          <p:cNvSpPr txBox="1">
            <a:spLocks noGrp="1"/>
          </p:cNvSpPr>
          <p:nvPr>
            <p:ph type="body" idx="2"/>
          </p:nvPr>
        </p:nvSpPr>
        <p:spPr>
          <a:xfrm>
            <a:off x="1837890" y="476496"/>
            <a:ext cx="4150822"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ct val="100000"/>
              <a:buNone/>
            </a:pPr>
            <a:r>
              <a:rPr lang="en-US"/>
              <a:t>Emotionele barrières</a:t>
            </a:r>
            <a:endParaRPr/>
          </a:p>
        </p:txBody>
      </p:sp>
      <p:sp>
        <p:nvSpPr>
          <p:cNvPr id="898" name="Google Shape;898;p35"/>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9" name="Google Shape;899;p35"/>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7</a:t>
            </a:r>
            <a:endParaRPr sz="2800" b="1" i="0">
              <a:solidFill>
                <a:schemeClr val="lt1"/>
              </a:solidFill>
              <a:latin typeface="Raleway"/>
              <a:ea typeface="Raleway"/>
              <a:cs typeface="Raleway"/>
              <a:sym typeface="Raleway"/>
            </a:endParaRPr>
          </a:p>
        </p:txBody>
      </p:sp>
      <p:pic>
        <p:nvPicPr>
          <p:cNvPr id="900" name="Google Shape;900;p35" descr="Dice with facial expressions"/>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36"/>
          <p:cNvSpPr txBox="1">
            <a:spLocks noGrp="1"/>
          </p:cNvSpPr>
          <p:nvPr>
            <p:ph type="body" idx="1"/>
          </p:nvPr>
        </p:nvSpPr>
        <p:spPr>
          <a:xfrm>
            <a:off x="448887" y="1757011"/>
            <a:ext cx="11093929" cy="3867704"/>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lt1"/>
              </a:buClr>
              <a:buSzPts val="2200"/>
              <a:buNone/>
            </a:pPr>
            <a:r>
              <a:rPr lang="en-US" sz="2200"/>
              <a:t>Emoties zijn natuurlijk, en ze moeten niet worden ontmoedigd of berispt. In plaats daarvan moeten u en uw team begrijpen hoe ze ermee om moeten gaan. Probeer enkele van deze strategieën: </a:t>
            </a:r>
            <a:endParaRPr/>
          </a:p>
          <a:p>
            <a:pPr marL="342900" lvl="0" indent="-342900" algn="l" rtl="0">
              <a:lnSpc>
                <a:spcPct val="90000"/>
              </a:lnSpc>
              <a:spcBef>
                <a:spcPts val="1000"/>
              </a:spcBef>
              <a:spcAft>
                <a:spcPts val="0"/>
              </a:spcAft>
              <a:buClr>
                <a:schemeClr val="lt1"/>
              </a:buClr>
              <a:buSzPts val="2200"/>
              <a:buFont typeface="Arial"/>
              <a:buChar char="•"/>
            </a:pPr>
            <a:r>
              <a:rPr lang="en-US" sz="2200" b="1"/>
              <a:t>Weet wanneer het tijd is om weg te lopen. </a:t>
            </a:r>
            <a:r>
              <a:rPr lang="en-US" sz="2200"/>
              <a:t>Of uw emoties nu escaleren, of u merkt dat een uitwisseling tussen teamleden verhit raakt, normaliseer "een pauze nemen" en terugkeren naar dat gesprek wanneer iedereen een adempauze heeft gehad.</a:t>
            </a:r>
            <a:endParaRPr/>
          </a:p>
          <a:p>
            <a:pPr marL="342900" lvl="0" indent="-342900" algn="l" rtl="0">
              <a:lnSpc>
                <a:spcPct val="90000"/>
              </a:lnSpc>
              <a:spcBef>
                <a:spcPts val="1000"/>
              </a:spcBef>
              <a:spcAft>
                <a:spcPts val="0"/>
              </a:spcAft>
              <a:buClr>
                <a:schemeClr val="lt1"/>
              </a:buClr>
              <a:buSzPts val="2200"/>
              <a:buFont typeface="Arial"/>
              <a:buChar char="•"/>
            </a:pPr>
            <a:r>
              <a:rPr lang="en-US" sz="2200" b="1"/>
              <a:t>Oefen met het benoemen van je emoties</a:t>
            </a:r>
            <a:r>
              <a:rPr lang="en-US" sz="2200"/>
              <a:t>. Hoe vreemd het ook kan voelen om in het bijzijn van je team te zeggen: "Ik voel me boos", het helpt eigenlijk om die emotie te temperen. Het is een concept genaamd "benoem het om het te temmen." (bekijk de korte video op de volgende dia)</a:t>
            </a:r>
            <a:endParaRPr sz="2200"/>
          </a:p>
        </p:txBody>
      </p:sp>
      <p:sp>
        <p:nvSpPr>
          <p:cNvPr id="906" name="Google Shape;906;p36"/>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7" name="Google Shape;907;p36"/>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7</a:t>
            </a:r>
            <a:endParaRPr sz="2800" b="1" i="0">
              <a:solidFill>
                <a:schemeClr val="lt1"/>
              </a:solidFill>
              <a:latin typeface="Raleway"/>
              <a:ea typeface="Raleway"/>
              <a:cs typeface="Raleway"/>
              <a:sym typeface="Raleway"/>
            </a:endParaRPr>
          </a:p>
        </p:txBody>
      </p:sp>
      <p:sp>
        <p:nvSpPr>
          <p:cNvPr id="908" name="Google Shape;908;p36"/>
          <p:cNvSpPr txBox="1">
            <a:spLocks noGrp="1"/>
          </p:cNvSpPr>
          <p:nvPr>
            <p:ph type="body" idx="2"/>
          </p:nvPr>
        </p:nvSpPr>
        <p:spPr>
          <a:xfrm>
            <a:off x="1754188" y="642938"/>
            <a:ext cx="9788525"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Hoe emotionele barrières doorbreken</a:t>
            </a:r>
            <a:endParaRPr sz="3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37"/>
          <p:cNvSpPr txBox="1">
            <a:spLocks noGrp="1"/>
          </p:cNvSpPr>
          <p:nvPr>
            <p:ph type="body" idx="1"/>
          </p:nvPr>
        </p:nvSpPr>
        <p:spPr>
          <a:xfrm>
            <a:off x="207817" y="1495097"/>
            <a:ext cx="3737649" cy="425731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20000"/>
              </a:lnSpc>
              <a:spcBef>
                <a:spcPts val="0"/>
              </a:spcBef>
              <a:spcAft>
                <a:spcPts val="0"/>
              </a:spcAft>
              <a:buClr>
                <a:srgbClr val="043637"/>
              </a:buClr>
              <a:buSzPct val="100000"/>
              <a:buNone/>
            </a:pPr>
            <a:r>
              <a:rPr lang="en-US">
                <a:solidFill>
                  <a:srgbClr val="043637"/>
                </a:solidFill>
                <a:latin typeface="Raleway"/>
                <a:ea typeface="Raleway"/>
                <a:cs typeface="Raleway"/>
                <a:sym typeface="Raleway"/>
              </a:rPr>
              <a:t>In deze video demonstreert auteur en psychiater Dr. Dan Siegel een stapsgewijze aanpak om sterke emoties te helpen beheersen.  Tegelijkertijd legt Dr. Siegel uit hoe dit proces op biologisch niveau werkt door het "spuiten van kalmerende neurotransmitters" in de hersenen!</a:t>
            </a:r>
            <a:endParaRPr>
              <a:solidFill>
                <a:srgbClr val="043637"/>
              </a:solidFill>
              <a:latin typeface="Raleway"/>
              <a:ea typeface="Raleway"/>
              <a:cs typeface="Raleway"/>
              <a:sym typeface="Raleway"/>
            </a:endParaRPr>
          </a:p>
        </p:txBody>
      </p:sp>
      <p:sp>
        <p:nvSpPr>
          <p:cNvPr id="914" name="Google Shape;914;p37"/>
          <p:cNvSpPr txBox="1">
            <a:spLocks noGrp="1"/>
          </p:cNvSpPr>
          <p:nvPr>
            <p:ph type="body" idx="2"/>
          </p:nvPr>
        </p:nvSpPr>
        <p:spPr>
          <a:xfrm>
            <a:off x="118534" y="256727"/>
            <a:ext cx="8483600" cy="582221"/>
          </a:xfrm>
          <a:prstGeom prst="rect">
            <a:avLst/>
          </a:prstGeom>
          <a:solidFill>
            <a:schemeClr val="lt1"/>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solidFill>
                  <a:srgbClr val="568754"/>
                </a:solidFill>
              </a:rPr>
              <a:t>"Benoem het om het te temmen"</a:t>
            </a:r>
            <a:endParaRPr sz="3200">
              <a:solidFill>
                <a:srgbClr val="568754"/>
              </a:solidFill>
            </a:endParaRPr>
          </a:p>
        </p:txBody>
      </p:sp>
      <p:sp>
        <p:nvSpPr>
          <p:cNvPr id="915" name="Google Shape;915;p37"/>
          <p:cNvSpPr txBox="1"/>
          <p:nvPr/>
        </p:nvSpPr>
        <p:spPr>
          <a:xfrm>
            <a:off x="3757968" y="6068870"/>
            <a:ext cx="74980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Dan Siegel: Name it to Tame it - YouTube</a:t>
            </a:r>
            <a:endParaRPr sz="1800">
              <a:solidFill>
                <a:schemeClr val="dk1"/>
              </a:solidFill>
              <a:latin typeface="Calibri"/>
              <a:ea typeface="Calibri"/>
              <a:cs typeface="Calibri"/>
              <a:sym typeface="Calibri"/>
            </a:endParaRPr>
          </a:p>
        </p:txBody>
      </p:sp>
      <p:pic>
        <p:nvPicPr>
          <p:cNvPr id="916" name="Google Shape;916;p37" title="Dan Siegel: Name it to Tame it"/>
          <p:cNvPicPr preferRelativeResize="0"/>
          <p:nvPr/>
        </p:nvPicPr>
        <p:blipFill rotWithShape="1">
          <a:blip r:embed="rId4">
            <a:alphaModFix/>
          </a:blip>
          <a:srcRect/>
          <a:stretch/>
        </p:blipFill>
        <p:spPr>
          <a:xfrm>
            <a:off x="4487333" y="1320800"/>
            <a:ext cx="6350000" cy="40927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6"/>
                                        </p:tgtEl>
                                        <p:attrNameLst>
                                          <p:attrName>style.visibility</p:attrName>
                                        </p:attrNameLst>
                                      </p:cBhvr>
                                      <p:to>
                                        <p:strVal val="visible"/>
                                      </p:to>
                                    </p:set>
                                    <p:animEffect transition="in" filter="fade">
                                      <p:cBhvr>
                                        <p:cTn id="7" dur="1"/>
                                        <p:tgtEl>
                                          <p:spTgt spid="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38"/>
          <p:cNvSpPr txBox="1">
            <a:spLocks noGrp="1"/>
          </p:cNvSpPr>
          <p:nvPr>
            <p:ph type="body" idx="1"/>
          </p:nvPr>
        </p:nvSpPr>
        <p:spPr>
          <a:xfrm>
            <a:off x="789708" y="1697799"/>
            <a:ext cx="5935288" cy="5451145"/>
          </a:xfrm>
          <a:prstGeom prst="rect">
            <a:avLst/>
          </a:prstGeom>
          <a:noFill/>
          <a:ln>
            <a:noFill/>
          </a:ln>
        </p:spPr>
        <p:txBody>
          <a:bodyPr spcFirstLastPara="1" wrap="square" lIns="91425" tIns="45700" rIns="91425" bIns="45700" anchor="t" anchorCtr="0">
            <a:normAutofit/>
          </a:bodyPr>
          <a:lstStyle/>
          <a:p>
            <a:pPr marL="228600" lvl="0" indent="0" algn="l" rtl="0">
              <a:lnSpc>
                <a:spcPct val="110000"/>
              </a:lnSpc>
              <a:spcBef>
                <a:spcPts val="0"/>
              </a:spcBef>
              <a:spcAft>
                <a:spcPts val="0"/>
              </a:spcAft>
              <a:buClr>
                <a:schemeClr val="lt1"/>
              </a:buClr>
              <a:buSzPts val="2400"/>
              <a:buNone/>
            </a:pPr>
            <a:r>
              <a:rPr lang="en-US" dirty="0" err="1"/>
              <a:t>Oké</a:t>
            </a:r>
            <a:r>
              <a:rPr lang="en-US" dirty="0"/>
              <a:t>, </a:t>
            </a:r>
            <a:r>
              <a:rPr lang="en-US" dirty="0" err="1"/>
              <a:t>dus</a:t>
            </a:r>
            <a:r>
              <a:rPr lang="en-US" dirty="0"/>
              <a:t> we </a:t>
            </a:r>
            <a:r>
              <a:rPr lang="en-US" dirty="0" err="1"/>
              <a:t>weten</a:t>
            </a:r>
            <a:r>
              <a:rPr lang="en-US" dirty="0"/>
              <a:t> nu hoe we de </a:t>
            </a:r>
            <a:r>
              <a:rPr lang="en-US" dirty="0" err="1"/>
              <a:t>communicatie</a:t>
            </a:r>
            <a:r>
              <a:rPr lang="en-US" dirty="0"/>
              <a:t> intern (met </a:t>
            </a:r>
            <a:r>
              <a:rPr lang="en-US" dirty="0" err="1"/>
              <a:t>werknemers</a:t>
            </a:r>
            <a:r>
              <a:rPr lang="en-US" dirty="0"/>
              <a:t> </a:t>
            </a:r>
            <a:r>
              <a:rPr lang="en-US" dirty="0" err="1"/>
              <a:t>en</a:t>
            </a:r>
            <a:r>
              <a:rPr lang="en-US" dirty="0"/>
              <a:t> </a:t>
            </a:r>
            <a:r>
              <a:rPr lang="en-US" dirty="0" err="1"/>
              <a:t>studenten</a:t>
            </a:r>
            <a:r>
              <a:rPr lang="en-US" dirty="0"/>
              <a:t>) </a:t>
            </a:r>
            <a:r>
              <a:rPr lang="en-US" dirty="0" err="1"/>
              <a:t>kunnen</a:t>
            </a:r>
            <a:r>
              <a:rPr lang="en-US" dirty="0"/>
              <a:t> </a:t>
            </a:r>
            <a:r>
              <a:rPr lang="en-US" dirty="0" err="1"/>
              <a:t>verbeteren</a:t>
            </a:r>
            <a:r>
              <a:rPr lang="en-US" dirty="0"/>
              <a:t>, maar het is </a:t>
            </a:r>
            <a:r>
              <a:rPr lang="en-US" dirty="0" err="1"/>
              <a:t>belangrijk</a:t>
            </a:r>
            <a:r>
              <a:rPr lang="en-US" dirty="0"/>
              <a:t> om extern </a:t>
            </a:r>
            <a:r>
              <a:rPr lang="en-US" dirty="0" err="1"/>
              <a:t>te</a:t>
            </a:r>
            <a:r>
              <a:rPr lang="en-US" dirty="0"/>
              <a:t> </a:t>
            </a:r>
            <a:r>
              <a:rPr lang="en-US" dirty="0" err="1"/>
              <a:t>denken</a:t>
            </a:r>
            <a:r>
              <a:rPr lang="en-US" dirty="0"/>
              <a:t> </a:t>
            </a:r>
            <a:r>
              <a:rPr lang="en-US" dirty="0" err="1"/>
              <a:t>en</a:t>
            </a:r>
            <a:r>
              <a:rPr lang="en-US" dirty="0"/>
              <a:t> </a:t>
            </a:r>
            <a:r>
              <a:rPr lang="en-US" dirty="0" err="1"/>
              <a:t>rekening</a:t>
            </a:r>
            <a:r>
              <a:rPr lang="en-US" dirty="0"/>
              <a:t> </a:t>
            </a:r>
            <a:r>
              <a:rPr lang="en-US" dirty="0" err="1"/>
              <a:t>te</a:t>
            </a:r>
            <a:r>
              <a:rPr lang="en-US" dirty="0"/>
              <a:t> </a:t>
            </a:r>
            <a:r>
              <a:rPr lang="en-US" dirty="0" err="1"/>
              <a:t>houden</a:t>
            </a:r>
            <a:r>
              <a:rPr lang="en-US" dirty="0"/>
              <a:t> met </a:t>
            </a:r>
            <a:r>
              <a:rPr lang="en-US" dirty="0" err="1"/>
              <a:t>onze</a:t>
            </a:r>
            <a:r>
              <a:rPr lang="en-US" dirty="0"/>
              <a:t> </a:t>
            </a:r>
            <a:r>
              <a:rPr lang="en-US" dirty="0" err="1"/>
              <a:t>bestaande</a:t>
            </a:r>
            <a:r>
              <a:rPr lang="en-US" dirty="0"/>
              <a:t> of </a:t>
            </a:r>
            <a:r>
              <a:rPr lang="en-US" dirty="0" err="1"/>
              <a:t>potentiële</a:t>
            </a:r>
            <a:r>
              <a:rPr lang="en-US" dirty="0"/>
              <a:t> </a:t>
            </a:r>
            <a:r>
              <a:rPr lang="en-US" dirty="0" err="1"/>
              <a:t>klanten</a:t>
            </a:r>
            <a:r>
              <a:rPr lang="en-US" dirty="0"/>
              <a:t>.</a:t>
            </a:r>
            <a:endParaRPr dirty="0"/>
          </a:p>
          <a:p>
            <a:pPr marL="228600" lvl="0" indent="0" algn="l" rtl="0">
              <a:lnSpc>
                <a:spcPct val="110000"/>
              </a:lnSpc>
              <a:spcBef>
                <a:spcPts val="1000"/>
              </a:spcBef>
              <a:spcAft>
                <a:spcPts val="0"/>
              </a:spcAft>
              <a:buClr>
                <a:schemeClr val="lt1"/>
              </a:buClr>
              <a:buSzPts val="2400"/>
              <a:buNone/>
            </a:pPr>
            <a:r>
              <a:rPr lang="en-US" dirty="0" err="1"/>
              <a:t>Veel</a:t>
            </a:r>
            <a:r>
              <a:rPr lang="en-US" dirty="0"/>
              <a:t> van </a:t>
            </a:r>
            <a:r>
              <a:rPr lang="en-US" dirty="0" err="1"/>
              <a:t>dezelfde</a:t>
            </a:r>
            <a:r>
              <a:rPr lang="en-US" dirty="0"/>
              <a:t> </a:t>
            </a:r>
            <a:r>
              <a:rPr lang="en-US" dirty="0" err="1"/>
              <a:t>principes</a:t>
            </a:r>
            <a:r>
              <a:rPr lang="en-US" dirty="0"/>
              <a:t> </a:t>
            </a:r>
            <a:r>
              <a:rPr lang="en-US" dirty="0" err="1"/>
              <a:t>gelden</a:t>
            </a:r>
            <a:r>
              <a:rPr lang="en-US" dirty="0"/>
              <a:t> </a:t>
            </a:r>
            <a:r>
              <a:rPr lang="en-US" dirty="0" err="1"/>
              <a:t>voor</a:t>
            </a:r>
            <a:r>
              <a:rPr lang="en-US" dirty="0"/>
              <a:t> </a:t>
            </a:r>
            <a:r>
              <a:rPr lang="en-US" dirty="0" err="1"/>
              <a:t>klanten</a:t>
            </a:r>
            <a:r>
              <a:rPr lang="en-US" dirty="0"/>
              <a:t> </a:t>
            </a:r>
            <a:r>
              <a:rPr lang="en-US" dirty="0" err="1"/>
              <a:t>als</a:t>
            </a:r>
            <a:r>
              <a:rPr lang="en-US" dirty="0"/>
              <a:t> het </a:t>
            </a:r>
            <a:r>
              <a:rPr lang="en-US" dirty="0" err="1"/>
              <a:t>gaat</a:t>
            </a:r>
            <a:r>
              <a:rPr lang="en-US" dirty="0"/>
              <a:t> om </a:t>
            </a:r>
            <a:r>
              <a:rPr lang="en-US" dirty="0" err="1"/>
              <a:t>communicatiebarrières</a:t>
            </a:r>
            <a:r>
              <a:rPr lang="en-US" dirty="0"/>
              <a:t>. Laten we </a:t>
            </a:r>
            <a:r>
              <a:rPr lang="en-US" dirty="0" err="1"/>
              <a:t>eens</a:t>
            </a:r>
            <a:r>
              <a:rPr lang="en-US" dirty="0"/>
              <a:t> </a:t>
            </a:r>
            <a:r>
              <a:rPr lang="en-US" dirty="0" err="1"/>
              <a:t>kijken</a:t>
            </a:r>
            <a:r>
              <a:rPr lang="en-US" dirty="0"/>
              <a:t>...</a:t>
            </a:r>
            <a:endParaRPr dirty="0"/>
          </a:p>
        </p:txBody>
      </p:sp>
      <p:sp>
        <p:nvSpPr>
          <p:cNvPr id="922" name="Google Shape;922;p38"/>
          <p:cNvSpPr txBox="1">
            <a:spLocks noGrp="1"/>
          </p:cNvSpPr>
          <p:nvPr>
            <p:ph type="body" idx="3"/>
          </p:nvPr>
        </p:nvSpPr>
        <p:spPr>
          <a:xfrm>
            <a:off x="1089168" y="166256"/>
            <a:ext cx="5249633" cy="1047102"/>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lt1"/>
              </a:buClr>
              <a:buSzPts val="3200"/>
              <a:buNone/>
            </a:pPr>
            <a:r>
              <a:rPr lang="en-US" sz="3200"/>
              <a:t>Laten we nu eens nadenken over uw klanten</a:t>
            </a:r>
            <a:endParaRPr sz="3200"/>
          </a:p>
        </p:txBody>
      </p:sp>
      <p:pic>
        <p:nvPicPr>
          <p:cNvPr id="923" name="Google Shape;923;p38" descr="Close-up of person passing bowl of green beans to another person across table"/>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9"/>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100000"/>
              </a:lnSpc>
              <a:spcBef>
                <a:spcPts val="0"/>
              </a:spcBef>
              <a:spcAft>
                <a:spcPts val="0"/>
              </a:spcAft>
              <a:buClr>
                <a:schemeClr val="lt1"/>
              </a:buClr>
              <a:buSzPts val="2400"/>
              <a:buAutoNum type="arabicPeriod"/>
            </a:pPr>
            <a:r>
              <a:rPr lang="en-US" b="1"/>
              <a:t>Fysiek</a:t>
            </a:r>
            <a:r>
              <a:rPr lang="en-US"/>
              <a:t>: hoewel er in de culinaire sector nog nooit zoveel fysieke barrières zijn geweest, is het belangrijk om nog steeds met je klanten te kunnen communiceren. Digitalisering is een belangrijk instrument om dit mogelijk te maken. Breng uw boodschap over via Social media, QR-codes, zelfs berichten op de nieuwe 'barrières' die nu vaak tussen de tafels staan.</a:t>
            </a:r>
            <a:endParaRPr/>
          </a:p>
          <a:p>
            <a:pPr marL="457200" lvl="0" indent="-457200" algn="l" rtl="0">
              <a:lnSpc>
                <a:spcPct val="100000"/>
              </a:lnSpc>
              <a:spcBef>
                <a:spcPts val="1000"/>
              </a:spcBef>
              <a:spcAft>
                <a:spcPts val="0"/>
              </a:spcAft>
              <a:buClr>
                <a:schemeClr val="lt1"/>
              </a:buClr>
              <a:buSzPts val="2400"/>
              <a:buAutoNum type="arabicPeriod"/>
            </a:pPr>
            <a:r>
              <a:rPr lang="en-US" b="1"/>
              <a:t>Cultureel</a:t>
            </a:r>
            <a:r>
              <a:rPr lang="en-US"/>
              <a:t>: U erkent het potentieel om opnieuw belangstelling te wekken voor voedingsmiddelen uit het erfgoed. Wij willen dat u de culturele identiteit van uw regio viert door middel van culinaire verhalen en dat u 'plaatsen op borden' opnieuw creëert.</a:t>
            </a:r>
            <a:endParaRPr/>
          </a:p>
        </p:txBody>
      </p:sp>
      <p:sp>
        <p:nvSpPr>
          <p:cNvPr id="929" name="Google Shape;929;p39"/>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De barrières met klanten doorbreken:</a:t>
            </a:r>
            <a:endParaRPr sz="3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
          <p:cNvSpPr txBox="1">
            <a:spLocks noGrp="1"/>
          </p:cNvSpPr>
          <p:nvPr>
            <p:ph type="body" idx="1"/>
          </p:nvPr>
        </p:nvSpPr>
        <p:spPr>
          <a:xfrm>
            <a:off x="10204510" y="3832814"/>
            <a:ext cx="785328" cy="1056986"/>
          </a:xfrm>
          <a:prstGeom prst="rect">
            <a:avLst/>
          </a:prstGeom>
          <a:noFill/>
          <a:ln>
            <a:noFill/>
          </a:ln>
        </p:spPr>
        <p:txBody>
          <a:bodyPr spcFirstLastPara="1" wrap="square" lIns="91425" tIns="45700" rIns="91425" bIns="45700" anchor="t" anchorCtr="0">
            <a:normAutofit fontScale="85000" lnSpcReduction="20000"/>
          </a:bodyPr>
          <a:lstStyle/>
          <a:p>
            <a:pPr marL="0" lvl="0" indent="0" algn="r" rtl="0">
              <a:lnSpc>
                <a:spcPct val="90000"/>
              </a:lnSpc>
              <a:spcBef>
                <a:spcPts val="0"/>
              </a:spcBef>
              <a:spcAft>
                <a:spcPts val="0"/>
              </a:spcAft>
              <a:buClr>
                <a:schemeClr val="lt1"/>
              </a:buClr>
              <a:buSzPct val="100000"/>
              <a:buNone/>
            </a:pPr>
            <a:r>
              <a:rPr lang="en-US"/>
              <a:t>"</a:t>
            </a:r>
            <a:endParaRPr/>
          </a:p>
        </p:txBody>
      </p:sp>
      <p:sp>
        <p:nvSpPr>
          <p:cNvPr id="406" name="Google Shape;406;p4"/>
          <p:cNvSpPr txBox="1">
            <a:spLocks noGrp="1"/>
          </p:cNvSpPr>
          <p:nvPr>
            <p:ph type="body" idx="2"/>
          </p:nvPr>
        </p:nvSpPr>
        <p:spPr>
          <a:xfrm>
            <a:off x="6752599" y="688426"/>
            <a:ext cx="4369392" cy="44939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dirty="0" err="1">
                <a:latin typeface="Raleway"/>
                <a:ea typeface="Raleway"/>
                <a:cs typeface="Raleway"/>
                <a:sym typeface="Raleway"/>
              </a:rPr>
              <a:t>Communicatie</a:t>
            </a:r>
            <a:r>
              <a:rPr lang="en-US" dirty="0">
                <a:latin typeface="Raleway"/>
                <a:ea typeface="Raleway"/>
                <a:cs typeface="Raleway"/>
                <a:sym typeface="Raleway"/>
              </a:rPr>
              <a:t> is het </a:t>
            </a:r>
            <a:r>
              <a:rPr lang="en-US" dirty="0" err="1">
                <a:latin typeface="Raleway"/>
                <a:ea typeface="Raleway"/>
                <a:cs typeface="Raleway"/>
                <a:sym typeface="Raleway"/>
              </a:rPr>
              <a:t>overbrengen</a:t>
            </a:r>
            <a:r>
              <a:rPr lang="en-US" dirty="0">
                <a:latin typeface="Raleway"/>
                <a:ea typeface="Raleway"/>
                <a:cs typeface="Raleway"/>
                <a:sym typeface="Raleway"/>
              </a:rPr>
              <a:t> of </a:t>
            </a:r>
            <a:r>
              <a:rPr lang="en-US" dirty="0" err="1">
                <a:latin typeface="Raleway"/>
                <a:ea typeface="Raleway"/>
                <a:cs typeface="Raleway"/>
                <a:sym typeface="Raleway"/>
              </a:rPr>
              <a:t>uitwisselen</a:t>
            </a:r>
            <a:r>
              <a:rPr lang="en-US" dirty="0">
                <a:latin typeface="Raleway"/>
                <a:ea typeface="Raleway"/>
                <a:cs typeface="Raleway"/>
                <a:sym typeface="Raleway"/>
              </a:rPr>
              <a:t> van </a:t>
            </a:r>
            <a:r>
              <a:rPr lang="en-US" dirty="0" err="1">
                <a:latin typeface="Raleway"/>
                <a:ea typeface="Raleway"/>
                <a:cs typeface="Raleway"/>
                <a:sym typeface="Raleway"/>
              </a:rPr>
              <a:t>informatie</a:t>
            </a:r>
            <a:r>
              <a:rPr lang="en-US" dirty="0">
                <a:latin typeface="Raleway"/>
                <a:ea typeface="Raleway"/>
                <a:cs typeface="Raleway"/>
                <a:sym typeface="Raleway"/>
              </a:rPr>
              <a:t> door </a:t>
            </a:r>
            <a:r>
              <a:rPr lang="en-US" dirty="0" err="1">
                <a:latin typeface="Raleway"/>
                <a:ea typeface="Raleway"/>
                <a:cs typeface="Raleway"/>
                <a:sym typeface="Raleway"/>
              </a:rPr>
              <a:t>middel</a:t>
            </a:r>
            <a:r>
              <a:rPr lang="en-US" dirty="0">
                <a:latin typeface="Raleway"/>
                <a:ea typeface="Raleway"/>
                <a:cs typeface="Raleway"/>
                <a:sym typeface="Raleway"/>
              </a:rPr>
              <a:t> van </a:t>
            </a:r>
            <a:r>
              <a:rPr lang="en-US" dirty="0" err="1">
                <a:latin typeface="Raleway"/>
                <a:ea typeface="Raleway"/>
                <a:cs typeface="Raleway"/>
                <a:sym typeface="Raleway"/>
              </a:rPr>
              <a:t>spreken</a:t>
            </a:r>
            <a:r>
              <a:rPr lang="en-US" dirty="0">
                <a:latin typeface="Raleway"/>
                <a:ea typeface="Raleway"/>
                <a:cs typeface="Raleway"/>
                <a:sym typeface="Raleway"/>
              </a:rPr>
              <a:t>, </a:t>
            </a:r>
            <a:r>
              <a:rPr lang="en-US" dirty="0" err="1">
                <a:latin typeface="Raleway"/>
                <a:ea typeface="Raleway"/>
                <a:cs typeface="Raleway"/>
                <a:sym typeface="Raleway"/>
              </a:rPr>
              <a:t>schrijven</a:t>
            </a:r>
            <a:r>
              <a:rPr lang="en-US" dirty="0">
                <a:latin typeface="Raleway"/>
                <a:ea typeface="Raleway"/>
                <a:cs typeface="Raleway"/>
                <a:sym typeface="Raleway"/>
              </a:rPr>
              <a:t> of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ander</a:t>
            </a:r>
            <a:r>
              <a:rPr lang="en-US" dirty="0">
                <a:latin typeface="Raleway"/>
                <a:ea typeface="Raleway"/>
                <a:cs typeface="Raleway"/>
                <a:sym typeface="Raleway"/>
              </a:rPr>
              <a:t> medium.</a:t>
            </a:r>
            <a:endParaRPr dirty="0"/>
          </a:p>
        </p:txBody>
      </p:sp>
      <p:sp>
        <p:nvSpPr>
          <p:cNvPr id="407" name="Google Shape;407;p4"/>
          <p:cNvSpPr txBox="1">
            <a:spLocks noGrp="1"/>
          </p:cNvSpPr>
          <p:nvPr>
            <p:ph type="body" idx="3"/>
          </p:nvPr>
        </p:nvSpPr>
        <p:spPr>
          <a:xfrm>
            <a:off x="6826760" y="1529082"/>
            <a:ext cx="2613204" cy="12216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dirty="0"/>
              <a:t>"</a:t>
            </a:r>
            <a:endParaRPr dirty="0"/>
          </a:p>
        </p:txBody>
      </p:sp>
      <p:pic>
        <p:nvPicPr>
          <p:cNvPr id="408" name="Google Shape;408;p4"/>
          <p:cNvPicPr preferRelativeResize="0">
            <a:picLocks noGrp="1"/>
          </p:cNvPicPr>
          <p:nvPr>
            <p:ph type="pic" idx="4"/>
          </p:nvPr>
        </p:nvPicPr>
        <p:blipFill rotWithShape="1">
          <a:blip r:embed="rId3">
            <a:alphaModFix/>
          </a:blip>
          <a:srcRect l="4477" r="4476"/>
          <a:stretch/>
        </p:blipFill>
        <p:spPr>
          <a:xfrm>
            <a:off x="705779" y="0"/>
            <a:ext cx="5248975" cy="6858001"/>
          </a:xfrm>
          <a:prstGeom prst="rect">
            <a:avLst/>
          </a:prstGeom>
          <a:noFill/>
          <a:ln>
            <a:noFill/>
          </a:ln>
        </p:spPr>
      </p:pic>
      <p:sp>
        <p:nvSpPr>
          <p:cNvPr id="409" name="Google Shape;409;p4"/>
          <p:cNvSpPr txBox="1"/>
          <p:nvPr/>
        </p:nvSpPr>
        <p:spPr>
          <a:xfrm>
            <a:off x="9243753" y="4813069"/>
            <a:ext cx="21114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Oxford </a:t>
            </a:r>
            <a:r>
              <a:rPr lang="en-US" sz="1800" dirty="0" err="1">
                <a:solidFill>
                  <a:schemeClr val="lt1"/>
                </a:solidFill>
                <a:latin typeface="Calibri"/>
                <a:ea typeface="Calibri"/>
                <a:cs typeface="Calibri"/>
                <a:sym typeface="Calibri"/>
              </a:rPr>
              <a:t>Woordenboek</a:t>
            </a:r>
            <a:endParaRPr sz="1800" dirty="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0"/>
          <p:cNvSpPr txBox="1">
            <a:spLocks noGrp="1"/>
          </p:cNvSpPr>
          <p:nvPr>
            <p:ph type="body" idx="1"/>
          </p:nvPr>
        </p:nvSpPr>
        <p:spPr>
          <a:xfrm>
            <a:off x="734611" y="1624007"/>
            <a:ext cx="10808102" cy="3867704"/>
          </a:xfrm>
          <a:prstGeom prst="rect">
            <a:avLst/>
          </a:prstGeom>
          <a:noFill/>
          <a:ln>
            <a:noFill/>
          </a:ln>
        </p:spPr>
        <p:txBody>
          <a:bodyPr spcFirstLastPara="1" wrap="square" lIns="91425" tIns="45700" rIns="91425" bIns="45700" anchor="t" anchorCtr="0">
            <a:normAutofit fontScale="92500" lnSpcReduction="20000"/>
          </a:bodyPr>
          <a:lstStyle/>
          <a:p>
            <a:pPr marL="457200" lvl="0" indent="-457200" algn="l" rtl="0">
              <a:lnSpc>
                <a:spcPct val="110000"/>
              </a:lnSpc>
              <a:spcBef>
                <a:spcPts val="0"/>
              </a:spcBef>
              <a:spcAft>
                <a:spcPts val="0"/>
              </a:spcAft>
              <a:buClr>
                <a:schemeClr val="lt1"/>
              </a:buClr>
              <a:buSzPct val="100000"/>
              <a:buFont typeface="Calibri"/>
              <a:buAutoNum type="arabicPeriod" startAt="3"/>
            </a:pPr>
            <a:r>
              <a:rPr lang="en-US" b="1"/>
              <a:t>Taal</a:t>
            </a:r>
            <a:r>
              <a:rPr lang="en-US"/>
              <a:t>: Ook hier kunnen we technologie gebruiken om de taalbarrière te doorbreken wanneer klanten zonder moedertaal uw foodservicebedrijf bezoeken. Vertalingen van uw menu kunnen worden gevonden via QR-codes of op uw website. Ook uw culinaire verhaal kan worden gedeeld.</a:t>
            </a:r>
            <a:endParaRPr/>
          </a:p>
          <a:p>
            <a:pPr marL="457200" lvl="0" indent="-457200" algn="l" rtl="0">
              <a:lnSpc>
                <a:spcPct val="110000"/>
              </a:lnSpc>
              <a:spcBef>
                <a:spcPts val="1000"/>
              </a:spcBef>
              <a:spcAft>
                <a:spcPts val="0"/>
              </a:spcAft>
              <a:buClr>
                <a:schemeClr val="lt1"/>
              </a:buClr>
              <a:buSzPct val="100000"/>
              <a:buFont typeface="Calibri"/>
              <a:buAutoNum type="arabicPeriod" startAt="3"/>
            </a:pPr>
            <a:r>
              <a:rPr lang="en-US" b="1"/>
              <a:t>Perceptueel</a:t>
            </a:r>
            <a:r>
              <a:rPr lang="en-US"/>
              <a:t>: Het slechten van perceptuele barrières gebeurt het best met feiten en bewijzen. Door feiten en gegevens op te nemen in je culinaire erfgoedverhaal kun je deze barrières wegnemen.</a:t>
            </a:r>
            <a:endParaRPr/>
          </a:p>
          <a:p>
            <a:pPr marL="457200" lvl="0" indent="-457200" algn="l" rtl="0">
              <a:lnSpc>
                <a:spcPct val="110000"/>
              </a:lnSpc>
              <a:spcBef>
                <a:spcPts val="1000"/>
              </a:spcBef>
              <a:spcAft>
                <a:spcPts val="0"/>
              </a:spcAft>
              <a:buClr>
                <a:schemeClr val="lt1"/>
              </a:buClr>
              <a:buSzPct val="100000"/>
              <a:buFont typeface="Calibri"/>
              <a:buAutoNum type="arabicPeriod" startAt="3"/>
            </a:pPr>
            <a:r>
              <a:rPr lang="en-US" b="1"/>
              <a:t>Interpersoonlijk</a:t>
            </a:r>
            <a:r>
              <a:rPr lang="en-US"/>
              <a:t>: het oude motto "de klant heeft altijd gelijk" is vaak moeilijk te slikken, maar ook al is het niet altijd waar, de klant het gevoel geven dat hij gelijk heeft is vaak voldoende. Naar hem luisteren en empathie tonen kan een standpunt vaak veranderen en die barrière doorbreken.</a:t>
            </a:r>
            <a:endParaRPr/>
          </a:p>
          <a:p>
            <a:pPr marL="457200" lvl="0" indent="-316230" algn="l" rtl="0">
              <a:lnSpc>
                <a:spcPct val="110000"/>
              </a:lnSpc>
              <a:spcBef>
                <a:spcPts val="1000"/>
              </a:spcBef>
              <a:spcAft>
                <a:spcPts val="0"/>
              </a:spcAft>
              <a:buClr>
                <a:schemeClr val="lt1"/>
              </a:buClr>
              <a:buSzPct val="100000"/>
              <a:buFont typeface="Calibri"/>
              <a:buNone/>
            </a:pPr>
            <a:endParaRPr/>
          </a:p>
        </p:txBody>
      </p:sp>
      <p:sp>
        <p:nvSpPr>
          <p:cNvPr id="935" name="Google Shape;935;p40"/>
          <p:cNvSpPr txBox="1">
            <a:spLocks noGrp="1"/>
          </p:cNvSpPr>
          <p:nvPr>
            <p:ph type="body" idx="2"/>
          </p:nvPr>
        </p:nvSpPr>
        <p:spPr>
          <a:xfrm>
            <a:off x="735013" y="642938"/>
            <a:ext cx="10807700"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De barrières met klanten doorbreken:</a:t>
            </a:r>
            <a:endParaRPr sz="32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41"/>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lt1"/>
              </a:buClr>
              <a:buSzPts val="2400"/>
              <a:buFont typeface="Calibri"/>
              <a:buAutoNum type="arabicPeriod" startAt="6"/>
            </a:pPr>
            <a:r>
              <a:rPr lang="en-US" b="1"/>
              <a:t>Geslacht</a:t>
            </a:r>
            <a:r>
              <a:rPr lang="en-US"/>
              <a:t>: Dit zou geen probleem moeten zijn bij externe communicatie. Een klant is een klant, ongeacht het geslacht, en het is zeer ongebruikelijk dat er problemen of vooroordelen ontstaan op grond van het geslacht. Wat echter wel kan voorkomen is dat sommige teamleden zich meer op hun gemak voelen in een klantenservice functie dan anderen.</a:t>
            </a:r>
            <a:endParaRPr/>
          </a:p>
          <a:p>
            <a:pPr marL="457200" lvl="0" indent="-457200" algn="l" rtl="0">
              <a:lnSpc>
                <a:spcPct val="90000"/>
              </a:lnSpc>
              <a:spcBef>
                <a:spcPts val="1000"/>
              </a:spcBef>
              <a:spcAft>
                <a:spcPts val="0"/>
              </a:spcAft>
              <a:buClr>
                <a:schemeClr val="lt1"/>
              </a:buClr>
              <a:buSzPts val="2400"/>
              <a:buFont typeface="Calibri"/>
              <a:buAutoNum type="arabicPeriod" startAt="6"/>
            </a:pPr>
            <a:r>
              <a:rPr lang="en-US" b="1"/>
              <a:t>Emotioneel</a:t>
            </a:r>
            <a:r>
              <a:rPr lang="en-US"/>
              <a:t>: Ons culinaire verleden kan een emotioneel verhaal zijn, afhankelijk van de regio en de geschiedenis. Emotie in deze zin kan positief zijn ... het kan weergeven hoe ingebed je bent en hoe echt het verhaal is. Een emotionele band opbouwen met de klant is belangrijk en leidt tot empathie, vertrouwen en terugkerende klanten.</a:t>
            </a:r>
            <a:endParaRPr/>
          </a:p>
        </p:txBody>
      </p:sp>
      <p:sp>
        <p:nvSpPr>
          <p:cNvPr id="941" name="Google Shape;941;p41"/>
          <p:cNvSpPr txBox="1">
            <a:spLocks noGrp="1"/>
          </p:cNvSpPr>
          <p:nvPr>
            <p:ph type="body" idx="2"/>
          </p:nvPr>
        </p:nvSpPr>
        <p:spPr>
          <a:xfrm>
            <a:off x="735013" y="642938"/>
            <a:ext cx="10807700"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De barrières met klanten doorbreken:</a:t>
            </a:r>
            <a:endParaRPr sz="3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42" descr="Organic herbs and pill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947" name="Google Shape;947;p42"/>
          <p:cNvSpPr txBox="1">
            <a:spLocks noGrp="1"/>
          </p:cNvSpPr>
          <p:nvPr>
            <p:ph type="body" idx="1"/>
          </p:nvPr>
        </p:nvSpPr>
        <p:spPr>
          <a:xfrm>
            <a:off x="739833" y="1534510"/>
            <a:ext cx="5818622" cy="4692354"/>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110000"/>
              </a:lnSpc>
              <a:spcBef>
                <a:spcPts val="0"/>
              </a:spcBef>
              <a:spcAft>
                <a:spcPts val="0"/>
              </a:spcAft>
              <a:buClr>
                <a:schemeClr val="lt1"/>
              </a:buClr>
              <a:buSzPts val="2400"/>
              <a:buNone/>
            </a:pPr>
            <a:r>
              <a:rPr lang="en-US" dirty="0" err="1"/>
              <a:t>Zoals</a:t>
            </a:r>
            <a:r>
              <a:rPr lang="en-US" dirty="0"/>
              <a:t> we </a:t>
            </a:r>
            <a:r>
              <a:rPr lang="en-US" dirty="0" err="1"/>
              <a:t>hebben</a:t>
            </a:r>
            <a:r>
              <a:rPr lang="en-US" dirty="0"/>
              <a:t> </a:t>
            </a:r>
            <a:r>
              <a:rPr lang="en-US" dirty="0" err="1"/>
              <a:t>onderzocht</a:t>
            </a:r>
            <a:r>
              <a:rPr lang="en-US" dirty="0"/>
              <a:t>, is het </a:t>
            </a:r>
            <a:r>
              <a:rPr lang="en-US" dirty="0" err="1"/>
              <a:t>belangrijk</a:t>
            </a:r>
            <a:r>
              <a:rPr lang="en-US" dirty="0"/>
              <a:t> om intern met je team </a:t>
            </a:r>
            <a:r>
              <a:rPr lang="en-US" dirty="0" err="1"/>
              <a:t>en</a:t>
            </a:r>
            <a:r>
              <a:rPr lang="en-US" dirty="0"/>
              <a:t> extern met </a:t>
            </a:r>
            <a:r>
              <a:rPr lang="en-US" dirty="0" err="1"/>
              <a:t>klanten</a:t>
            </a:r>
            <a:r>
              <a:rPr lang="en-US" dirty="0"/>
              <a:t> </a:t>
            </a:r>
            <a:r>
              <a:rPr lang="en-US" dirty="0" err="1"/>
              <a:t>een</a:t>
            </a:r>
            <a:r>
              <a:rPr lang="en-US" dirty="0"/>
              <a:t> </a:t>
            </a:r>
            <a:r>
              <a:rPr lang="en-US" dirty="0" err="1"/>
              <a:t>goede</a:t>
            </a:r>
            <a:r>
              <a:rPr lang="en-US" dirty="0"/>
              <a:t> </a:t>
            </a:r>
            <a:r>
              <a:rPr lang="en-US" dirty="0" err="1"/>
              <a:t>verstandhouding</a:t>
            </a:r>
            <a:r>
              <a:rPr lang="en-US" dirty="0"/>
              <a:t> </a:t>
            </a:r>
            <a:r>
              <a:rPr lang="en-US" dirty="0" err="1"/>
              <a:t>te</a:t>
            </a:r>
            <a:r>
              <a:rPr lang="en-US" dirty="0"/>
              <a:t> </a:t>
            </a:r>
            <a:r>
              <a:rPr lang="en-US" dirty="0" err="1"/>
              <a:t>ontwikkelen</a:t>
            </a:r>
            <a:r>
              <a:rPr lang="en-US" dirty="0"/>
              <a:t>, </a:t>
            </a:r>
            <a:r>
              <a:rPr lang="en-US" dirty="0" err="1"/>
              <a:t>en</a:t>
            </a:r>
            <a:r>
              <a:rPr lang="en-US" dirty="0"/>
              <a:t> </a:t>
            </a:r>
            <a:r>
              <a:rPr lang="en-US" b="1" dirty="0"/>
              <a:t>storytelling is </a:t>
            </a:r>
            <a:r>
              <a:rPr lang="en-US" dirty="0" err="1"/>
              <a:t>een</a:t>
            </a:r>
            <a:r>
              <a:rPr lang="en-US" dirty="0"/>
              <a:t> </a:t>
            </a:r>
            <a:r>
              <a:rPr lang="en-US" dirty="0" err="1"/>
              <a:t>zeer</a:t>
            </a:r>
            <a:r>
              <a:rPr lang="en-US" dirty="0"/>
              <a:t> </a:t>
            </a:r>
            <a:r>
              <a:rPr lang="en-US" dirty="0" err="1"/>
              <a:t>goed</a:t>
            </a:r>
            <a:r>
              <a:rPr lang="en-US" dirty="0"/>
              <a:t> </a:t>
            </a:r>
            <a:r>
              <a:rPr lang="en-US" dirty="0" err="1"/>
              <a:t>middel</a:t>
            </a:r>
            <a:r>
              <a:rPr lang="en-US" dirty="0"/>
              <a:t> </a:t>
            </a:r>
            <a:r>
              <a:rPr lang="en-US" dirty="0" err="1"/>
              <a:t>voor</a:t>
            </a:r>
            <a:r>
              <a:rPr lang="en-US" dirty="0"/>
              <a:t> </a:t>
            </a:r>
            <a:r>
              <a:rPr lang="en-US" dirty="0" err="1"/>
              <a:t>communicatie</a:t>
            </a:r>
            <a:r>
              <a:rPr lang="en-US" dirty="0"/>
              <a:t> </a:t>
            </a:r>
            <a:r>
              <a:rPr lang="en-US" dirty="0" err="1"/>
              <a:t>en</a:t>
            </a:r>
            <a:r>
              <a:rPr lang="en-US" dirty="0"/>
              <a:t> </a:t>
            </a:r>
            <a:r>
              <a:rPr lang="en-US" dirty="0" err="1"/>
              <a:t>relatieontwikkeling</a:t>
            </a:r>
            <a:r>
              <a:rPr lang="en-US" dirty="0"/>
              <a:t>.</a:t>
            </a:r>
            <a:endParaRPr dirty="0"/>
          </a:p>
          <a:p>
            <a:pPr marL="228600" lvl="0" indent="0" algn="l" rtl="0">
              <a:lnSpc>
                <a:spcPct val="110000"/>
              </a:lnSpc>
              <a:spcBef>
                <a:spcPts val="1000"/>
              </a:spcBef>
              <a:spcAft>
                <a:spcPts val="0"/>
              </a:spcAft>
              <a:buClr>
                <a:schemeClr val="lt1"/>
              </a:buClr>
              <a:buSzPts val="2400"/>
              <a:buNone/>
            </a:pPr>
            <a:r>
              <a:rPr lang="en-US" dirty="0"/>
              <a:t>Zo </a:t>
            </a:r>
            <a:r>
              <a:rPr lang="en-US" dirty="0" err="1"/>
              <a:t>kunnen</a:t>
            </a:r>
            <a:r>
              <a:rPr lang="en-US" dirty="0"/>
              <a:t> de </a:t>
            </a:r>
            <a:r>
              <a:rPr lang="en-US" dirty="0" err="1"/>
              <a:t>ontvangers</a:t>
            </a:r>
            <a:r>
              <a:rPr lang="en-US" dirty="0"/>
              <a:t> het </a:t>
            </a:r>
            <a:r>
              <a:rPr lang="en-US" dirty="0" err="1"/>
              <a:t>verhaal</a:t>
            </a:r>
            <a:r>
              <a:rPr lang="en-US" dirty="0"/>
              <a:t> </a:t>
            </a:r>
            <a:r>
              <a:rPr lang="en-US" dirty="0" err="1"/>
              <a:t>beleven</a:t>
            </a:r>
            <a:r>
              <a:rPr lang="en-US" dirty="0"/>
              <a:t>, het ethos </a:t>
            </a:r>
            <a:r>
              <a:rPr lang="en-US" dirty="0" err="1"/>
              <a:t>inademen</a:t>
            </a:r>
            <a:r>
              <a:rPr lang="en-US" dirty="0"/>
              <a:t> </a:t>
            </a:r>
            <a:r>
              <a:rPr lang="en-US" dirty="0" err="1"/>
              <a:t>en</a:t>
            </a:r>
            <a:r>
              <a:rPr lang="en-US" dirty="0"/>
              <a:t> </a:t>
            </a:r>
            <a:r>
              <a:rPr lang="en-US" dirty="0" err="1"/>
              <a:t>enthousiast</a:t>
            </a:r>
            <a:r>
              <a:rPr lang="en-US" dirty="0"/>
              <a:t> </a:t>
            </a:r>
            <a:r>
              <a:rPr lang="en-US" dirty="0" err="1"/>
              <a:t>worden</a:t>
            </a:r>
            <a:r>
              <a:rPr lang="en-US" dirty="0"/>
              <a:t> over wat u hen wilt laten </a:t>
            </a:r>
            <a:r>
              <a:rPr lang="en-US" dirty="0" err="1"/>
              <a:t>weten</a:t>
            </a:r>
            <a:r>
              <a:rPr lang="en-US" dirty="0"/>
              <a:t> </a:t>
            </a:r>
            <a:r>
              <a:rPr lang="en-US" dirty="0" err="1"/>
              <a:t>als</a:t>
            </a:r>
            <a:r>
              <a:rPr lang="en-US" dirty="0"/>
              <a:t> het </a:t>
            </a:r>
            <a:r>
              <a:rPr lang="en-US" dirty="0" err="1"/>
              <a:t>gaat</a:t>
            </a:r>
            <a:r>
              <a:rPr lang="en-US" dirty="0"/>
              <a:t> om </a:t>
            </a:r>
            <a:r>
              <a:rPr lang="en-US" dirty="0" err="1"/>
              <a:t>Culinair</a:t>
            </a:r>
            <a:r>
              <a:rPr lang="en-US" dirty="0"/>
              <a:t> </a:t>
            </a:r>
            <a:r>
              <a:rPr lang="en-US" dirty="0" err="1"/>
              <a:t>Erfgoed</a:t>
            </a:r>
            <a:r>
              <a:rPr lang="en-US" dirty="0"/>
              <a:t> </a:t>
            </a:r>
            <a:r>
              <a:rPr lang="en-US" dirty="0" err="1"/>
              <a:t>binnen</a:t>
            </a:r>
            <a:r>
              <a:rPr lang="en-US" dirty="0"/>
              <a:t> </a:t>
            </a:r>
            <a:r>
              <a:rPr lang="en-US" dirty="0" err="1"/>
              <a:t>uw</a:t>
            </a:r>
            <a:r>
              <a:rPr lang="en-US" dirty="0"/>
              <a:t> </a:t>
            </a:r>
            <a:r>
              <a:rPr lang="en-US" dirty="0" err="1"/>
              <a:t>bedrijf</a:t>
            </a:r>
            <a:r>
              <a:rPr lang="en-US" dirty="0"/>
              <a:t>.</a:t>
            </a:r>
            <a:endParaRPr dirty="0"/>
          </a:p>
        </p:txBody>
      </p:sp>
      <p:sp>
        <p:nvSpPr>
          <p:cNvPr id="948" name="Google Shape;948;p42"/>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Je verhaal delen...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43"/>
          <p:cNvSpPr txBox="1">
            <a:spLocks noGrp="1"/>
          </p:cNvSpPr>
          <p:nvPr>
            <p:ph type="body" idx="1"/>
          </p:nvPr>
        </p:nvSpPr>
        <p:spPr>
          <a:xfrm>
            <a:off x="65314" y="1338943"/>
            <a:ext cx="11723915" cy="5029509"/>
          </a:xfrm>
          <a:prstGeom prst="rect">
            <a:avLst/>
          </a:prstGeom>
          <a:noFill/>
          <a:ln>
            <a:noFill/>
          </a:ln>
        </p:spPr>
        <p:txBody>
          <a:bodyPr spcFirstLastPara="1" wrap="square" lIns="91425" tIns="45700" rIns="91425" bIns="45700" anchor="t" anchorCtr="0">
            <a:normAutofit/>
          </a:bodyPr>
          <a:lstStyle/>
          <a:p>
            <a:pPr marL="228600" lvl="0" indent="0" algn="l" rtl="0">
              <a:lnSpc>
                <a:spcPct val="120000"/>
              </a:lnSpc>
              <a:spcBef>
                <a:spcPts val="0"/>
              </a:spcBef>
              <a:spcAft>
                <a:spcPts val="0"/>
              </a:spcAft>
              <a:buClr>
                <a:srgbClr val="033637"/>
              </a:buClr>
              <a:buSzPts val="2400"/>
              <a:buNone/>
            </a:pPr>
            <a:r>
              <a:rPr lang="en-US"/>
              <a:t>Dit is een schoolvoorbeeld van hoe een kleine Food Business zo'n impact kan maken via goede en duidelijke communicatie. Ze verkopen alleen innovatief, vers, lokaal en seizoensgebonden voedsel en communiceren dit voortdurend (via hun </a:t>
            </a:r>
            <a:r>
              <a:rPr lang="en-US" u="sng">
                <a:solidFill>
                  <a:schemeClr val="hlink"/>
                </a:solidFill>
                <a:hlinkClick r:id="rId3"/>
              </a:rPr>
              <a:t>website</a:t>
            </a:r>
            <a:r>
              <a:rPr lang="en-US"/>
              <a:t>, </a:t>
            </a:r>
            <a:r>
              <a:rPr lang="en-US" u="sng">
                <a:solidFill>
                  <a:schemeClr val="hlink"/>
                </a:solidFill>
                <a:hlinkClick r:id="rId4"/>
              </a:rPr>
              <a:t>Instagram </a:t>
            </a:r>
            <a:r>
              <a:rPr lang="en-US"/>
              <a:t>en </a:t>
            </a:r>
            <a:r>
              <a:rPr lang="en-US" u="sng">
                <a:solidFill>
                  <a:schemeClr val="hlink"/>
                </a:solidFill>
                <a:hlinkClick r:id="rId5"/>
              </a:rPr>
              <a:t>Facebook</a:t>
            </a:r>
            <a:r>
              <a:rPr lang="en-US"/>
              <a:t>) en nu heeft het woord zich organisch verspreid...zie enkele recensies:</a:t>
            </a:r>
            <a:endParaRPr>
              <a:solidFill>
                <a:srgbClr val="568754"/>
              </a:solidFill>
              <a:highlight>
                <a:srgbClr val="FFFF00"/>
              </a:highlight>
            </a:endParaRPr>
          </a:p>
        </p:txBody>
      </p:sp>
      <p:sp>
        <p:nvSpPr>
          <p:cNvPr id="954" name="Google Shape;954;p43"/>
          <p:cNvSpPr txBox="1"/>
          <p:nvPr/>
        </p:nvSpPr>
        <p:spPr>
          <a:xfrm>
            <a:off x="589869" y="5291107"/>
            <a:ext cx="7705044"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Hoe een levensmiddelenbedrijf in het westen van Ierland een vlucht heeft genomen (irishtimes.com)</a:t>
            </a:r>
            <a:endParaRPr sz="1800">
              <a:solidFill>
                <a:schemeClr val="dk1"/>
              </a:solidFill>
              <a:latin typeface="Calibri"/>
              <a:ea typeface="Calibri"/>
              <a:cs typeface="Calibri"/>
              <a:sym typeface="Calibri"/>
            </a:endParaRPr>
          </a:p>
        </p:txBody>
      </p:sp>
      <p:sp>
        <p:nvSpPr>
          <p:cNvPr id="955" name="Google Shape;955;p43"/>
          <p:cNvSpPr txBox="1"/>
          <p:nvPr/>
        </p:nvSpPr>
        <p:spPr>
          <a:xfrm>
            <a:off x="589870" y="4960201"/>
            <a:ext cx="6094638"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Bezoek Misunderstood Heron met Discover Ireland</a:t>
            </a:r>
            <a:endParaRPr sz="1800">
              <a:solidFill>
                <a:schemeClr val="dk1"/>
              </a:solidFill>
              <a:latin typeface="Calibri"/>
              <a:ea typeface="Calibri"/>
              <a:cs typeface="Calibri"/>
              <a:sym typeface="Calibri"/>
            </a:endParaRPr>
          </a:p>
        </p:txBody>
      </p:sp>
      <p:sp>
        <p:nvSpPr>
          <p:cNvPr id="956" name="Google Shape;956;p43"/>
          <p:cNvSpPr txBox="1"/>
          <p:nvPr/>
        </p:nvSpPr>
        <p:spPr>
          <a:xfrm>
            <a:off x="589870" y="4560773"/>
            <a:ext cx="8219394"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MISUNDERSTOOD HERON, - Tripadvisor</a:t>
            </a:r>
            <a:endParaRPr sz="1800">
              <a:solidFill>
                <a:schemeClr val="dk1"/>
              </a:solidFill>
              <a:latin typeface="Calibri"/>
              <a:ea typeface="Calibri"/>
              <a:cs typeface="Calibri"/>
              <a:sym typeface="Calibri"/>
            </a:endParaRPr>
          </a:p>
        </p:txBody>
      </p:sp>
      <p:sp>
        <p:nvSpPr>
          <p:cNvPr id="957" name="Google Shape;957;p43"/>
          <p:cNvSpPr txBox="1"/>
          <p:nvPr/>
        </p:nvSpPr>
        <p:spPr>
          <a:xfrm>
            <a:off x="589870" y="3867531"/>
            <a:ext cx="6094638"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Lonely Planet Lijst | Food&amp;Wine (foodandwine.ie)</a:t>
            </a:r>
            <a:endParaRPr sz="1800">
              <a:solidFill>
                <a:schemeClr val="dk1"/>
              </a:solidFill>
              <a:latin typeface="Calibri"/>
              <a:ea typeface="Calibri"/>
              <a:cs typeface="Calibri"/>
              <a:sym typeface="Calibri"/>
            </a:endParaRPr>
          </a:p>
        </p:txBody>
      </p:sp>
      <p:sp>
        <p:nvSpPr>
          <p:cNvPr id="958" name="Google Shape;958;p43"/>
          <p:cNvSpPr txBox="1"/>
          <p:nvPr/>
        </p:nvSpPr>
        <p:spPr>
          <a:xfrm>
            <a:off x="589869" y="5608022"/>
            <a:ext cx="6749823"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Restaurantrecensie: The Misunderstood Heron - Independent.ie</a:t>
            </a:r>
            <a:endParaRPr sz="1800">
              <a:solidFill>
                <a:schemeClr val="dk1"/>
              </a:solidFill>
              <a:latin typeface="Calibri"/>
              <a:ea typeface="Calibri"/>
              <a:cs typeface="Calibri"/>
              <a:sym typeface="Calibri"/>
            </a:endParaRPr>
          </a:p>
        </p:txBody>
      </p:sp>
      <p:sp>
        <p:nvSpPr>
          <p:cNvPr id="959" name="Google Shape;959;p43"/>
          <p:cNvSpPr txBox="1"/>
          <p:nvPr/>
        </p:nvSpPr>
        <p:spPr>
          <a:xfrm>
            <a:off x="589870" y="4199771"/>
            <a:ext cx="8162244"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Leenane Georgina Campbell Guides (ireland-guide.com)</a:t>
            </a:r>
            <a:endParaRPr sz="1800">
              <a:solidFill>
                <a:schemeClr val="dk1"/>
              </a:solidFill>
              <a:latin typeface="Calibri"/>
              <a:ea typeface="Calibri"/>
              <a:cs typeface="Calibri"/>
              <a:sym typeface="Calibri"/>
            </a:endParaRPr>
          </a:p>
        </p:txBody>
      </p:sp>
      <p:sp>
        <p:nvSpPr>
          <p:cNvPr id="960" name="Google Shape;960;p43"/>
          <p:cNvSpPr txBox="1"/>
          <p:nvPr/>
        </p:nvSpPr>
        <p:spPr>
          <a:xfrm>
            <a:off x="589870" y="3538604"/>
            <a:ext cx="5655809"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 John en Sally McKennas' Gidsen</a:t>
            </a:r>
            <a:endParaRPr sz="1800">
              <a:solidFill>
                <a:schemeClr val="dk1"/>
              </a:solidFill>
              <a:latin typeface="Calibri"/>
              <a:ea typeface="Calibri"/>
              <a:cs typeface="Calibri"/>
              <a:sym typeface="Calibri"/>
            </a:endParaRPr>
          </a:p>
        </p:txBody>
      </p:sp>
      <p:sp>
        <p:nvSpPr>
          <p:cNvPr id="961" name="Google Shape;961;p43"/>
          <p:cNvSpPr txBox="1"/>
          <p:nvPr/>
        </p:nvSpPr>
        <p:spPr>
          <a:xfrm>
            <a:off x="318845" y="380302"/>
            <a:ext cx="936185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568754"/>
                </a:solidFill>
                <a:latin typeface="Raleway"/>
                <a:ea typeface="Raleway"/>
                <a:cs typeface="Raleway"/>
                <a:sym typeface="Raleway"/>
              </a:rPr>
              <a:t>Laat je inspireren door THE MISUNDERSTOOD HERON...</a:t>
            </a:r>
            <a:endParaRPr sz="3200" b="1">
              <a:solidFill>
                <a:srgbClr val="568754"/>
              </a:solidFill>
              <a:latin typeface="Raleway"/>
              <a:ea typeface="Raleway"/>
              <a:cs typeface="Raleway"/>
              <a:sym typeface="Raleway"/>
            </a:endParaRPr>
          </a:p>
        </p:txBody>
      </p:sp>
      <p:pic>
        <p:nvPicPr>
          <p:cNvPr id="962" name="Google Shape;962;p43" descr="drapeau-de-lirlande"/>
          <p:cNvPicPr preferRelativeResize="0"/>
          <p:nvPr/>
        </p:nvPicPr>
        <p:blipFill rotWithShape="1">
          <a:blip r:embed="rId13">
            <a:alphaModFix/>
          </a:blip>
          <a:srcRect/>
          <a:stretch/>
        </p:blipFill>
        <p:spPr>
          <a:xfrm>
            <a:off x="10953730" y="-11946"/>
            <a:ext cx="1238250" cy="762000"/>
          </a:xfrm>
          <a:prstGeom prst="rect">
            <a:avLst/>
          </a:prstGeom>
          <a:noFill/>
          <a:ln>
            <a:noFill/>
          </a:ln>
        </p:spPr>
      </p:pic>
      <p:pic>
        <p:nvPicPr>
          <p:cNvPr id="963" name="Google Shape;963;p43"/>
          <p:cNvPicPr preferRelativeResize="0"/>
          <p:nvPr/>
        </p:nvPicPr>
        <p:blipFill rotWithShape="1">
          <a:blip r:embed="rId14">
            <a:alphaModFix/>
          </a:blip>
          <a:srcRect/>
          <a:stretch/>
        </p:blipFill>
        <p:spPr>
          <a:xfrm>
            <a:off x="8294913" y="3379220"/>
            <a:ext cx="3718789" cy="2598134"/>
          </a:xfrm>
          <a:prstGeom prst="rect">
            <a:avLst/>
          </a:prstGeom>
          <a:noFill/>
          <a:ln>
            <a:noFill/>
          </a:ln>
        </p:spPr>
      </p:pic>
      <p:pic>
        <p:nvPicPr>
          <p:cNvPr id="964" name="Google Shape;964;p43"/>
          <p:cNvPicPr preferRelativeResize="0"/>
          <p:nvPr/>
        </p:nvPicPr>
        <p:blipFill rotWithShape="1">
          <a:blip r:embed="rId15">
            <a:alphaModFix/>
          </a:blip>
          <a:srcRect/>
          <a:stretch/>
        </p:blipFill>
        <p:spPr>
          <a:xfrm>
            <a:off x="6562164" y="3411119"/>
            <a:ext cx="1732749" cy="176464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44"/>
          <p:cNvSpPr txBox="1">
            <a:spLocks noGrp="1"/>
          </p:cNvSpPr>
          <p:nvPr>
            <p:ph type="body" idx="1"/>
          </p:nvPr>
        </p:nvSpPr>
        <p:spPr>
          <a:xfrm>
            <a:off x="538843" y="1477737"/>
            <a:ext cx="11451771" cy="2188028"/>
          </a:xfrm>
          <a:prstGeom prst="rect">
            <a:avLst/>
          </a:prstGeom>
          <a:noFill/>
          <a:ln>
            <a:noFill/>
          </a:ln>
        </p:spPr>
        <p:txBody>
          <a:bodyPr spcFirstLastPara="1" wrap="square" lIns="91425" tIns="45700" rIns="91425" bIns="45700" anchor="t" anchorCtr="0">
            <a:normAutofit fontScale="92500" lnSpcReduction="20000"/>
          </a:bodyPr>
          <a:lstStyle/>
          <a:p>
            <a:pPr marL="228600" lvl="0" indent="0" algn="l" rtl="0">
              <a:lnSpc>
                <a:spcPct val="100000"/>
              </a:lnSpc>
              <a:spcBef>
                <a:spcPts val="0"/>
              </a:spcBef>
              <a:spcAft>
                <a:spcPts val="0"/>
              </a:spcAft>
              <a:buClr>
                <a:srgbClr val="033637"/>
              </a:buClr>
              <a:buSzPts val="2400"/>
              <a:buNone/>
            </a:pPr>
            <a:r>
              <a:rPr lang="en-US"/>
              <a:t>Ook dit gerenommeerde Nederlandse restaurant is uitzonderlijk goed in het vertellen van zijn verhaal. Hun </a:t>
            </a:r>
            <a:r>
              <a:rPr lang="en-US" u="sng">
                <a:solidFill>
                  <a:schemeClr val="hlink"/>
                </a:solidFill>
                <a:hlinkClick r:id="rId3"/>
              </a:rPr>
              <a:t>website </a:t>
            </a:r>
            <a:r>
              <a:rPr lang="en-US"/>
              <a:t>gebruikt geweldige visuals om de boodschap te versterken ("</a:t>
            </a:r>
            <a:r>
              <a:rPr lang="en-US" b="0" i="1"/>
              <a:t>Wij koken met planten. Je eet wat we dichtbij vinden. In voedselbossen en moestuinen. Wij geloven in botanische gastronomie</a:t>
            </a:r>
            <a:r>
              <a:rPr lang="en-US" b="0" i="0">
                <a:latin typeface="Arial"/>
                <a:ea typeface="Arial"/>
                <a:cs typeface="Arial"/>
                <a:sym typeface="Arial"/>
              </a:rPr>
              <a:t>") die </a:t>
            </a:r>
            <a:r>
              <a:rPr lang="en-US"/>
              <a:t>zij aan hun klanten willen overbrengen. Ze nodigen bezoekers van hun website uit en moedigen hen aan om hun verhaal te ontdekken en hebben het opgedeeld in 3 elementen: natuur, keuken en restaurant.</a:t>
            </a:r>
            <a:endParaRPr/>
          </a:p>
        </p:txBody>
      </p:sp>
      <p:sp>
        <p:nvSpPr>
          <p:cNvPr id="970" name="Google Shape;970;p44"/>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568754"/>
              </a:buClr>
              <a:buSzPts val="3600"/>
              <a:buNone/>
            </a:pPr>
            <a:r>
              <a:rPr lang="en-US" sz="3600" b="1">
                <a:solidFill>
                  <a:srgbClr val="568754"/>
                </a:solidFill>
                <a:latin typeface="Raleway"/>
                <a:ea typeface="Raleway"/>
                <a:cs typeface="Raleway"/>
                <a:sym typeface="Raleway"/>
              </a:rPr>
              <a:t>Laat u inspireren door restaurant De Nieuwe Winkel</a:t>
            </a:r>
            <a:endParaRPr/>
          </a:p>
        </p:txBody>
      </p:sp>
      <p:pic>
        <p:nvPicPr>
          <p:cNvPr id="971" name="Google Shape;971;p44" descr="Image courtesy of southafricafifaworldcup2010.wordpress.com"/>
          <p:cNvPicPr preferRelativeResize="0"/>
          <p:nvPr/>
        </p:nvPicPr>
        <p:blipFill rotWithShape="1">
          <a:blip r:embed="rId4">
            <a:alphaModFix/>
          </a:blip>
          <a:srcRect/>
          <a:stretch/>
        </p:blipFill>
        <p:spPr>
          <a:xfrm>
            <a:off x="11213122" y="-2313"/>
            <a:ext cx="978878" cy="650953"/>
          </a:xfrm>
          <a:prstGeom prst="rect">
            <a:avLst/>
          </a:prstGeom>
          <a:noFill/>
          <a:ln>
            <a:noFill/>
          </a:ln>
        </p:spPr>
      </p:pic>
      <p:pic>
        <p:nvPicPr>
          <p:cNvPr id="972" name="Google Shape;972;p44"/>
          <p:cNvPicPr preferRelativeResize="0"/>
          <p:nvPr/>
        </p:nvPicPr>
        <p:blipFill rotWithShape="1">
          <a:blip r:embed="rId5">
            <a:alphaModFix/>
          </a:blip>
          <a:srcRect/>
          <a:stretch/>
        </p:blipFill>
        <p:spPr>
          <a:xfrm>
            <a:off x="7429500" y="3515148"/>
            <a:ext cx="4561114" cy="1523819"/>
          </a:xfrm>
          <a:prstGeom prst="rect">
            <a:avLst/>
          </a:prstGeom>
          <a:noFill/>
          <a:ln>
            <a:noFill/>
          </a:ln>
        </p:spPr>
      </p:pic>
      <p:sp>
        <p:nvSpPr>
          <p:cNvPr id="973" name="Google Shape;973;p44"/>
          <p:cNvSpPr txBox="1"/>
          <p:nvPr/>
        </p:nvSpPr>
        <p:spPr>
          <a:xfrm>
            <a:off x="734713" y="3486150"/>
            <a:ext cx="583746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33637"/>
                </a:solidFill>
                <a:latin typeface="Raleway"/>
                <a:ea typeface="Raleway"/>
                <a:cs typeface="Raleway"/>
                <a:sym typeface="Raleway"/>
              </a:rPr>
              <a:t>Ze zijn ook erg goed in het op de hoogte houden van de klant op hun Social Media platforms (</a:t>
            </a:r>
            <a:r>
              <a:rPr lang="en-US" sz="2400" u="sng">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Facebook</a:t>
            </a:r>
            <a:r>
              <a:rPr lang="en-US" sz="2400">
                <a:solidFill>
                  <a:schemeClr val="dk1"/>
                </a:solidFill>
                <a:latin typeface="Raleway"/>
                <a:ea typeface="Raleway"/>
                <a:cs typeface="Raleway"/>
                <a:sym typeface="Raleway"/>
              </a:rPr>
              <a:t>, </a:t>
            </a:r>
            <a:r>
              <a:rPr lang="en-US" sz="2400" u="sng">
                <a:solidFill>
                  <a:schemeClr val="dk1"/>
                </a:solidFill>
                <a:latin typeface="Raleway"/>
                <a:ea typeface="Raleway"/>
                <a:cs typeface="Raleway"/>
                <a:sym typeface="Raleway"/>
                <a:hlinkClick r:id="rId7">
                  <a:extLst>
                    <a:ext uri="{A12FA001-AC4F-418D-AE19-62706E023703}">
                      <ahyp:hlinkClr xmlns:ahyp="http://schemas.microsoft.com/office/drawing/2018/hyperlinkcolor" val="tx"/>
                    </a:ext>
                  </a:extLst>
                </a:hlinkClick>
              </a:rPr>
              <a:t>Instagram </a:t>
            </a:r>
            <a:r>
              <a:rPr lang="en-US" sz="2400">
                <a:solidFill>
                  <a:srgbClr val="033637"/>
                </a:solidFill>
                <a:latin typeface="Raleway"/>
                <a:ea typeface="Raleway"/>
                <a:cs typeface="Raleway"/>
                <a:sym typeface="Raleway"/>
              </a:rPr>
              <a:t>en </a:t>
            </a:r>
            <a:r>
              <a:rPr lang="en-US" sz="2400" u="sng">
                <a:solidFill>
                  <a:schemeClr val="dk1"/>
                </a:solidFill>
                <a:latin typeface="Raleway"/>
                <a:ea typeface="Raleway"/>
                <a:cs typeface="Raleway"/>
                <a:sym typeface="Raleway"/>
                <a:hlinkClick r:id="rId8">
                  <a:extLst>
                    <a:ext uri="{A12FA001-AC4F-418D-AE19-62706E023703}">
                      <ahyp:hlinkClr xmlns:ahyp="http://schemas.microsoft.com/office/drawing/2018/hyperlinkcolor" val="tx"/>
                    </a:ext>
                  </a:extLst>
                </a:hlinkClick>
              </a:rPr>
              <a:t>Twitter</a:t>
            </a:r>
            <a:r>
              <a:rPr lang="en-US" sz="2400">
                <a:solidFill>
                  <a:schemeClr val="dk1"/>
                </a:solidFill>
                <a:latin typeface="Raleway"/>
                <a:ea typeface="Raleway"/>
                <a:cs typeface="Raleway"/>
                <a:sym typeface="Raleway"/>
              </a:rPr>
              <a:t>. </a:t>
            </a:r>
            <a:r>
              <a:rPr lang="en-US" sz="2400">
                <a:solidFill>
                  <a:srgbClr val="033637"/>
                </a:solidFill>
                <a:latin typeface="Raleway"/>
                <a:ea typeface="Raleway"/>
                <a:cs typeface="Raleway"/>
                <a:sym typeface="Raleway"/>
              </a:rPr>
              <a:t>) en zijn consistent met hun beeldmateriaal en boodschap op alle platforms.</a:t>
            </a:r>
            <a:endParaRPr sz="2400">
              <a:solidFill>
                <a:schemeClr val="dk1"/>
              </a:solidFill>
              <a:latin typeface="Raleway"/>
              <a:ea typeface="Raleway"/>
              <a:cs typeface="Raleway"/>
              <a:sym typeface="Raleway"/>
            </a:endParaRPr>
          </a:p>
        </p:txBody>
      </p:sp>
      <p:pic>
        <p:nvPicPr>
          <p:cNvPr id="974" name="Google Shape;974;p44"/>
          <p:cNvPicPr preferRelativeResize="0"/>
          <p:nvPr/>
        </p:nvPicPr>
        <p:blipFill rotWithShape="1">
          <a:blip r:embed="rId9">
            <a:alphaModFix/>
          </a:blip>
          <a:srcRect/>
          <a:stretch/>
        </p:blipFill>
        <p:spPr>
          <a:xfrm>
            <a:off x="6768048" y="4755438"/>
            <a:ext cx="1495425" cy="1895475"/>
          </a:xfrm>
          <a:prstGeom prst="rect">
            <a:avLst/>
          </a:prstGeom>
          <a:noFill/>
          <a:ln>
            <a:noFill/>
          </a:ln>
        </p:spPr>
      </p:pic>
      <p:pic>
        <p:nvPicPr>
          <p:cNvPr id="975" name="Google Shape;975;p44"/>
          <p:cNvPicPr preferRelativeResize="0"/>
          <p:nvPr/>
        </p:nvPicPr>
        <p:blipFill rotWithShape="1">
          <a:blip r:embed="rId10">
            <a:alphaModFix/>
          </a:blip>
          <a:srcRect/>
          <a:stretch/>
        </p:blipFill>
        <p:spPr>
          <a:xfrm>
            <a:off x="8378775" y="5038967"/>
            <a:ext cx="1231386" cy="168463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45"/>
          <p:cNvSpPr txBox="1">
            <a:spLocks noGrp="1"/>
          </p:cNvSpPr>
          <p:nvPr>
            <p:ph type="body" idx="1"/>
          </p:nvPr>
        </p:nvSpPr>
        <p:spPr>
          <a:xfrm>
            <a:off x="2105000" y="793053"/>
            <a:ext cx="9654070" cy="12074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De voordelen van het delen van ideeën om kansen te creëren</a:t>
            </a:r>
            <a:endParaRPr/>
          </a:p>
        </p:txBody>
      </p:sp>
      <p:sp>
        <p:nvSpPr>
          <p:cNvPr id="981" name="Google Shape;981;p45"/>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03</a:t>
            </a:r>
            <a:endParaRPr/>
          </a:p>
        </p:txBody>
      </p:sp>
      <p:grpSp>
        <p:nvGrpSpPr>
          <p:cNvPr id="982" name="Google Shape;982;p45"/>
          <p:cNvGrpSpPr/>
          <p:nvPr/>
        </p:nvGrpSpPr>
        <p:grpSpPr>
          <a:xfrm>
            <a:off x="4439047" y="2190694"/>
            <a:ext cx="3313907" cy="2484250"/>
            <a:chOff x="2904151" y="2414371"/>
            <a:chExt cx="2770617" cy="2076976"/>
          </a:xfrm>
        </p:grpSpPr>
        <p:sp>
          <p:nvSpPr>
            <p:cNvPr id="983" name="Google Shape;983;p45"/>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984" name="Google Shape;984;p45"/>
            <p:cNvGrpSpPr/>
            <p:nvPr/>
          </p:nvGrpSpPr>
          <p:grpSpPr>
            <a:xfrm>
              <a:off x="2904151" y="2414371"/>
              <a:ext cx="2770617" cy="2076976"/>
              <a:chOff x="2904151" y="2414371"/>
              <a:chExt cx="2770617" cy="2076976"/>
            </a:xfrm>
          </p:grpSpPr>
          <p:sp>
            <p:nvSpPr>
              <p:cNvPr id="985" name="Google Shape;985;p45"/>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6" name="Google Shape;986;p45"/>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7" name="Google Shape;987;p45"/>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8" name="Google Shape;988;p45"/>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9" name="Google Shape;989;p45"/>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0" name="Google Shape;990;p45"/>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1" name="Google Shape;991;p45"/>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2" name="Google Shape;992;p45"/>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3" name="Google Shape;993;p45"/>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4" name="Google Shape;994;p45"/>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5" name="Google Shape;995;p45"/>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6" name="Google Shape;996;p45"/>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7" name="Google Shape;997;p45"/>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8" name="Google Shape;998;p45"/>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9" name="Google Shape;999;p45"/>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0" name="Google Shape;1000;p45"/>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1" name="Google Shape;1001;p45"/>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2" name="Google Shape;1002;p45"/>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3" name="Google Shape;1003;p45"/>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4" name="Google Shape;1004;p45"/>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5" name="Google Shape;1005;p45"/>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6" name="Google Shape;1006;p45"/>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7" name="Google Shape;1007;p45"/>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8" name="Google Shape;1008;p45"/>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9" name="Google Shape;1009;p45"/>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10" name="Google Shape;1010;p45"/>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11" name="Google Shape;1011;p45"/>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12" name="Google Shape;1012;p45"/>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13" name="Google Shape;1013;p45"/>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14" name="Google Shape;1014;p45"/>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15" name="Google Shape;1015;p45"/>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16" name="Google Shape;1016;p45"/>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17" name="Google Shape;1017;p45"/>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18" name="Google Shape;1018;p45"/>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19" name="Google Shape;1019;p45"/>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20" name="Google Shape;1020;p45"/>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21" name="Google Shape;1021;p45"/>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22" name="Google Shape;1022;p45"/>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23" name="Google Shape;1023;p45"/>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24" name="Google Shape;1024;p45"/>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25" name="Google Shape;1025;p45"/>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26" name="Google Shape;1026;p45"/>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27" name="Google Shape;1027;p45"/>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28" name="Google Shape;1028;p45"/>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29" name="Google Shape;1029;p45"/>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0" name="Google Shape;1030;p45"/>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1" name="Google Shape;1031;p45"/>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2" name="Google Shape;1032;p45"/>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3" name="Google Shape;1033;p45"/>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4" name="Google Shape;1034;p45"/>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5" name="Google Shape;1035;p45"/>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6" name="Google Shape;1036;p45"/>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7" name="Google Shape;1037;p45"/>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8" name="Google Shape;1038;p45"/>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9" name="Google Shape;1039;p45"/>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0" name="Google Shape;1040;p45"/>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1" name="Google Shape;1041;p45"/>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2" name="Google Shape;1042;p45"/>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3" name="Google Shape;1043;p45"/>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4" name="Google Shape;1044;p45"/>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5" name="Google Shape;1045;p45"/>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6" name="Google Shape;1046;p45"/>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46"/>
          <p:cNvSpPr txBox="1">
            <a:spLocks noGrp="1"/>
          </p:cNvSpPr>
          <p:nvPr>
            <p:ph type="body" idx="3"/>
          </p:nvPr>
        </p:nvSpPr>
        <p:spPr>
          <a:xfrm>
            <a:off x="464195" y="444299"/>
            <a:ext cx="877939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b="1"/>
              <a:t>Ideeën delen om kansen te creëren</a:t>
            </a:r>
            <a:endParaRPr/>
          </a:p>
        </p:txBody>
      </p:sp>
      <p:pic>
        <p:nvPicPr>
          <p:cNvPr id="1052" name="Google Shape;1052;p46"/>
          <p:cNvPicPr preferRelativeResize="0">
            <a:picLocks noGrp="1"/>
          </p:cNvPicPr>
          <p:nvPr>
            <p:ph type="pic" idx="2"/>
          </p:nvPr>
        </p:nvPicPr>
        <p:blipFill rotWithShape="1">
          <a:blip r:embed="rId3">
            <a:alphaModFix/>
          </a:blip>
          <a:srcRect/>
          <a:stretch/>
        </p:blipFill>
        <p:spPr>
          <a:xfrm>
            <a:off x="247650" y="1469050"/>
            <a:ext cx="11696699" cy="4699000"/>
          </a:xfrm>
          <a:prstGeom prst="rect">
            <a:avLst/>
          </a:prstGeom>
          <a:solidFill>
            <a:schemeClr val="lt1"/>
          </a:solidFill>
          <a:ln>
            <a:noFill/>
          </a:ln>
        </p:spPr>
      </p:pic>
      <p:sp>
        <p:nvSpPr>
          <p:cNvPr id="1053" name="Google Shape;1053;p46"/>
          <p:cNvSpPr txBox="1">
            <a:spLocks noGrp="1"/>
          </p:cNvSpPr>
          <p:nvPr>
            <p:ph type="body" idx="1"/>
          </p:nvPr>
        </p:nvSpPr>
        <p:spPr>
          <a:xfrm>
            <a:off x="6690512" y="2761308"/>
            <a:ext cx="5501488" cy="1874066"/>
          </a:xfrm>
          <a:prstGeom prst="rect">
            <a:avLst/>
          </a:prstGeom>
          <a:solidFill>
            <a:srgbClr val="568754"/>
          </a:solidFill>
          <a:ln>
            <a:noFill/>
          </a:ln>
        </p:spPr>
        <p:txBody>
          <a:bodyPr spcFirstLastPara="1" wrap="square" lIns="91425" tIns="45700" rIns="91425" bIns="45700" anchor="ctr" anchorCtr="0">
            <a:normAutofit/>
          </a:bodyPr>
          <a:lstStyle/>
          <a:p>
            <a:pPr marL="228600" lvl="0" indent="-228600" algn="ctr" rtl="0">
              <a:lnSpc>
                <a:spcPct val="90000"/>
              </a:lnSpc>
              <a:spcBef>
                <a:spcPts val="0"/>
              </a:spcBef>
              <a:spcAft>
                <a:spcPts val="0"/>
              </a:spcAft>
              <a:buClr>
                <a:schemeClr val="lt1"/>
              </a:buClr>
              <a:buSzPts val="2900"/>
              <a:buNone/>
            </a:pPr>
            <a:r>
              <a:rPr lang="en-US" sz="2900" b="1"/>
              <a:t>"</a:t>
            </a:r>
            <a:r>
              <a:rPr lang="en-US" sz="2900" b="1" i="1"/>
              <a:t>De waarde van een idee ligt in het gebruik ervan."</a:t>
            </a:r>
            <a:endParaRPr/>
          </a:p>
          <a:p>
            <a:pPr marL="228600" lvl="0" indent="-228600" algn="ctr" rtl="0">
              <a:lnSpc>
                <a:spcPct val="90000"/>
              </a:lnSpc>
              <a:spcBef>
                <a:spcPts val="1000"/>
              </a:spcBef>
              <a:spcAft>
                <a:spcPts val="0"/>
              </a:spcAft>
              <a:buClr>
                <a:schemeClr val="lt1"/>
              </a:buClr>
              <a:buSzPts val="2000"/>
              <a:buNone/>
            </a:pPr>
            <a:r>
              <a:rPr lang="en-US" sz="2000"/>
              <a:t>- Thomas Edison</a:t>
            </a:r>
            <a:endParaRPr/>
          </a:p>
        </p:txBody>
      </p:sp>
      <p:sp>
        <p:nvSpPr>
          <p:cNvPr id="1054" name="Google Shape;1054;p46"/>
          <p:cNvSpPr txBox="1"/>
          <p:nvPr/>
        </p:nvSpPr>
        <p:spPr>
          <a:xfrm>
            <a:off x="-1" y="4264182"/>
            <a:ext cx="4218916" cy="1384995"/>
          </a:xfrm>
          <a:prstGeom prst="rect">
            <a:avLst/>
          </a:prstGeom>
          <a:solidFill>
            <a:srgbClr val="56875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Raleway"/>
                <a:ea typeface="Raleway"/>
                <a:cs typeface="Raleway"/>
                <a:sym typeface="Raleway"/>
              </a:rPr>
              <a:t>"</a:t>
            </a:r>
            <a:r>
              <a:rPr lang="en-US" sz="2800" b="1" i="1">
                <a:solidFill>
                  <a:schemeClr val="lt1"/>
                </a:solidFill>
                <a:latin typeface="Raleway"/>
                <a:ea typeface="Raleway"/>
                <a:cs typeface="Raleway"/>
                <a:sym typeface="Raleway"/>
              </a:rPr>
              <a:t>Creatieve organisaties zijn wendbaarder" </a:t>
            </a:r>
            <a:endParaRPr/>
          </a:p>
          <a:p>
            <a:pPr marL="0" marR="0" lvl="0" indent="0" algn="ctr" rtl="0">
              <a:spcBef>
                <a:spcPts val="0"/>
              </a:spcBef>
              <a:spcAft>
                <a:spcPts val="0"/>
              </a:spcAft>
              <a:buNone/>
            </a:pPr>
            <a:endParaRPr sz="800" b="1" i="1">
              <a:solidFill>
                <a:schemeClr val="lt1"/>
              </a:solidFill>
              <a:latin typeface="Raleway"/>
              <a:ea typeface="Raleway"/>
              <a:cs typeface="Raleway"/>
              <a:sym typeface="Raleway"/>
            </a:endParaRPr>
          </a:p>
          <a:p>
            <a:pPr marL="0" marR="0" lvl="0" indent="0" algn="ctr" rtl="0">
              <a:spcBef>
                <a:spcPts val="0"/>
              </a:spcBef>
              <a:spcAft>
                <a:spcPts val="0"/>
              </a:spcAft>
              <a:buNone/>
            </a:pPr>
            <a:r>
              <a:rPr lang="en-US" sz="2000">
                <a:solidFill>
                  <a:schemeClr val="lt1"/>
                </a:solidFill>
                <a:latin typeface="Raleway"/>
                <a:ea typeface="Raleway"/>
                <a:cs typeface="Raleway"/>
                <a:sym typeface="Raleway"/>
              </a:rPr>
              <a:t>- Tim Brown, IDEO</a:t>
            </a:r>
            <a:endParaRPr sz="2000">
              <a:solidFill>
                <a:schemeClr val="lt1"/>
              </a:solidFill>
              <a:latin typeface="Raleway"/>
              <a:ea typeface="Raleway"/>
              <a:cs typeface="Raleway"/>
              <a:sym typeface="Raleway"/>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47"/>
          <p:cNvSpPr txBox="1">
            <a:spLocks noGrp="1"/>
          </p:cNvSpPr>
          <p:nvPr>
            <p:ph type="body" idx="1"/>
          </p:nvPr>
        </p:nvSpPr>
        <p:spPr>
          <a:xfrm>
            <a:off x="214009" y="1300544"/>
            <a:ext cx="5330758" cy="5012707"/>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033637"/>
              </a:buClr>
              <a:buSzPct val="100000"/>
              <a:buNone/>
            </a:pPr>
            <a:r>
              <a:rPr lang="en-US" u="sng" dirty="0">
                <a:solidFill>
                  <a:schemeClr val="hlink"/>
                </a:solidFill>
                <a:latin typeface="Raleway"/>
                <a:ea typeface="Raleway"/>
                <a:cs typeface="Raleway"/>
                <a:sym typeface="Raleway"/>
                <a:hlinkClick r:id="rId3"/>
              </a:rPr>
              <a:t>Food on the Edge </a:t>
            </a:r>
            <a:r>
              <a:rPr lang="en-US" dirty="0">
                <a:latin typeface="Raleway"/>
                <a:ea typeface="Raleway"/>
                <a:cs typeface="Raleway"/>
                <a:sym typeface="Raleway"/>
              </a:rPr>
              <a:t>is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bijeenkomst</a:t>
            </a:r>
            <a:r>
              <a:rPr lang="en-US" dirty="0">
                <a:latin typeface="Raleway"/>
                <a:ea typeface="Raleway"/>
                <a:cs typeface="Raleway"/>
                <a:sym typeface="Raleway"/>
              </a:rPr>
              <a:t> van </a:t>
            </a:r>
            <a:r>
              <a:rPr lang="en-US" dirty="0" err="1">
                <a:latin typeface="Raleway"/>
                <a:ea typeface="Raleway"/>
                <a:cs typeface="Raleway"/>
                <a:sym typeface="Raleway"/>
              </a:rPr>
              <a:t>internationale</a:t>
            </a:r>
            <a:r>
              <a:rPr lang="en-US" dirty="0">
                <a:latin typeface="Raleway"/>
                <a:ea typeface="Raleway"/>
                <a:cs typeface="Raleway"/>
                <a:sym typeface="Raleway"/>
              </a:rPr>
              <a:t> </a:t>
            </a:r>
            <a:r>
              <a:rPr lang="en-US" dirty="0" err="1">
                <a:latin typeface="Raleway"/>
                <a:ea typeface="Raleway"/>
                <a:cs typeface="Raleway"/>
                <a:sym typeface="Raleway"/>
              </a:rPr>
              <a:t>topkoks</a:t>
            </a:r>
            <a:r>
              <a:rPr lang="en-US" dirty="0">
                <a:latin typeface="Raleway"/>
                <a:ea typeface="Raleway"/>
                <a:cs typeface="Raleway"/>
                <a:sym typeface="Raleway"/>
              </a:rPr>
              <a:t> </a:t>
            </a:r>
            <a:r>
              <a:rPr lang="en-US" dirty="0" err="1">
                <a:latin typeface="Raleway"/>
                <a:ea typeface="Raleway"/>
                <a:cs typeface="Raleway"/>
                <a:sym typeface="Raleway"/>
              </a:rPr>
              <a:t>voor</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tweedaags</a:t>
            </a:r>
            <a:r>
              <a:rPr lang="en-US" dirty="0">
                <a:latin typeface="Raleway"/>
                <a:ea typeface="Raleway"/>
                <a:cs typeface="Raleway"/>
                <a:sym typeface="Raleway"/>
              </a:rPr>
              <a:t> Food Symposium in de </a:t>
            </a:r>
            <a:r>
              <a:rPr lang="en-US" dirty="0" err="1">
                <a:latin typeface="Raleway"/>
                <a:ea typeface="Raleway"/>
                <a:cs typeface="Raleway"/>
                <a:sym typeface="Raleway"/>
              </a:rPr>
              <a:t>stad</a:t>
            </a:r>
            <a:r>
              <a:rPr lang="en-US" dirty="0">
                <a:latin typeface="Raleway"/>
                <a:ea typeface="Raleway"/>
                <a:cs typeface="Raleway"/>
                <a:sym typeface="Raleway"/>
              </a:rPr>
              <a:t> Galway </a:t>
            </a:r>
            <a:r>
              <a:rPr lang="en-US" dirty="0" err="1">
                <a:latin typeface="Raleway"/>
                <a:ea typeface="Raleway"/>
                <a:cs typeface="Raleway"/>
                <a:sym typeface="Raleway"/>
              </a:rPr>
              <a:t>aan</a:t>
            </a:r>
            <a:r>
              <a:rPr lang="en-US" dirty="0">
                <a:latin typeface="Raleway"/>
                <a:ea typeface="Raleway"/>
                <a:cs typeface="Raleway"/>
                <a:sym typeface="Raleway"/>
              </a:rPr>
              <a:t> de Wild Atlantic Way.</a:t>
            </a:r>
            <a:endParaRPr dirty="0"/>
          </a:p>
          <a:p>
            <a:pPr marL="0" lvl="0" indent="0" algn="l" rtl="0">
              <a:lnSpc>
                <a:spcPct val="90000"/>
              </a:lnSpc>
              <a:spcBef>
                <a:spcPts val="600"/>
              </a:spcBef>
              <a:spcAft>
                <a:spcPts val="0"/>
              </a:spcAft>
              <a:buClr>
                <a:srgbClr val="033637"/>
              </a:buClr>
              <a:buSzPct val="100000"/>
              <a:buNone/>
            </a:pPr>
            <a:r>
              <a:rPr lang="en-US" dirty="0">
                <a:latin typeface="Raleway"/>
                <a:ea typeface="Raleway"/>
                <a:cs typeface="Raleway"/>
                <a:sym typeface="Raleway"/>
              </a:rPr>
              <a:t>Het </a:t>
            </a:r>
            <a:r>
              <a:rPr lang="en-US" dirty="0" err="1">
                <a:latin typeface="Raleway"/>
                <a:ea typeface="Raleway"/>
                <a:cs typeface="Raleway"/>
                <a:sym typeface="Raleway"/>
              </a:rPr>
              <a:t>doel</a:t>
            </a:r>
            <a:r>
              <a:rPr lang="en-US" dirty="0">
                <a:latin typeface="Raleway"/>
                <a:ea typeface="Raleway"/>
                <a:cs typeface="Raleway"/>
                <a:sym typeface="Raleway"/>
              </a:rPr>
              <a:t> van het symposium is om </a:t>
            </a:r>
            <a:r>
              <a:rPr lang="en-US" dirty="0" err="1">
                <a:latin typeface="Raleway"/>
                <a:ea typeface="Raleway"/>
                <a:cs typeface="Raleway"/>
                <a:sym typeface="Raleway"/>
              </a:rPr>
              <a:t>hun</a:t>
            </a:r>
            <a:r>
              <a:rPr lang="en-US" dirty="0">
                <a:latin typeface="Raleway"/>
                <a:ea typeface="Raleway"/>
                <a:cs typeface="Raleway"/>
                <a:sym typeface="Raleway"/>
              </a:rPr>
              <a:t> </a:t>
            </a:r>
            <a:r>
              <a:rPr lang="en-US" dirty="0" err="1">
                <a:latin typeface="Raleway"/>
                <a:ea typeface="Raleway"/>
                <a:cs typeface="Raleway"/>
                <a:sym typeface="Raleway"/>
              </a:rPr>
              <a:t>kijk</a:t>
            </a:r>
            <a:r>
              <a:rPr lang="en-US" dirty="0">
                <a:latin typeface="Raleway"/>
                <a:ea typeface="Raleway"/>
                <a:cs typeface="Raleway"/>
                <a:sym typeface="Raleway"/>
              </a:rPr>
              <a:t> op </a:t>
            </a:r>
            <a:r>
              <a:rPr lang="en-US" dirty="0" err="1">
                <a:latin typeface="Raleway"/>
                <a:ea typeface="Raleway"/>
                <a:cs typeface="Raleway"/>
                <a:sym typeface="Raleway"/>
              </a:rPr>
              <a:t>voedsel</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hun</a:t>
            </a:r>
            <a:r>
              <a:rPr lang="en-US" dirty="0">
                <a:latin typeface="Raleway"/>
                <a:ea typeface="Raleway"/>
                <a:cs typeface="Raleway"/>
                <a:sym typeface="Raleway"/>
              </a:rPr>
              <a:t> band </a:t>
            </a:r>
            <a:r>
              <a:rPr lang="en-US" dirty="0" err="1">
                <a:latin typeface="Raleway"/>
                <a:ea typeface="Raleway"/>
                <a:cs typeface="Raleway"/>
                <a:sym typeface="Raleway"/>
              </a:rPr>
              <a:t>daarmee</a:t>
            </a:r>
            <a:r>
              <a:rPr lang="en-US" dirty="0">
                <a:latin typeface="Raleway"/>
                <a:ea typeface="Raleway"/>
                <a:cs typeface="Raleway"/>
                <a:sym typeface="Raleway"/>
              </a:rPr>
              <a:t> </a:t>
            </a:r>
            <a:r>
              <a:rPr lang="en-US" dirty="0" err="1">
                <a:latin typeface="Raleway"/>
                <a:ea typeface="Raleway"/>
                <a:cs typeface="Raleway"/>
                <a:sym typeface="Raleway"/>
              </a:rPr>
              <a:t>te</a:t>
            </a:r>
            <a:r>
              <a:rPr lang="en-US" dirty="0">
                <a:latin typeface="Raleway"/>
                <a:ea typeface="Raleway"/>
                <a:cs typeface="Raleway"/>
                <a:sym typeface="Raleway"/>
              </a:rPr>
              <a:t> </a:t>
            </a:r>
            <a:r>
              <a:rPr lang="en-US" dirty="0" err="1">
                <a:latin typeface="Raleway"/>
                <a:ea typeface="Raleway"/>
                <a:cs typeface="Raleway"/>
                <a:sym typeface="Raleway"/>
              </a:rPr>
              <a:t>delen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uit</a:t>
            </a:r>
            <a:r>
              <a:rPr lang="en-US" dirty="0">
                <a:latin typeface="Raleway"/>
                <a:ea typeface="Raleway"/>
                <a:cs typeface="Raleway"/>
                <a:sym typeface="Raleway"/>
              </a:rPr>
              <a:t> </a:t>
            </a:r>
            <a:r>
              <a:rPr lang="en-US" dirty="0" err="1">
                <a:latin typeface="Raleway"/>
                <a:ea typeface="Raleway"/>
                <a:cs typeface="Raleway"/>
                <a:sym typeface="Raleway"/>
              </a:rPr>
              <a:t>te</a:t>
            </a:r>
            <a:r>
              <a:rPr lang="en-US" dirty="0">
                <a:latin typeface="Raleway"/>
                <a:ea typeface="Raleway"/>
                <a:cs typeface="Raleway"/>
                <a:sym typeface="Raleway"/>
              </a:rPr>
              <a:t> </a:t>
            </a:r>
            <a:r>
              <a:rPr lang="en-US" dirty="0" err="1">
                <a:latin typeface="Raleway"/>
                <a:ea typeface="Raleway"/>
                <a:cs typeface="Raleway"/>
                <a:sym typeface="Raleway"/>
              </a:rPr>
              <a:t>dagen</a:t>
            </a:r>
            <a:r>
              <a:rPr lang="en-US" dirty="0">
                <a:latin typeface="Raleway"/>
                <a:ea typeface="Raleway"/>
                <a:cs typeface="Raleway"/>
                <a:sym typeface="Raleway"/>
              </a:rPr>
              <a:t>. Alle </a:t>
            </a:r>
            <a:r>
              <a:rPr lang="en-US" dirty="0" err="1">
                <a:latin typeface="Raleway"/>
                <a:ea typeface="Raleway"/>
                <a:cs typeface="Raleway"/>
                <a:sym typeface="Raleway"/>
              </a:rPr>
              <a:t>sprekers</a:t>
            </a:r>
            <a:r>
              <a:rPr lang="en-US" dirty="0">
                <a:latin typeface="Raleway"/>
                <a:ea typeface="Raleway"/>
                <a:cs typeface="Raleway"/>
                <a:sym typeface="Raleway"/>
              </a:rPr>
              <a:t> </a:t>
            </a:r>
            <a:r>
              <a:rPr lang="en-US" dirty="0" err="1">
                <a:latin typeface="Raleway"/>
                <a:ea typeface="Raleway"/>
                <a:cs typeface="Raleway"/>
                <a:sym typeface="Raleway"/>
              </a:rPr>
              <a:t>zijn</a:t>
            </a:r>
            <a:r>
              <a:rPr lang="en-US" dirty="0">
                <a:latin typeface="Raleway"/>
                <a:ea typeface="Raleway"/>
                <a:cs typeface="Raleway"/>
                <a:sym typeface="Raleway"/>
              </a:rPr>
              <a:t> </a:t>
            </a:r>
            <a:r>
              <a:rPr lang="en-US" dirty="0" err="1">
                <a:latin typeface="Raleway"/>
                <a:ea typeface="Raleway"/>
                <a:cs typeface="Raleway"/>
                <a:sym typeface="Raleway"/>
              </a:rPr>
              <a:t>gekozen</a:t>
            </a:r>
            <a:r>
              <a:rPr lang="en-US" dirty="0">
                <a:latin typeface="Raleway"/>
                <a:ea typeface="Raleway"/>
                <a:cs typeface="Raleway"/>
                <a:sym typeface="Raleway"/>
              </a:rPr>
              <a:t> </a:t>
            </a:r>
            <a:r>
              <a:rPr lang="en-US" dirty="0" err="1">
                <a:latin typeface="Raleway"/>
                <a:ea typeface="Raleway"/>
                <a:cs typeface="Raleway"/>
                <a:sym typeface="Raleway"/>
              </a:rPr>
              <a:t>vanwege</a:t>
            </a:r>
            <a:r>
              <a:rPr lang="en-US" dirty="0">
                <a:latin typeface="Raleway"/>
                <a:ea typeface="Raleway"/>
                <a:cs typeface="Raleway"/>
                <a:sym typeface="Raleway"/>
              </a:rPr>
              <a:t> </a:t>
            </a:r>
            <a:r>
              <a:rPr lang="en-US" dirty="0" err="1">
                <a:latin typeface="Raleway"/>
                <a:ea typeface="Raleway"/>
                <a:cs typeface="Raleway"/>
                <a:sym typeface="Raleway"/>
              </a:rPr>
              <a:t>hun</a:t>
            </a:r>
            <a:r>
              <a:rPr lang="en-US" dirty="0">
                <a:latin typeface="Raleway"/>
                <a:ea typeface="Raleway"/>
                <a:cs typeface="Raleway"/>
                <a:sym typeface="Raleway"/>
              </a:rPr>
              <a:t> </a:t>
            </a:r>
            <a:r>
              <a:rPr lang="en-US" dirty="0" err="1">
                <a:latin typeface="Raleway"/>
                <a:ea typeface="Raleway"/>
                <a:cs typeface="Raleway"/>
                <a:sym typeface="Raleway"/>
              </a:rPr>
              <a:t>innovatie</a:t>
            </a:r>
            <a:r>
              <a:rPr lang="en-US" dirty="0">
                <a:latin typeface="Raleway"/>
                <a:ea typeface="Raleway"/>
                <a:cs typeface="Raleway"/>
                <a:sym typeface="Raleway"/>
              </a:rPr>
              <a:t>, </a:t>
            </a:r>
            <a:r>
              <a:rPr lang="en-US" dirty="0" err="1">
                <a:latin typeface="Raleway"/>
                <a:ea typeface="Raleway"/>
                <a:cs typeface="Raleway"/>
                <a:sym typeface="Raleway"/>
              </a:rPr>
              <a:t>passie</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invloed</a:t>
            </a:r>
            <a:r>
              <a:rPr lang="en-US" dirty="0">
                <a:latin typeface="Raleway"/>
                <a:ea typeface="Raleway"/>
                <a:cs typeface="Raleway"/>
                <a:sym typeface="Raleway"/>
              </a:rPr>
              <a:t> op de </a:t>
            </a:r>
            <a:r>
              <a:rPr lang="en-US" dirty="0" err="1">
                <a:latin typeface="Raleway"/>
                <a:ea typeface="Raleway"/>
                <a:cs typeface="Raleway"/>
                <a:sym typeface="Raleway"/>
              </a:rPr>
              <a:t>hedendaagse</a:t>
            </a:r>
            <a:r>
              <a:rPr lang="en-US" dirty="0">
                <a:latin typeface="Raleway"/>
                <a:ea typeface="Raleway"/>
                <a:cs typeface="Raleway"/>
                <a:sym typeface="Raleway"/>
              </a:rPr>
              <a:t> </a:t>
            </a:r>
            <a:r>
              <a:rPr lang="en-US" dirty="0" err="1">
                <a:latin typeface="Raleway"/>
                <a:ea typeface="Raleway"/>
                <a:cs typeface="Raleway"/>
                <a:sym typeface="Raleway"/>
              </a:rPr>
              <a:t>eetcultuur</a:t>
            </a:r>
            <a:r>
              <a:rPr lang="en-US" dirty="0">
                <a:latin typeface="Raleway"/>
                <a:ea typeface="Raleway"/>
                <a:cs typeface="Raleway"/>
                <a:sym typeface="Raleway"/>
              </a:rPr>
              <a:t>. Elke </a:t>
            </a:r>
            <a:r>
              <a:rPr lang="en-US" dirty="0" err="1">
                <a:latin typeface="Raleway"/>
                <a:ea typeface="Raleway"/>
                <a:cs typeface="Raleway"/>
                <a:sym typeface="Raleway"/>
              </a:rPr>
              <a:t>lezing</a:t>
            </a:r>
            <a:r>
              <a:rPr lang="en-US" dirty="0">
                <a:latin typeface="Raleway"/>
                <a:ea typeface="Raleway"/>
                <a:cs typeface="Raleway"/>
                <a:sym typeface="Raleway"/>
              </a:rPr>
              <a:t> </a:t>
            </a:r>
            <a:r>
              <a:rPr lang="en-US" dirty="0" err="1">
                <a:latin typeface="Raleway"/>
                <a:ea typeface="Raleway"/>
                <a:cs typeface="Raleway"/>
                <a:sym typeface="Raleway"/>
              </a:rPr>
              <a:t>gaat</a:t>
            </a:r>
            <a:r>
              <a:rPr lang="en-US" dirty="0">
                <a:latin typeface="Raleway"/>
                <a:ea typeface="Raleway"/>
                <a:cs typeface="Raleway"/>
                <a:sym typeface="Raleway"/>
              </a:rPr>
              <a:t> over de </a:t>
            </a:r>
            <a:r>
              <a:rPr lang="en-US" dirty="0" err="1">
                <a:latin typeface="Raleway"/>
                <a:ea typeface="Raleway"/>
                <a:cs typeface="Raleway"/>
                <a:sym typeface="Raleway"/>
              </a:rPr>
              <a:t>culturele</a:t>
            </a:r>
            <a:r>
              <a:rPr lang="en-US" dirty="0">
                <a:latin typeface="Raleway"/>
                <a:ea typeface="Raleway"/>
                <a:cs typeface="Raleway"/>
                <a:sym typeface="Raleway"/>
              </a:rPr>
              <a:t>, </a:t>
            </a:r>
            <a:r>
              <a:rPr lang="en-US" dirty="0" err="1">
                <a:latin typeface="Raleway"/>
                <a:ea typeface="Raleway"/>
                <a:cs typeface="Raleway"/>
                <a:sym typeface="Raleway"/>
              </a:rPr>
              <a:t>sociale</a:t>
            </a:r>
            <a:r>
              <a:rPr lang="en-US" dirty="0">
                <a:latin typeface="Raleway"/>
                <a:ea typeface="Raleway"/>
                <a:cs typeface="Raleway"/>
                <a:sym typeface="Raleway"/>
              </a:rPr>
              <a:t>, </a:t>
            </a:r>
            <a:r>
              <a:rPr lang="en-US" dirty="0" err="1">
                <a:latin typeface="Raleway"/>
                <a:ea typeface="Raleway"/>
                <a:cs typeface="Raleway"/>
                <a:sym typeface="Raleway"/>
              </a:rPr>
              <a:t>ecologische</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educatieve</a:t>
            </a:r>
            <a:r>
              <a:rPr lang="en-US" dirty="0">
                <a:latin typeface="Raleway"/>
                <a:ea typeface="Raleway"/>
                <a:cs typeface="Raleway"/>
                <a:sym typeface="Raleway"/>
              </a:rPr>
              <a:t> </a:t>
            </a:r>
            <a:r>
              <a:rPr lang="en-US" dirty="0" err="1">
                <a:latin typeface="Raleway"/>
                <a:ea typeface="Raleway"/>
                <a:cs typeface="Raleway"/>
                <a:sym typeface="Raleway"/>
              </a:rPr>
              <a:t>aspecten</a:t>
            </a:r>
            <a:r>
              <a:rPr lang="en-US" dirty="0">
                <a:latin typeface="Raleway"/>
                <a:ea typeface="Raleway"/>
                <a:cs typeface="Raleway"/>
                <a:sym typeface="Raleway"/>
              </a:rPr>
              <a:t> van </a:t>
            </a:r>
            <a:r>
              <a:rPr lang="en-US" dirty="0" err="1">
                <a:latin typeface="Raleway"/>
                <a:ea typeface="Raleway"/>
                <a:cs typeface="Raleway"/>
                <a:sym typeface="Raleway"/>
              </a:rPr>
              <a:t>voedsel</a:t>
            </a:r>
            <a:r>
              <a:rPr lang="en-US" dirty="0">
                <a:latin typeface="Raleway"/>
                <a:ea typeface="Raleway"/>
                <a:cs typeface="Raleway"/>
                <a:sym typeface="Raleway"/>
              </a:rPr>
              <a:t>. De </a:t>
            </a:r>
            <a:r>
              <a:rPr lang="en-US" dirty="0" err="1">
                <a:latin typeface="Raleway"/>
                <a:ea typeface="Raleway"/>
                <a:cs typeface="Raleway"/>
                <a:sym typeface="Raleway"/>
              </a:rPr>
              <a:t>nadruk</a:t>
            </a:r>
            <a:r>
              <a:rPr lang="en-US" dirty="0">
                <a:latin typeface="Raleway"/>
                <a:ea typeface="Raleway"/>
                <a:cs typeface="Raleway"/>
                <a:sym typeface="Raleway"/>
              </a:rPr>
              <a:t> van de </a:t>
            </a:r>
            <a:r>
              <a:rPr lang="en-US" dirty="0" err="1">
                <a:latin typeface="Raleway"/>
                <a:ea typeface="Raleway"/>
                <a:cs typeface="Raleway"/>
                <a:sym typeface="Raleway"/>
              </a:rPr>
              <a:t>lezing</a:t>
            </a:r>
            <a:r>
              <a:rPr lang="en-US" dirty="0">
                <a:latin typeface="Raleway"/>
                <a:ea typeface="Raleway"/>
                <a:cs typeface="Raleway"/>
                <a:sym typeface="Raleway"/>
              </a:rPr>
              <a:t> </a:t>
            </a:r>
            <a:r>
              <a:rPr lang="en-US" dirty="0" err="1">
                <a:latin typeface="Raleway"/>
                <a:ea typeface="Raleway"/>
                <a:cs typeface="Raleway"/>
                <a:sym typeface="Raleway"/>
              </a:rPr>
              <a:t>ligt</a:t>
            </a:r>
            <a:r>
              <a:rPr lang="en-US" dirty="0">
                <a:latin typeface="Raleway"/>
                <a:ea typeface="Raleway"/>
                <a:cs typeface="Raleway"/>
                <a:sym typeface="Raleway"/>
              </a:rPr>
              <a:t> op </a:t>
            </a:r>
            <a:r>
              <a:rPr lang="en-US" dirty="0" err="1">
                <a:latin typeface="Raleway"/>
                <a:ea typeface="Raleway"/>
                <a:cs typeface="Raleway"/>
                <a:sym typeface="Raleway"/>
              </a:rPr>
              <a:t>hun</a:t>
            </a:r>
            <a:r>
              <a:rPr lang="en-US" dirty="0">
                <a:latin typeface="Raleway"/>
                <a:ea typeface="Raleway"/>
                <a:cs typeface="Raleway"/>
                <a:sym typeface="Raleway"/>
              </a:rPr>
              <a:t> </a:t>
            </a:r>
            <a:r>
              <a:rPr lang="en-US" dirty="0" err="1">
                <a:latin typeface="Raleway"/>
                <a:ea typeface="Raleway"/>
                <a:cs typeface="Raleway"/>
                <a:sym typeface="Raleway"/>
              </a:rPr>
              <a:t>visie</a:t>
            </a:r>
            <a:r>
              <a:rPr lang="en-US" dirty="0">
                <a:latin typeface="Raleway"/>
                <a:ea typeface="Raleway"/>
                <a:cs typeface="Raleway"/>
                <a:sym typeface="Raleway"/>
              </a:rPr>
              <a:t> op de </a:t>
            </a:r>
            <a:r>
              <a:rPr lang="en-US" dirty="0" err="1">
                <a:latin typeface="Raleway"/>
                <a:ea typeface="Raleway"/>
                <a:cs typeface="Raleway"/>
                <a:sym typeface="Raleway"/>
              </a:rPr>
              <a:t>toekomst</a:t>
            </a:r>
            <a:r>
              <a:rPr lang="en-US" dirty="0">
                <a:latin typeface="Raleway"/>
                <a:ea typeface="Raleway"/>
                <a:cs typeface="Raleway"/>
                <a:sym typeface="Raleway"/>
              </a:rPr>
              <a:t> van </a:t>
            </a:r>
            <a:r>
              <a:rPr lang="en-US" dirty="0" err="1">
                <a:latin typeface="Raleway"/>
                <a:ea typeface="Raleway"/>
                <a:cs typeface="Raleway"/>
                <a:sym typeface="Raleway"/>
              </a:rPr>
              <a:t>voedsel</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hoe we </a:t>
            </a:r>
            <a:r>
              <a:rPr lang="en-US" dirty="0" err="1">
                <a:latin typeface="Raleway"/>
                <a:ea typeface="Raleway"/>
                <a:cs typeface="Raleway"/>
                <a:sym typeface="Raleway"/>
              </a:rPr>
              <a:t>dingen</a:t>
            </a:r>
            <a:r>
              <a:rPr lang="en-US" dirty="0">
                <a:latin typeface="Raleway"/>
                <a:ea typeface="Raleway"/>
                <a:cs typeface="Raleway"/>
                <a:sym typeface="Raleway"/>
              </a:rPr>
              <a:t> </a:t>
            </a:r>
            <a:r>
              <a:rPr lang="en-US" dirty="0" err="1">
                <a:latin typeface="Raleway"/>
                <a:ea typeface="Raleway"/>
                <a:cs typeface="Raleway"/>
                <a:sym typeface="Raleway"/>
              </a:rPr>
              <a:t>beter</a:t>
            </a:r>
            <a:r>
              <a:rPr lang="en-US" dirty="0">
                <a:latin typeface="Raleway"/>
                <a:ea typeface="Raleway"/>
                <a:cs typeface="Raleway"/>
                <a:sym typeface="Raleway"/>
              </a:rPr>
              <a:t> </a:t>
            </a:r>
            <a:r>
              <a:rPr lang="en-US" dirty="0" err="1">
                <a:latin typeface="Raleway"/>
                <a:ea typeface="Raleway"/>
                <a:cs typeface="Raleway"/>
                <a:sym typeface="Raleway"/>
              </a:rPr>
              <a:t>kunnen</a:t>
            </a:r>
            <a:r>
              <a:rPr lang="en-US" dirty="0">
                <a:latin typeface="Raleway"/>
                <a:ea typeface="Raleway"/>
                <a:cs typeface="Raleway"/>
                <a:sym typeface="Raleway"/>
              </a:rPr>
              <a:t> </a:t>
            </a:r>
            <a:r>
              <a:rPr lang="en-US" dirty="0" err="1">
                <a:latin typeface="Raleway"/>
                <a:ea typeface="Raleway"/>
                <a:cs typeface="Raleway"/>
                <a:sym typeface="Raleway"/>
              </a:rPr>
              <a:t>maken</a:t>
            </a:r>
            <a:r>
              <a:rPr lang="en-US" dirty="0">
                <a:latin typeface="Raleway"/>
                <a:ea typeface="Raleway"/>
                <a:cs typeface="Raleway"/>
                <a:sym typeface="Raleway"/>
              </a:rPr>
              <a:t> op </a:t>
            </a:r>
            <a:r>
              <a:rPr lang="en-US" dirty="0" err="1">
                <a:latin typeface="Raleway"/>
                <a:ea typeface="Raleway"/>
                <a:cs typeface="Raleway"/>
                <a:sym typeface="Raleway"/>
              </a:rPr>
              <a:t>zowel</a:t>
            </a:r>
            <a:r>
              <a:rPr lang="en-US" dirty="0">
                <a:latin typeface="Raleway"/>
                <a:ea typeface="Raleway"/>
                <a:cs typeface="Raleway"/>
                <a:sym typeface="Raleway"/>
              </a:rPr>
              <a:t> </a:t>
            </a:r>
            <a:r>
              <a:rPr lang="en-US" dirty="0" err="1">
                <a:latin typeface="Raleway"/>
                <a:ea typeface="Raleway"/>
                <a:cs typeface="Raleway"/>
                <a:sym typeface="Raleway"/>
              </a:rPr>
              <a:t>lokaal</a:t>
            </a:r>
            <a:r>
              <a:rPr lang="en-US" dirty="0">
                <a:latin typeface="Raleway"/>
                <a:ea typeface="Raleway"/>
                <a:cs typeface="Raleway"/>
                <a:sym typeface="Raleway"/>
              </a:rPr>
              <a:t> </a:t>
            </a:r>
            <a:r>
              <a:rPr lang="en-US" dirty="0" err="1">
                <a:latin typeface="Raleway"/>
                <a:ea typeface="Raleway"/>
                <a:cs typeface="Raleway"/>
                <a:sym typeface="Raleway"/>
              </a:rPr>
              <a:t>als</a:t>
            </a:r>
            <a:r>
              <a:rPr lang="en-US" dirty="0">
                <a:latin typeface="Raleway"/>
                <a:ea typeface="Raleway"/>
                <a:cs typeface="Raleway"/>
                <a:sym typeface="Raleway"/>
              </a:rPr>
              <a:t> </a:t>
            </a:r>
            <a:r>
              <a:rPr lang="en-US" dirty="0" err="1">
                <a:latin typeface="Raleway"/>
                <a:ea typeface="Raleway"/>
                <a:cs typeface="Raleway"/>
                <a:sym typeface="Raleway"/>
              </a:rPr>
              <a:t>mondiaal</a:t>
            </a:r>
            <a:r>
              <a:rPr lang="en-US" dirty="0">
                <a:latin typeface="Raleway"/>
                <a:ea typeface="Raleway"/>
                <a:cs typeface="Raleway"/>
                <a:sym typeface="Raleway"/>
              </a:rPr>
              <a:t> </a:t>
            </a:r>
            <a:r>
              <a:rPr lang="en-US" dirty="0" err="1">
                <a:latin typeface="Raleway"/>
                <a:ea typeface="Raleway"/>
                <a:cs typeface="Raleway"/>
                <a:sym typeface="Raleway"/>
              </a:rPr>
              <a:t>niveau</a:t>
            </a:r>
            <a:r>
              <a:rPr lang="en-US" dirty="0">
                <a:latin typeface="Raleway"/>
                <a:ea typeface="Raleway"/>
                <a:cs typeface="Raleway"/>
                <a:sym typeface="Raleway"/>
              </a:rPr>
              <a:t>.</a:t>
            </a:r>
            <a:endParaRPr dirty="0"/>
          </a:p>
          <a:p>
            <a:pPr marL="0" lvl="0" indent="0" algn="l" rtl="0">
              <a:lnSpc>
                <a:spcPct val="90000"/>
              </a:lnSpc>
              <a:spcBef>
                <a:spcPts val="600"/>
              </a:spcBef>
              <a:spcAft>
                <a:spcPts val="0"/>
              </a:spcAft>
              <a:buClr>
                <a:srgbClr val="033637"/>
              </a:buClr>
              <a:buSzPct val="100000"/>
              <a:buNone/>
            </a:pPr>
            <a:endParaRPr dirty="0">
              <a:latin typeface="Raleway"/>
              <a:ea typeface="Raleway"/>
              <a:cs typeface="Raleway"/>
              <a:sym typeface="Raleway"/>
            </a:endParaRPr>
          </a:p>
        </p:txBody>
      </p:sp>
      <p:sp>
        <p:nvSpPr>
          <p:cNvPr id="1060" name="Google Shape;1060;p47"/>
          <p:cNvSpPr txBox="1">
            <a:spLocks noGrp="1"/>
          </p:cNvSpPr>
          <p:nvPr>
            <p:ph type="body" idx="2"/>
          </p:nvPr>
        </p:nvSpPr>
        <p:spPr>
          <a:xfrm>
            <a:off x="227481" y="346464"/>
            <a:ext cx="11149808" cy="743034"/>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rgbClr val="568754"/>
              </a:buClr>
              <a:buSzPts val="3100"/>
              <a:buFont typeface="Arial"/>
              <a:buNone/>
            </a:pPr>
            <a:r>
              <a:rPr lang="en-US" sz="3100" b="1" i="0" u="none" strike="noStrike" cap="none">
                <a:solidFill>
                  <a:srgbClr val="568754"/>
                </a:solidFill>
                <a:latin typeface="Raleway"/>
                <a:ea typeface="Raleway"/>
                <a:cs typeface="Raleway"/>
                <a:sym typeface="Raleway"/>
              </a:rPr>
              <a:t>Food on the Edge...ideeën delen voor een betere toekomst</a:t>
            </a:r>
            <a:endParaRPr sz="3100" b="1" i="0" u="none" strike="noStrike" cap="none">
              <a:solidFill>
                <a:srgbClr val="568754"/>
              </a:solidFill>
              <a:latin typeface="Raleway"/>
              <a:ea typeface="Raleway"/>
              <a:cs typeface="Raleway"/>
              <a:sym typeface="Raleway"/>
            </a:endParaRPr>
          </a:p>
          <a:p>
            <a:pPr marL="0" lvl="0" indent="0" algn="l" rtl="0">
              <a:lnSpc>
                <a:spcPct val="90000"/>
              </a:lnSpc>
              <a:spcBef>
                <a:spcPts val="1000"/>
              </a:spcBef>
              <a:spcAft>
                <a:spcPts val="0"/>
              </a:spcAft>
              <a:buClr>
                <a:schemeClr val="lt1"/>
              </a:buClr>
              <a:buSzPts val="3600"/>
              <a:buNone/>
            </a:pPr>
            <a:endParaRPr/>
          </a:p>
        </p:txBody>
      </p:sp>
      <p:pic>
        <p:nvPicPr>
          <p:cNvPr id="1061" name="Google Shape;1061;p47" title="The Future of Food is a Call to Act"/>
          <p:cNvPicPr preferRelativeResize="0"/>
          <p:nvPr/>
        </p:nvPicPr>
        <p:blipFill rotWithShape="1">
          <a:blip r:embed="rId4">
            <a:alphaModFix/>
          </a:blip>
          <a:srcRect/>
          <a:stretch/>
        </p:blipFill>
        <p:spPr>
          <a:xfrm>
            <a:off x="6311794" y="1391055"/>
            <a:ext cx="5836594" cy="3842426"/>
          </a:xfrm>
          <a:prstGeom prst="rect">
            <a:avLst/>
          </a:prstGeom>
          <a:noFill/>
          <a:ln>
            <a:noFill/>
          </a:ln>
        </p:spPr>
      </p:pic>
      <p:sp>
        <p:nvSpPr>
          <p:cNvPr id="1062" name="Google Shape;1062;p47"/>
          <p:cNvSpPr txBox="1"/>
          <p:nvPr/>
        </p:nvSpPr>
        <p:spPr>
          <a:xfrm>
            <a:off x="6391073" y="5841619"/>
            <a:ext cx="70622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De toekomst van voedsel is een oproep tot actie - YouTube</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1"/>
                                        </p:tgtEl>
                                        <p:attrNameLst>
                                          <p:attrName>style.visibility</p:attrName>
                                        </p:attrNameLst>
                                      </p:cBhvr>
                                      <p:to>
                                        <p:strVal val="visible"/>
                                      </p:to>
                                    </p:set>
                                    <p:animEffect transition="in" filter="fade">
                                      <p:cBhvr>
                                        <p:cTn id="7" dur="1"/>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48"/>
          <p:cNvSpPr txBox="1">
            <a:spLocks noGrp="1"/>
          </p:cNvSpPr>
          <p:nvPr>
            <p:ph type="body" idx="1"/>
          </p:nvPr>
        </p:nvSpPr>
        <p:spPr>
          <a:xfrm>
            <a:off x="6010102" y="1740376"/>
            <a:ext cx="6053433" cy="37225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000" dirty="0" err="1">
                <a:latin typeface="Raleway"/>
                <a:ea typeface="Raleway"/>
                <a:cs typeface="Raleway"/>
                <a:sym typeface="Raleway"/>
              </a:rPr>
              <a:t>Deel</a:t>
            </a:r>
            <a:r>
              <a:rPr lang="en-US" sz="2000" dirty="0">
                <a:latin typeface="Raleway"/>
                <a:ea typeface="Raleway"/>
                <a:cs typeface="Raleway"/>
                <a:sym typeface="Raleway"/>
              </a:rPr>
              <a:t> </a:t>
            </a:r>
            <a:r>
              <a:rPr lang="en-US" sz="2000" dirty="0" err="1">
                <a:latin typeface="Raleway"/>
                <a:ea typeface="Raleway"/>
                <a:cs typeface="Raleway"/>
                <a:sym typeface="Raleway"/>
              </a:rPr>
              <a:t>uitmaken</a:t>
            </a:r>
            <a:r>
              <a:rPr lang="en-US" sz="2000" dirty="0">
                <a:latin typeface="Raleway"/>
                <a:ea typeface="Raleway"/>
                <a:cs typeface="Raleway"/>
                <a:sym typeface="Raleway"/>
              </a:rPr>
              <a:t> van </a:t>
            </a:r>
            <a:r>
              <a:rPr lang="en-US" sz="2000" dirty="0" err="1">
                <a:latin typeface="Raleway"/>
                <a:ea typeface="Raleway"/>
                <a:cs typeface="Raleway"/>
                <a:sym typeface="Raleway"/>
              </a:rPr>
              <a:t>een</a:t>
            </a:r>
            <a:r>
              <a:rPr lang="en-US" sz="2000" dirty="0">
                <a:latin typeface="Raleway"/>
                <a:ea typeface="Raleway"/>
                <a:cs typeface="Raleway"/>
                <a:sym typeface="Raleway"/>
              </a:rPr>
              <a:t> team </a:t>
            </a:r>
            <a:r>
              <a:rPr lang="en-US" sz="2000" dirty="0" err="1">
                <a:latin typeface="Raleway"/>
                <a:ea typeface="Raleway"/>
                <a:cs typeface="Raleway"/>
                <a:sym typeface="Raleway"/>
              </a:rPr>
              <a:t>dat</a:t>
            </a:r>
            <a:r>
              <a:rPr lang="en-US" sz="2000" dirty="0">
                <a:latin typeface="Raleway"/>
                <a:ea typeface="Raleway"/>
                <a:cs typeface="Raleway"/>
                <a:sym typeface="Raleway"/>
              </a:rPr>
              <a:t> </a:t>
            </a:r>
            <a:r>
              <a:rPr lang="en-US" sz="2000" dirty="0" err="1">
                <a:latin typeface="Raleway"/>
                <a:ea typeface="Raleway"/>
                <a:cs typeface="Raleway"/>
                <a:sym typeface="Raleway"/>
              </a:rPr>
              <a:t>betrokken</a:t>
            </a:r>
            <a:r>
              <a:rPr lang="en-US" sz="2000" dirty="0">
                <a:latin typeface="Raleway"/>
                <a:ea typeface="Raleway"/>
                <a:cs typeface="Raleway"/>
                <a:sym typeface="Raleway"/>
              </a:rPr>
              <a:t> is </a:t>
            </a:r>
            <a:r>
              <a:rPr lang="en-US" sz="2000" dirty="0" err="1">
                <a:latin typeface="Raleway"/>
                <a:ea typeface="Raleway"/>
                <a:cs typeface="Raleway"/>
                <a:sym typeface="Raleway"/>
              </a:rPr>
              <a:t>bij</a:t>
            </a:r>
            <a:r>
              <a:rPr lang="en-US" sz="2000" dirty="0">
                <a:latin typeface="Raleway"/>
                <a:ea typeface="Raleway"/>
                <a:cs typeface="Raleway"/>
                <a:sym typeface="Raleway"/>
              </a:rPr>
              <a: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verbetering</a:t>
            </a:r>
            <a:r>
              <a:rPr lang="en-US" sz="2000" dirty="0">
                <a:latin typeface="Raleway"/>
                <a:ea typeface="Raleway"/>
                <a:cs typeface="Raleway"/>
                <a:sym typeface="Raleway"/>
              </a:rPr>
              <a:t> of </a:t>
            </a:r>
            <a:r>
              <a:rPr lang="en-US" sz="2000" dirty="0" err="1">
                <a:latin typeface="Raleway"/>
                <a:ea typeface="Raleway"/>
                <a:cs typeface="Raleway"/>
                <a:sym typeface="Raleway"/>
              </a:rPr>
              <a:t>verandering</a:t>
            </a:r>
            <a:r>
              <a:rPr lang="en-US" sz="2000" dirty="0">
                <a:latin typeface="Raleway"/>
                <a:ea typeface="Raleway"/>
                <a:cs typeface="Raleway"/>
                <a:sym typeface="Raleway"/>
              </a:rPr>
              <a:t> is </a:t>
            </a:r>
            <a:r>
              <a:rPr lang="en-US" sz="2000" dirty="0" err="1">
                <a:latin typeface="Raleway"/>
                <a:ea typeface="Raleway"/>
                <a:cs typeface="Raleway"/>
                <a:sym typeface="Raleway"/>
              </a:rPr>
              <a:t>opwindend</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motiverend</a:t>
            </a:r>
            <a:r>
              <a:rPr lang="en-US" sz="2000" dirty="0">
                <a:latin typeface="Raleway"/>
                <a:ea typeface="Raleway"/>
                <a:cs typeface="Raleway"/>
                <a:sym typeface="Raleway"/>
              </a:rPr>
              <a:t>. Het </a:t>
            </a:r>
            <a:r>
              <a:rPr lang="en-US" sz="2000" dirty="0" err="1">
                <a:latin typeface="Raleway"/>
                <a:ea typeface="Raleway"/>
                <a:cs typeface="Raleway"/>
                <a:sym typeface="Raleway"/>
              </a:rPr>
              <a:t>verhoogt</a:t>
            </a:r>
            <a:r>
              <a:rPr lang="en-US" sz="2000" dirty="0">
                <a:latin typeface="Raleway"/>
                <a:ea typeface="Raleway"/>
                <a:cs typeface="Raleway"/>
                <a:sym typeface="Raleway"/>
              </a:rPr>
              <a:t> het </a:t>
            </a:r>
            <a:r>
              <a:rPr lang="en-US" sz="2000" dirty="0" err="1">
                <a:latin typeface="Raleway"/>
                <a:ea typeface="Raleway"/>
                <a:cs typeface="Raleway"/>
                <a:sym typeface="Raleway"/>
              </a:rPr>
              <a:t>moreel</a:t>
            </a:r>
            <a:r>
              <a:rPr lang="en-US" sz="2000" dirty="0">
                <a:latin typeface="Raleway"/>
                <a:ea typeface="Raleway"/>
                <a:cs typeface="Raleway"/>
                <a:sym typeface="Raleway"/>
              </a:rPr>
              <a:t> van het </a:t>
            </a:r>
            <a:r>
              <a:rPr lang="en-US" sz="2000" dirty="0" err="1">
                <a:latin typeface="Raleway"/>
                <a:ea typeface="Raleway"/>
                <a:cs typeface="Raleway"/>
                <a:sym typeface="Raleway"/>
              </a:rPr>
              <a:t>personeel</a:t>
            </a:r>
            <a:r>
              <a:rPr lang="en-US" sz="2000" dirty="0">
                <a:latin typeface="Raleway"/>
                <a:ea typeface="Raleway"/>
                <a:cs typeface="Raleway"/>
                <a:sym typeface="Raleway"/>
              </a:rPr>
              <a:t> </a:t>
            </a:r>
            <a:r>
              <a:rPr lang="en-US" sz="2000" dirty="0" err="1">
                <a:latin typeface="Raleway"/>
                <a:ea typeface="Raleway"/>
                <a:cs typeface="Raleway"/>
                <a:sym typeface="Raleway"/>
              </a:rPr>
              <a:t>omdat</a:t>
            </a:r>
            <a:r>
              <a:rPr lang="en-US" sz="2000" dirty="0">
                <a:latin typeface="Raleway"/>
                <a:ea typeface="Raleway"/>
                <a:cs typeface="Raleway"/>
                <a:sym typeface="Raleway"/>
              </a:rPr>
              <a:t> de stem </a:t>
            </a:r>
            <a:r>
              <a:rPr lang="en-US" sz="2000" dirty="0" err="1">
                <a:latin typeface="Raleway"/>
                <a:ea typeface="Raleway"/>
                <a:cs typeface="Raleway"/>
                <a:sym typeface="Raleway"/>
              </a:rPr>
              <a:t>wordt</a:t>
            </a:r>
            <a:r>
              <a:rPr lang="en-US" sz="2000" dirty="0">
                <a:latin typeface="Raleway"/>
                <a:ea typeface="Raleway"/>
                <a:cs typeface="Raleway"/>
                <a:sym typeface="Raleway"/>
              </a:rPr>
              <a:t> </a:t>
            </a:r>
            <a:r>
              <a:rPr lang="en-US" sz="2000" dirty="0" err="1">
                <a:latin typeface="Raleway"/>
                <a:ea typeface="Raleway"/>
                <a:cs typeface="Raleway"/>
                <a:sym typeface="Raleway"/>
              </a:rPr>
              <a:t>gehoord</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succes</a:t>
            </a:r>
            <a:r>
              <a:rPr lang="en-US" sz="2000" dirty="0">
                <a:latin typeface="Raleway"/>
                <a:ea typeface="Raleway"/>
                <a:cs typeface="Raleway"/>
                <a:sym typeface="Raleway"/>
              </a:rPr>
              <a:t> </a:t>
            </a:r>
            <a:r>
              <a:rPr lang="en-US" sz="2000" dirty="0" err="1">
                <a:latin typeface="Raleway"/>
                <a:ea typeface="Raleway"/>
                <a:cs typeface="Raleway"/>
                <a:sym typeface="Raleway"/>
              </a:rPr>
              <a:t>binnen</a:t>
            </a:r>
            <a:r>
              <a:rPr lang="en-US" sz="2000" dirty="0">
                <a:latin typeface="Raleway"/>
                <a:ea typeface="Raleway"/>
                <a:cs typeface="Raleway"/>
                <a:sym typeface="Raleway"/>
              </a:rPr>
              <a:t> </a:t>
            </a:r>
            <a:r>
              <a:rPr lang="en-US" sz="2000" dirty="0" err="1">
                <a:latin typeface="Raleway"/>
                <a:ea typeface="Raleway"/>
                <a:cs typeface="Raleway"/>
                <a:sym typeface="Raleway"/>
              </a:rPr>
              <a:t>handbereik</a:t>
            </a:r>
            <a:r>
              <a:rPr lang="en-US" sz="2000" dirty="0">
                <a:latin typeface="Raleway"/>
                <a:ea typeface="Raleway"/>
                <a:cs typeface="Raleway"/>
                <a:sym typeface="Raleway"/>
              </a:rPr>
              <a:t> of </a:t>
            </a:r>
            <a:r>
              <a:rPr lang="en-US" sz="2000" dirty="0" err="1">
                <a:latin typeface="Raleway"/>
                <a:ea typeface="Raleway"/>
                <a:cs typeface="Raleway"/>
                <a:sym typeface="Raleway"/>
              </a:rPr>
              <a:t>zelfs</a:t>
            </a:r>
            <a:r>
              <a:rPr lang="en-US" sz="2000" dirty="0">
                <a:latin typeface="Raleway"/>
                <a:ea typeface="Raleway"/>
                <a:cs typeface="Raleway"/>
                <a:sym typeface="Raleway"/>
              </a:rPr>
              <a:t> </a:t>
            </a:r>
            <a:r>
              <a:rPr lang="en-US" sz="2000" dirty="0" err="1">
                <a:latin typeface="Raleway"/>
                <a:ea typeface="Raleway"/>
                <a:cs typeface="Raleway"/>
                <a:sym typeface="Raleway"/>
              </a:rPr>
              <a:t>tastbaar</a:t>
            </a:r>
            <a:r>
              <a:rPr lang="en-US" sz="2000" dirty="0">
                <a:latin typeface="Raleway"/>
                <a:ea typeface="Raleway"/>
                <a:cs typeface="Raleway"/>
                <a:sym typeface="Raleway"/>
              </a:rPr>
              <a:t> is. </a:t>
            </a:r>
            <a:endParaRPr sz="2000" dirty="0"/>
          </a:p>
          <a:p>
            <a:pPr marL="0" lvl="0" indent="0" algn="l" rtl="0">
              <a:lnSpc>
                <a:spcPct val="100000"/>
              </a:lnSpc>
              <a:spcBef>
                <a:spcPts val="1000"/>
              </a:spcBef>
              <a:spcAft>
                <a:spcPts val="0"/>
              </a:spcAft>
              <a:buSzPts val="2400"/>
              <a:buNone/>
            </a:pPr>
            <a:r>
              <a:rPr lang="en-US" sz="2000" dirty="0" err="1"/>
              <a:t>Weten</a:t>
            </a:r>
            <a:r>
              <a:rPr lang="en-US" sz="2000" dirty="0"/>
              <a:t> </a:t>
            </a:r>
            <a:r>
              <a:rPr lang="en-US" sz="2000" dirty="0" err="1"/>
              <a:t>dat</a:t>
            </a:r>
            <a:r>
              <a:rPr lang="en-US" sz="2000" dirty="0"/>
              <a:t> het </a:t>
            </a:r>
            <a:r>
              <a:rPr lang="en-US" sz="2000" dirty="0" err="1"/>
              <a:t>idee</a:t>
            </a:r>
            <a:r>
              <a:rPr lang="en-US" sz="2000" dirty="0"/>
              <a:t> van </a:t>
            </a:r>
            <a:r>
              <a:rPr lang="en-US" sz="2000" dirty="0" err="1"/>
              <a:t>jou</a:t>
            </a:r>
            <a:r>
              <a:rPr lang="en-US" sz="2000" dirty="0"/>
              <a:t> of je team </a:t>
            </a:r>
            <a:r>
              <a:rPr lang="en-US" sz="2000" dirty="0" err="1"/>
              <a:t>heeft</a:t>
            </a:r>
            <a:r>
              <a:rPr lang="en-US" sz="2000" dirty="0"/>
              <a:t> </a:t>
            </a:r>
            <a:r>
              <a:rPr lang="en-US" sz="2000" dirty="0" err="1"/>
              <a:t>bijgedragen</a:t>
            </a:r>
            <a:r>
              <a:rPr lang="en-US" sz="2000" dirty="0"/>
              <a:t> tot de </a:t>
            </a:r>
            <a:r>
              <a:rPr lang="en-US" sz="2000" dirty="0" err="1"/>
              <a:t>bescherming</a:t>
            </a:r>
            <a:r>
              <a:rPr lang="en-US" sz="2000" dirty="0"/>
              <a:t> </a:t>
            </a:r>
            <a:r>
              <a:rPr lang="en-US" sz="2000" dirty="0" err="1"/>
              <a:t>en</a:t>
            </a:r>
            <a:r>
              <a:rPr lang="en-US" sz="2000" dirty="0"/>
              <a:t> </a:t>
            </a:r>
            <a:r>
              <a:rPr lang="en-US" sz="2000" dirty="0" err="1"/>
              <a:t>promotie</a:t>
            </a:r>
            <a:r>
              <a:rPr lang="en-US" sz="2000" dirty="0"/>
              <a:t> van het </a:t>
            </a:r>
            <a:r>
              <a:rPr lang="en-US" sz="2000" dirty="0" err="1"/>
              <a:t>culinaire</a:t>
            </a:r>
            <a:r>
              <a:rPr lang="en-US" sz="2000" dirty="0"/>
              <a:t> </a:t>
            </a:r>
            <a:r>
              <a:rPr lang="en-US" sz="2000" dirty="0" err="1"/>
              <a:t>erfgoed</a:t>
            </a:r>
            <a:r>
              <a:rPr lang="en-US" sz="2000" dirty="0"/>
              <a:t> is </a:t>
            </a:r>
            <a:r>
              <a:rPr lang="en-US" sz="2000" dirty="0" err="1"/>
              <a:t>een</a:t>
            </a:r>
            <a:r>
              <a:rPr lang="en-US" sz="2000" dirty="0"/>
              <a:t> </a:t>
            </a:r>
            <a:r>
              <a:rPr lang="en-US" sz="2000" dirty="0" err="1"/>
              <a:t>succes</a:t>
            </a:r>
            <a:r>
              <a:rPr lang="en-US" sz="2000" dirty="0"/>
              <a:t>.</a:t>
            </a:r>
            <a:endParaRPr sz="2000" dirty="0"/>
          </a:p>
          <a:p>
            <a:pPr marL="0" lvl="0" indent="0" algn="l" rtl="0">
              <a:lnSpc>
                <a:spcPct val="100000"/>
              </a:lnSpc>
              <a:spcBef>
                <a:spcPts val="1000"/>
              </a:spcBef>
              <a:spcAft>
                <a:spcPts val="0"/>
              </a:spcAft>
              <a:buSzPts val="2400"/>
              <a:buNone/>
            </a:pPr>
            <a:r>
              <a:rPr lang="en-US" sz="2000" b="0" i="0" dirty="0" err="1">
                <a:latin typeface="Raleway"/>
                <a:ea typeface="Raleway"/>
                <a:cs typeface="Raleway"/>
                <a:sym typeface="Raleway"/>
              </a:rPr>
              <a:t>Uw</a:t>
            </a:r>
            <a:r>
              <a:rPr lang="en-US" sz="2000" b="0" i="0" dirty="0">
                <a:latin typeface="Raleway"/>
                <a:ea typeface="Raleway"/>
                <a:cs typeface="Raleway"/>
                <a:sym typeface="Raleway"/>
              </a:rPr>
              <a:t> </a:t>
            </a:r>
            <a:r>
              <a:rPr lang="en-US" sz="2000" b="0" i="0" dirty="0" err="1">
                <a:latin typeface="Raleway"/>
                <a:ea typeface="Raleway"/>
                <a:cs typeface="Raleway"/>
                <a:sym typeface="Raleway"/>
              </a:rPr>
              <a:t>bedrijf</a:t>
            </a:r>
            <a:r>
              <a:rPr lang="en-US" sz="2000" b="0" i="0" dirty="0">
                <a:latin typeface="Raleway"/>
                <a:ea typeface="Raleway"/>
                <a:cs typeface="Raleway"/>
                <a:sym typeface="Raleway"/>
              </a:rPr>
              <a:t> </a:t>
            </a:r>
            <a:r>
              <a:rPr lang="en-US" sz="2000" b="0" i="0" dirty="0" err="1">
                <a:latin typeface="Raleway"/>
                <a:ea typeface="Raleway"/>
                <a:cs typeface="Raleway"/>
                <a:sym typeface="Raleway"/>
              </a:rPr>
              <a:t>wordt</a:t>
            </a:r>
            <a:r>
              <a:rPr lang="en-US" sz="2000" b="0" i="0" dirty="0">
                <a:latin typeface="Raleway"/>
                <a:ea typeface="Raleway"/>
                <a:cs typeface="Raleway"/>
                <a:sym typeface="Raleway"/>
              </a:rPr>
              <a:t> </a:t>
            </a:r>
            <a:r>
              <a:rPr lang="en-US" sz="2000" b="0" i="0" dirty="0" err="1">
                <a:latin typeface="Raleway"/>
                <a:ea typeface="Raleway"/>
                <a:cs typeface="Raleway"/>
                <a:sym typeface="Raleway"/>
              </a:rPr>
              <a:t>een</a:t>
            </a:r>
            <a:r>
              <a:rPr lang="en-US" sz="2000" b="0" i="0" dirty="0">
                <a:latin typeface="Raleway"/>
                <a:ea typeface="Raleway"/>
                <a:cs typeface="Raleway"/>
                <a:sym typeface="Raleway"/>
              </a:rPr>
              <a:t> </a:t>
            </a:r>
            <a:r>
              <a:rPr lang="en-US" sz="2000" b="0" i="0" dirty="0" err="1">
                <a:latin typeface="Raleway"/>
                <a:ea typeface="Raleway"/>
                <a:cs typeface="Raleway"/>
                <a:sym typeface="Raleway"/>
              </a:rPr>
              <a:t>leercentrum</a:t>
            </a:r>
            <a:r>
              <a:rPr lang="en-US" sz="2000" b="0" i="0" dirty="0">
                <a:latin typeface="Raleway"/>
                <a:ea typeface="Raleway"/>
                <a:cs typeface="Raleway"/>
                <a:sym typeface="Raleway"/>
              </a:rPr>
              <a:t> </a:t>
            </a:r>
            <a:r>
              <a:rPr lang="en-US" sz="2000" b="0" i="0" dirty="0" err="1">
                <a:latin typeface="Raleway"/>
                <a:ea typeface="Raleway"/>
                <a:cs typeface="Raleway"/>
                <a:sym typeface="Raleway"/>
              </a:rPr>
              <a:t>voor</a:t>
            </a:r>
            <a:r>
              <a:rPr lang="en-US" sz="2000" b="0" i="0" dirty="0">
                <a:latin typeface="Raleway"/>
                <a:ea typeface="Raleway"/>
                <a:cs typeface="Raleway"/>
                <a:sym typeface="Raleway"/>
              </a:rPr>
              <a:t> </a:t>
            </a:r>
            <a:r>
              <a:rPr lang="en-US" sz="2000" b="0" i="0" dirty="0" err="1">
                <a:latin typeface="Raleway"/>
                <a:ea typeface="Raleway"/>
                <a:cs typeface="Raleway"/>
                <a:sym typeface="Raleway"/>
              </a:rPr>
              <a:t>jongeren</a:t>
            </a:r>
            <a:r>
              <a:rPr lang="en-US" sz="2000" b="0" i="0" dirty="0">
                <a:latin typeface="Raleway"/>
                <a:ea typeface="Raleway"/>
                <a:cs typeface="Raleway"/>
                <a:sym typeface="Raleway"/>
              </a:rPr>
              <a:t>. </a:t>
            </a:r>
            <a:r>
              <a:rPr lang="en-US" sz="2000" b="0" i="0" dirty="0" err="1">
                <a:latin typeface="Raleway"/>
                <a:ea typeface="Raleway"/>
                <a:cs typeface="Raleway"/>
                <a:sym typeface="Raleway"/>
              </a:rPr>
              <a:t>Een</a:t>
            </a:r>
            <a:r>
              <a:rPr lang="en-US" sz="2000" b="0" i="0" dirty="0">
                <a:latin typeface="Raleway"/>
                <a:ea typeface="Raleway"/>
                <a:cs typeface="Raleway"/>
                <a:sym typeface="Raleway"/>
              </a:rPr>
              <a:t> </a:t>
            </a:r>
            <a:r>
              <a:rPr lang="en-US" sz="2000" b="0" i="0" dirty="0" err="1">
                <a:latin typeface="Raleway"/>
                <a:ea typeface="Raleway"/>
                <a:cs typeface="Raleway"/>
                <a:sym typeface="Raleway"/>
              </a:rPr>
              <a:t>cultuur</a:t>
            </a:r>
            <a:r>
              <a:rPr lang="en-US" sz="2000" b="0" i="0" dirty="0">
                <a:latin typeface="Raleway"/>
                <a:ea typeface="Raleway"/>
                <a:cs typeface="Raleway"/>
                <a:sym typeface="Raleway"/>
              </a:rPr>
              <a:t> van </a:t>
            </a:r>
            <a:r>
              <a:rPr lang="en-US" sz="2000" b="0" i="0" dirty="0" err="1">
                <a:latin typeface="Raleway"/>
                <a:ea typeface="Raleway"/>
                <a:cs typeface="Raleway"/>
                <a:sym typeface="Raleway"/>
              </a:rPr>
              <a:t>voortdurende</a:t>
            </a:r>
            <a:r>
              <a:rPr lang="en-US" sz="2000" b="0" i="0" dirty="0">
                <a:latin typeface="Raleway"/>
                <a:ea typeface="Raleway"/>
                <a:cs typeface="Raleway"/>
                <a:sym typeface="Raleway"/>
              </a:rPr>
              <a:t> </a:t>
            </a:r>
            <a:r>
              <a:rPr lang="en-US" sz="2000" b="0" i="0" dirty="0" err="1">
                <a:latin typeface="Raleway"/>
                <a:ea typeface="Raleway"/>
                <a:cs typeface="Raleway"/>
                <a:sym typeface="Raleway"/>
              </a:rPr>
              <a:t>verbetering</a:t>
            </a:r>
            <a:r>
              <a:rPr lang="en-US" sz="2000" b="0" i="0" dirty="0">
                <a:latin typeface="Raleway"/>
                <a:ea typeface="Raleway"/>
                <a:cs typeface="Raleway"/>
                <a:sym typeface="Raleway"/>
              </a:rPr>
              <a:t> </a:t>
            </a:r>
            <a:r>
              <a:rPr lang="en-US" sz="2000" b="0" i="0" dirty="0" err="1">
                <a:latin typeface="Raleway"/>
                <a:ea typeface="Raleway"/>
                <a:cs typeface="Raleway"/>
                <a:sym typeface="Raleway"/>
              </a:rPr>
              <a:t>stimuleren</a:t>
            </a:r>
            <a:r>
              <a:rPr lang="en-US" sz="2000" b="0" i="0" dirty="0">
                <a:latin typeface="Raleway"/>
                <a:ea typeface="Raleway"/>
                <a:cs typeface="Raleway"/>
                <a:sym typeface="Raleway"/>
              </a:rPr>
              <a:t>.</a:t>
            </a:r>
            <a:endParaRPr sz="2000" dirty="0">
              <a:latin typeface="Raleway"/>
              <a:ea typeface="Raleway"/>
              <a:cs typeface="Raleway"/>
              <a:sym typeface="Raleway"/>
            </a:endParaRPr>
          </a:p>
          <a:p>
            <a:pPr marL="0" lvl="0" indent="0" algn="l" rtl="0">
              <a:lnSpc>
                <a:spcPct val="100000"/>
              </a:lnSpc>
              <a:spcBef>
                <a:spcPts val="1000"/>
              </a:spcBef>
              <a:spcAft>
                <a:spcPts val="0"/>
              </a:spcAft>
              <a:buSzPts val="2400"/>
              <a:buNone/>
            </a:pPr>
            <a:endParaRPr sz="2000" dirty="0">
              <a:latin typeface="Raleway"/>
              <a:ea typeface="Raleway"/>
              <a:cs typeface="Raleway"/>
              <a:sym typeface="Raleway"/>
            </a:endParaRPr>
          </a:p>
        </p:txBody>
      </p:sp>
      <p:sp>
        <p:nvSpPr>
          <p:cNvPr id="1068" name="Google Shape;1068;p48"/>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033637"/>
              </a:buClr>
              <a:buSzPts val="3300"/>
              <a:buNone/>
            </a:pPr>
            <a:r>
              <a:rPr lang="en-US" sz="3300" b="1"/>
              <a:t>Personeelsmoreel</a:t>
            </a:r>
            <a:endParaRPr/>
          </a:p>
        </p:txBody>
      </p:sp>
      <p:sp>
        <p:nvSpPr>
          <p:cNvPr id="1069" name="Google Shape;1069;p48"/>
          <p:cNvSpPr txBox="1">
            <a:spLocks noGrp="1"/>
          </p:cNvSpPr>
          <p:nvPr>
            <p:ph type="body" idx="3"/>
          </p:nvPr>
        </p:nvSpPr>
        <p:spPr>
          <a:xfrm>
            <a:off x="376786" y="2151578"/>
            <a:ext cx="4493300" cy="343396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33637"/>
              </a:buClr>
              <a:buSzPts val="2000"/>
              <a:buNone/>
            </a:pPr>
            <a:r>
              <a:rPr lang="en-US" sz="2000" b="1">
                <a:latin typeface="Raleway"/>
                <a:ea typeface="Raleway"/>
                <a:cs typeface="Raleway"/>
                <a:sym typeface="Raleway"/>
              </a:rPr>
              <a:t>U en uw personeel worden de verkopers van uw lokale culinaire erfgoed</a:t>
            </a:r>
            <a:r>
              <a:rPr lang="en-US" sz="2000">
                <a:latin typeface="Raleway"/>
                <a:ea typeface="Raleway"/>
                <a:cs typeface="Raleway"/>
                <a:sym typeface="Raleway"/>
              </a:rPr>
              <a:t>!</a:t>
            </a:r>
            <a:endParaRPr/>
          </a:p>
          <a:p>
            <a:pPr marL="0" lvl="0" indent="0" algn="ctr" rtl="0">
              <a:lnSpc>
                <a:spcPct val="100000"/>
              </a:lnSpc>
              <a:spcBef>
                <a:spcPts val="1000"/>
              </a:spcBef>
              <a:spcAft>
                <a:spcPts val="0"/>
              </a:spcAft>
              <a:buClr>
                <a:srgbClr val="033637"/>
              </a:buClr>
              <a:buSzPts val="2000"/>
              <a:buNone/>
            </a:pPr>
            <a:r>
              <a:rPr lang="en-US" sz="2000"/>
              <a:t>Zien en horen dat mensen komen proeven betekent dat jullie als team dat ingrediënt, die vergeten groente of dat recept levend houden en dat jullie het culturele en culinaire erfgoed van jullie regio beschermen.</a:t>
            </a:r>
            <a:endParaRPr sz="2000">
              <a:latin typeface="Raleway"/>
              <a:ea typeface="Raleway"/>
              <a:cs typeface="Raleway"/>
              <a:sym typeface="Raleway"/>
            </a:endParaRPr>
          </a:p>
          <a:p>
            <a:pPr marL="0" lvl="0" indent="0" algn="ctr" rtl="0">
              <a:lnSpc>
                <a:spcPct val="120000"/>
              </a:lnSpc>
              <a:spcBef>
                <a:spcPts val="1000"/>
              </a:spcBef>
              <a:spcAft>
                <a:spcPts val="0"/>
              </a:spcAft>
              <a:buClr>
                <a:srgbClr val="033637"/>
              </a:buClr>
              <a:buSzPts val="2200"/>
              <a:buNone/>
            </a:pPr>
            <a:endParaRPr sz="2200">
              <a:latin typeface="Raleway"/>
              <a:ea typeface="Raleway"/>
              <a:cs typeface="Raleway"/>
              <a:sym typeface="Raleway"/>
            </a:endParaRPr>
          </a:p>
        </p:txBody>
      </p:sp>
      <p:pic>
        <p:nvPicPr>
          <p:cNvPr id="1070" name="Google Shape;1070;p48"/>
          <p:cNvPicPr preferRelativeResize="0"/>
          <p:nvPr/>
        </p:nvPicPr>
        <p:blipFill rotWithShape="1">
          <a:blip r:embed="rId3">
            <a:alphaModFix/>
          </a:blip>
          <a:srcRect/>
          <a:stretch/>
        </p:blipFill>
        <p:spPr>
          <a:xfrm>
            <a:off x="4735533" y="581890"/>
            <a:ext cx="1129528" cy="857159"/>
          </a:xfrm>
          <a:prstGeom prst="rect">
            <a:avLst/>
          </a:prstGeom>
          <a:noFill/>
          <a:ln>
            <a:noFill/>
          </a:ln>
        </p:spPr>
      </p:pic>
      <p:grpSp>
        <p:nvGrpSpPr>
          <p:cNvPr id="1071" name="Google Shape;1071;p48"/>
          <p:cNvGrpSpPr/>
          <p:nvPr/>
        </p:nvGrpSpPr>
        <p:grpSpPr>
          <a:xfrm>
            <a:off x="2050198" y="419828"/>
            <a:ext cx="1146476" cy="1206168"/>
            <a:chOff x="6582714" y="331356"/>
            <a:chExt cx="1146476" cy="1157445"/>
          </a:xfrm>
        </p:grpSpPr>
        <p:sp>
          <p:nvSpPr>
            <p:cNvPr id="1072" name="Google Shape;1072;p48"/>
            <p:cNvSpPr/>
            <p:nvPr/>
          </p:nvSpPr>
          <p:spPr>
            <a:xfrm>
              <a:off x="7021557" y="463008"/>
              <a:ext cx="255077" cy="279761"/>
            </a:xfrm>
            <a:custGeom>
              <a:avLst/>
              <a:gdLst/>
              <a:ahLst/>
              <a:cxnLst/>
              <a:rect l="l" t="t" r="r" b="b"/>
              <a:pathLst>
                <a:path w="255077" h="279761" extrusionOk="0">
                  <a:moveTo>
                    <a:pt x="27428" y="49370"/>
                  </a:moveTo>
                  <a:cubicBezTo>
                    <a:pt x="52113" y="19199"/>
                    <a:pt x="87769" y="0"/>
                    <a:pt x="128910" y="0"/>
                  </a:cubicBezTo>
                  <a:lnTo>
                    <a:pt x="128910" y="0"/>
                  </a:lnTo>
                  <a:cubicBezTo>
                    <a:pt x="200222" y="0"/>
                    <a:pt x="255077" y="57598"/>
                    <a:pt x="255077" y="128910"/>
                  </a:cubicBezTo>
                  <a:cubicBezTo>
                    <a:pt x="255077" y="161823"/>
                    <a:pt x="241363" y="194736"/>
                    <a:pt x="219421" y="216678"/>
                  </a:cubicBezTo>
                  <a:cubicBezTo>
                    <a:pt x="202965" y="233135"/>
                    <a:pt x="189252" y="255077"/>
                    <a:pt x="181022" y="279762"/>
                  </a:cubicBezTo>
                  <a:lnTo>
                    <a:pt x="76797" y="279762"/>
                  </a:lnTo>
                  <a:cubicBezTo>
                    <a:pt x="68569" y="257820"/>
                    <a:pt x="54855" y="235878"/>
                    <a:pt x="35656" y="216678"/>
                  </a:cubicBezTo>
                  <a:cubicBezTo>
                    <a:pt x="13714" y="191993"/>
                    <a:pt x="0" y="161823"/>
                    <a:pt x="0" y="128910"/>
                  </a:cubicBezTo>
                  <a:lnTo>
                    <a:pt x="2742" y="74055"/>
                  </a:lnTo>
                  <a:lnTo>
                    <a:pt x="27428" y="49370"/>
                  </a:ln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73" name="Google Shape;1073;p48"/>
            <p:cNvGrpSpPr/>
            <p:nvPr/>
          </p:nvGrpSpPr>
          <p:grpSpPr>
            <a:xfrm>
              <a:off x="6582714" y="331356"/>
              <a:ext cx="1146476" cy="1157445"/>
              <a:chOff x="6582714" y="331356"/>
              <a:chExt cx="1146476" cy="1157445"/>
            </a:xfrm>
          </p:grpSpPr>
          <p:sp>
            <p:nvSpPr>
              <p:cNvPr id="1074" name="Google Shape;1074;p48"/>
              <p:cNvSpPr/>
              <p:nvPr/>
            </p:nvSpPr>
            <p:spPr>
              <a:xfrm>
                <a:off x="6582714" y="424610"/>
                <a:ext cx="1146476" cy="1064191"/>
              </a:xfrm>
              <a:custGeom>
                <a:avLst/>
                <a:gdLst/>
                <a:ahLst/>
                <a:cxnLst/>
                <a:rect l="l" t="t" r="r" b="b"/>
                <a:pathLst>
                  <a:path w="1146476" h="1064191" extrusionOk="0">
                    <a:moveTo>
                      <a:pt x="1023052" y="811858"/>
                    </a:moveTo>
                    <a:cubicBezTo>
                      <a:pt x="1047737" y="789915"/>
                      <a:pt x="1061451" y="759745"/>
                      <a:pt x="1061451" y="724089"/>
                    </a:cubicBezTo>
                    <a:cubicBezTo>
                      <a:pt x="1061451" y="663748"/>
                      <a:pt x="1017566" y="614379"/>
                      <a:pt x="959969" y="606150"/>
                    </a:cubicBezTo>
                    <a:lnTo>
                      <a:pt x="959969" y="556781"/>
                    </a:lnTo>
                    <a:cubicBezTo>
                      <a:pt x="959969" y="529353"/>
                      <a:pt x="938027" y="507411"/>
                      <a:pt x="910599" y="507411"/>
                    </a:cubicBezTo>
                    <a:lnTo>
                      <a:pt x="584209" y="507411"/>
                    </a:lnTo>
                    <a:lnTo>
                      <a:pt x="584209" y="433356"/>
                    </a:lnTo>
                    <a:lnTo>
                      <a:pt x="619865" y="433356"/>
                    </a:lnTo>
                    <a:cubicBezTo>
                      <a:pt x="644550" y="433356"/>
                      <a:pt x="663750" y="414157"/>
                      <a:pt x="663750" y="389472"/>
                    </a:cubicBezTo>
                    <a:lnTo>
                      <a:pt x="663750" y="356559"/>
                    </a:lnTo>
                    <a:cubicBezTo>
                      <a:pt x="663750" y="345588"/>
                      <a:pt x="658264" y="334617"/>
                      <a:pt x="652778" y="326389"/>
                    </a:cubicBezTo>
                    <a:cubicBezTo>
                      <a:pt x="661006" y="307189"/>
                      <a:pt x="671978" y="290733"/>
                      <a:pt x="685692" y="274276"/>
                    </a:cubicBezTo>
                    <a:cubicBezTo>
                      <a:pt x="713120" y="244106"/>
                      <a:pt x="729575" y="205707"/>
                      <a:pt x="729575" y="164566"/>
                    </a:cubicBezTo>
                    <a:cubicBezTo>
                      <a:pt x="729575" y="159080"/>
                      <a:pt x="729575" y="153595"/>
                      <a:pt x="729575" y="150852"/>
                    </a:cubicBezTo>
                    <a:cubicBezTo>
                      <a:pt x="729575" y="142624"/>
                      <a:pt x="721348" y="134395"/>
                      <a:pt x="710377" y="134395"/>
                    </a:cubicBezTo>
                    <a:cubicBezTo>
                      <a:pt x="702148" y="134395"/>
                      <a:pt x="693920" y="142624"/>
                      <a:pt x="693920" y="153595"/>
                    </a:cubicBezTo>
                    <a:cubicBezTo>
                      <a:pt x="693920" y="156337"/>
                      <a:pt x="693920" y="161823"/>
                      <a:pt x="693920" y="164566"/>
                    </a:cubicBezTo>
                    <a:cubicBezTo>
                      <a:pt x="693920" y="197479"/>
                      <a:pt x="682950" y="227649"/>
                      <a:pt x="661006" y="249591"/>
                    </a:cubicBezTo>
                    <a:cubicBezTo>
                      <a:pt x="644550" y="268791"/>
                      <a:pt x="630837" y="287990"/>
                      <a:pt x="622609" y="309932"/>
                    </a:cubicBezTo>
                    <a:lnTo>
                      <a:pt x="518384" y="309932"/>
                    </a:lnTo>
                    <a:cubicBezTo>
                      <a:pt x="510154" y="287990"/>
                      <a:pt x="496440" y="266048"/>
                      <a:pt x="479984" y="249591"/>
                    </a:cubicBezTo>
                    <a:cubicBezTo>
                      <a:pt x="458042" y="224906"/>
                      <a:pt x="444329" y="194736"/>
                      <a:pt x="444329" y="161823"/>
                    </a:cubicBezTo>
                    <a:cubicBezTo>
                      <a:pt x="444329" y="93254"/>
                      <a:pt x="499184" y="35656"/>
                      <a:pt x="570495" y="35656"/>
                    </a:cubicBezTo>
                    <a:lnTo>
                      <a:pt x="570495" y="35656"/>
                    </a:lnTo>
                    <a:cubicBezTo>
                      <a:pt x="608895" y="35656"/>
                      <a:pt x="644550" y="52112"/>
                      <a:pt x="669236" y="82283"/>
                    </a:cubicBezTo>
                    <a:cubicBezTo>
                      <a:pt x="674720" y="90511"/>
                      <a:pt x="685692" y="90511"/>
                      <a:pt x="693920" y="85026"/>
                    </a:cubicBezTo>
                    <a:cubicBezTo>
                      <a:pt x="702148" y="79540"/>
                      <a:pt x="702148" y="68569"/>
                      <a:pt x="696664" y="60341"/>
                    </a:cubicBezTo>
                    <a:cubicBezTo>
                      <a:pt x="666492" y="21942"/>
                      <a:pt x="619865" y="0"/>
                      <a:pt x="570495" y="0"/>
                    </a:cubicBezTo>
                    <a:cubicBezTo>
                      <a:pt x="570495" y="0"/>
                      <a:pt x="570495" y="0"/>
                      <a:pt x="570495" y="0"/>
                    </a:cubicBezTo>
                    <a:cubicBezTo>
                      <a:pt x="482726" y="0"/>
                      <a:pt x="411415" y="71312"/>
                      <a:pt x="411415" y="159080"/>
                    </a:cubicBezTo>
                    <a:cubicBezTo>
                      <a:pt x="411415" y="200222"/>
                      <a:pt x="427871" y="238620"/>
                      <a:pt x="455299" y="268791"/>
                    </a:cubicBezTo>
                    <a:cubicBezTo>
                      <a:pt x="469013" y="282504"/>
                      <a:pt x="479984" y="301704"/>
                      <a:pt x="488212" y="318160"/>
                    </a:cubicBezTo>
                    <a:cubicBezTo>
                      <a:pt x="479984" y="326389"/>
                      <a:pt x="477242" y="337360"/>
                      <a:pt x="477242" y="348331"/>
                    </a:cubicBezTo>
                    <a:lnTo>
                      <a:pt x="477242" y="381244"/>
                    </a:lnTo>
                    <a:cubicBezTo>
                      <a:pt x="477242" y="405929"/>
                      <a:pt x="496440" y="425128"/>
                      <a:pt x="521126" y="425128"/>
                    </a:cubicBezTo>
                    <a:lnTo>
                      <a:pt x="556781" y="425128"/>
                    </a:lnTo>
                    <a:lnTo>
                      <a:pt x="556781" y="499183"/>
                    </a:lnTo>
                    <a:lnTo>
                      <a:pt x="230393" y="499183"/>
                    </a:lnTo>
                    <a:cubicBezTo>
                      <a:pt x="202965" y="499183"/>
                      <a:pt x="181022" y="521125"/>
                      <a:pt x="181022" y="548552"/>
                    </a:cubicBezTo>
                    <a:lnTo>
                      <a:pt x="181022" y="597922"/>
                    </a:lnTo>
                    <a:cubicBezTo>
                      <a:pt x="123425" y="606150"/>
                      <a:pt x="79541" y="655520"/>
                      <a:pt x="79541" y="715861"/>
                    </a:cubicBezTo>
                    <a:cubicBezTo>
                      <a:pt x="79541" y="748774"/>
                      <a:pt x="93255" y="781687"/>
                      <a:pt x="117939" y="803629"/>
                    </a:cubicBezTo>
                    <a:cubicBezTo>
                      <a:pt x="101483" y="806372"/>
                      <a:pt x="85025" y="814600"/>
                      <a:pt x="68569" y="822829"/>
                    </a:cubicBezTo>
                    <a:cubicBezTo>
                      <a:pt x="60341" y="828314"/>
                      <a:pt x="57597" y="839285"/>
                      <a:pt x="63083" y="847513"/>
                    </a:cubicBezTo>
                    <a:cubicBezTo>
                      <a:pt x="68569" y="855742"/>
                      <a:pt x="79541" y="858484"/>
                      <a:pt x="87769" y="852999"/>
                    </a:cubicBezTo>
                    <a:cubicBezTo>
                      <a:pt x="106969" y="842028"/>
                      <a:pt x="128910" y="833800"/>
                      <a:pt x="153594" y="833800"/>
                    </a:cubicBezTo>
                    <a:lnTo>
                      <a:pt x="249591" y="833800"/>
                    </a:lnTo>
                    <a:cubicBezTo>
                      <a:pt x="318160" y="833800"/>
                      <a:pt x="373016" y="888655"/>
                      <a:pt x="373016" y="957224"/>
                    </a:cubicBezTo>
                    <a:lnTo>
                      <a:pt x="373016" y="1012079"/>
                    </a:lnTo>
                    <a:cubicBezTo>
                      <a:pt x="373016" y="1020307"/>
                      <a:pt x="367532" y="1025793"/>
                      <a:pt x="359302" y="1025793"/>
                    </a:cubicBezTo>
                    <a:lnTo>
                      <a:pt x="323646" y="1025793"/>
                    </a:lnTo>
                    <a:lnTo>
                      <a:pt x="323646" y="973681"/>
                    </a:lnTo>
                    <a:cubicBezTo>
                      <a:pt x="323646" y="965452"/>
                      <a:pt x="315418" y="957224"/>
                      <a:pt x="307190" y="957224"/>
                    </a:cubicBezTo>
                    <a:cubicBezTo>
                      <a:pt x="298962" y="957224"/>
                      <a:pt x="290733" y="965452"/>
                      <a:pt x="290733" y="973681"/>
                    </a:cubicBezTo>
                    <a:lnTo>
                      <a:pt x="290733" y="1025793"/>
                    </a:lnTo>
                    <a:lnTo>
                      <a:pt x="117939" y="1025793"/>
                    </a:lnTo>
                    <a:lnTo>
                      <a:pt x="117939" y="973681"/>
                    </a:lnTo>
                    <a:cubicBezTo>
                      <a:pt x="117939" y="965452"/>
                      <a:pt x="109711" y="957224"/>
                      <a:pt x="101483" y="957224"/>
                    </a:cubicBezTo>
                    <a:cubicBezTo>
                      <a:pt x="93255" y="957224"/>
                      <a:pt x="85025" y="965452"/>
                      <a:pt x="85025" y="973681"/>
                    </a:cubicBezTo>
                    <a:lnTo>
                      <a:pt x="85025" y="1025793"/>
                    </a:lnTo>
                    <a:lnTo>
                      <a:pt x="49369" y="1025793"/>
                    </a:lnTo>
                    <a:cubicBezTo>
                      <a:pt x="41142" y="1025793"/>
                      <a:pt x="35656" y="1020307"/>
                      <a:pt x="35656" y="1012079"/>
                    </a:cubicBezTo>
                    <a:lnTo>
                      <a:pt x="35656" y="957224"/>
                    </a:lnTo>
                    <a:cubicBezTo>
                      <a:pt x="35656" y="938025"/>
                      <a:pt x="38399" y="921568"/>
                      <a:pt x="46627" y="905112"/>
                    </a:cubicBezTo>
                    <a:cubicBezTo>
                      <a:pt x="49369" y="896883"/>
                      <a:pt x="46627" y="885912"/>
                      <a:pt x="38399" y="883169"/>
                    </a:cubicBezTo>
                    <a:cubicBezTo>
                      <a:pt x="30170" y="880427"/>
                      <a:pt x="19200" y="883169"/>
                      <a:pt x="16456" y="891398"/>
                    </a:cubicBezTo>
                    <a:cubicBezTo>
                      <a:pt x="5486" y="913340"/>
                      <a:pt x="0" y="935282"/>
                      <a:pt x="0" y="959967"/>
                    </a:cubicBezTo>
                    <a:lnTo>
                      <a:pt x="0" y="1014822"/>
                    </a:lnTo>
                    <a:cubicBezTo>
                      <a:pt x="0" y="1042250"/>
                      <a:pt x="21942" y="1064192"/>
                      <a:pt x="49369" y="1064192"/>
                    </a:cubicBezTo>
                    <a:lnTo>
                      <a:pt x="362046" y="1064192"/>
                    </a:lnTo>
                    <a:cubicBezTo>
                      <a:pt x="373016" y="1064192"/>
                      <a:pt x="386730" y="1058706"/>
                      <a:pt x="394959" y="1053221"/>
                    </a:cubicBezTo>
                    <a:cubicBezTo>
                      <a:pt x="403187" y="1061449"/>
                      <a:pt x="414157" y="1064192"/>
                      <a:pt x="427871" y="1064192"/>
                    </a:cubicBezTo>
                    <a:lnTo>
                      <a:pt x="713120" y="1064192"/>
                    </a:lnTo>
                    <a:cubicBezTo>
                      <a:pt x="726833" y="1064192"/>
                      <a:pt x="740547" y="1058706"/>
                      <a:pt x="751519" y="1050478"/>
                    </a:cubicBezTo>
                    <a:cubicBezTo>
                      <a:pt x="759747" y="1058706"/>
                      <a:pt x="773461" y="1064192"/>
                      <a:pt x="787175" y="1064192"/>
                    </a:cubicBezTo>
                    <a:lnTo>
                      <a:pt x="1097107" y="1064192"/>
                    </a:lnTo>
                    <a:cubicBezTo>
                      <a:pt x="1124535" y="1064192"/>
                      <a:pt x="1146476" y="1042250"/>
                      <a:pt x="1146476" y="1014822"/>
                    </a:cubicBezTo>
                    <a:lnTo>
                      <a:pt x="1146476" y="959967"/>
                    </a:lnTo>
                    <a:cubicBezTo>
                      <a:pt x="1146476" y="891398"/>
                      <a:pt x="1094365" y="828314"/>
                      <a:pt x="1023052" y="811858"/>
                    </a:cubicBezTo>
                    <a:lnTo>
                      <a:pt x="1023052" y="811858"/>
                    </a:lnTo>
                    <a:close/>
                    <a:moveTo>
                      <a:pt x="943513" y="641806"/>
                    </a:moveTo>
                    <a:cubicBezTo>
                      <a:pt x="943513" y="641806"/>
                      <a:pt x="946255" y="641806"/>
                      <a:pt x="946255" y="641806"/>
                    </a:cubicBezTo>
                    <a:cubicBezTo>
                      <a:pt x="990138" y="644549"/>
                      <a:pt x="1028538" y="680205"/>
                      <a:pt x="1028538" y="726832"/>
                    </a:cubicBezTo>
                    <a:cubicBezTo>
                      <a:pt x="1028538" y="767973"/>
                      <a:pt x="1001110" y="800887"/>
                      <a:pt x="959969" y="809115"/>
                    </a:cubicBezTo>
                    <a:lnTo>
                      <a:pt x="927055" y="809115"/>
                    </a:lnTo>
                    <a:cubicBezTo>
                      <a:pt x="888657" y="800887"/>
                      <a:pt x="858486" y="765231"/>
                      <a:pt x="858486" y="726832"/>
                    </a:cubicBezTo>
                    <a:cubicBezTo>
                      <a:pt x="858486" y="680205"/>
                      <a:pt x="894142" y="644549"/>
                      <a:pt x="940769" y="641806"/>
                    </a:cubicBezTo>
                    <a:cubicBezTo>
                      <a:pt x="940769" y="641806"/>
                      <a:pt x="940769" y="641806"/>
                      <a:pt x="943513" y="641806"/>
                    </a:cubicBezTo>
                    <a:lnTo>
                      <a:pt x="943513" y="641806"/>
                    </a:lnTo>
                    <a:close/>
                    <a:moveTo>
                      <a:pt x="512898" y="400443"/>
                    </a:moveTo>
                    <a:cubicBezTo>
                      <a:pt x="507412" y="400443"/>
                      <a:pt x="504670" y="397701"/>
                      <a:pt x="504670" y="392215"/>
                    </a:cubicBezTo>
                    <a:lnTo>
                      <a:pt x="504670" y="359302"/>
                    </a:lnTo>
                    <a:cubicBezTo>
                      <a:pt x="504670" y="353816"/>
                      <a:pt x="507412" y="351073"/>
                      <a:pt x="512898" y="351073"/>
                    </a:cubicBezTo>
                    <a:lnTo>
                      <a:pt x="617123" y="351073"/>
                    </a:lnTo>
                    <a:cubicBezTo>
                      <a:pt x="622609" y="351073"/>
                      <a:pt x="625351" y="353816"/>
                      <a:pt x="625351" y="359302"/>
                    </a:cubicBezTo>
                    <a:lnTo>
                      <a:pt x="625351" y="392215"/>
                    </a:lnTo>
                    <a:cubicBezTo>
                      <a:pt x="625351" y="397701"/>
                      <a:pt x="622609" y="400443"/>
                      <a:pt x="617123" y="400443"/>
                    </a:cubicBezTo>
                    <a:lnTo>
                      <a:pt x="512898" y="400443"/>
                    </a:lnTo>
                    <a:lnTo>
                      <a:pt x="512898" y="400443"/>
                    </a:lnTo>
                    <a:close/>
                    <a:moveTo>
                      <a:pt x="565009" y="639063"/>
                    </a:moveTo>
                    <a:cubicBezTo>
                      <a:pt x="611637" y="639063"/>
                      <a:pt x="650036" y="677462"/>
                      <a:pt x="650036" y="724089"/>
                    </a:cubicBezTo>
                    <a:cubicBezTo>
                      <a:pt x="650036" y="765231"/>
                      <a:pt x="622609" y="798144"/>
                      <a:pt x="581467" y="806372"/>
                    </a:cubicBezTo>
                    <a:lnTo>
                      <a:pt x="548553" y="806372"/>
                    </a:lnTo>
                    <a:cubicBezTo>
                      <a:pt x="510154" y="798144"/>
                      <a:pt x="479984" y="762488"/>
                      <a:pt x="479984" y="724089"/>
                    </a:cubicBezTo>
                    <a:cubicBezTo>
                      <a:pt x="479984" y="677462"/>
                      <a:pt x="518384" y="639063"/>
                      <a:pt x="565009" y="639063"/>
                    </a:cubicBezTo>
                    <a:lnTo>
                      <a:pt x="565009" y="639063"/>
                    </a:lnTo>
                    <a:close/>
                    <a:moveTo>
                      <a:pt x="205708" y="809115"/>
                    </a:moveTo>
                    <a:lnTo>
                      <a:pt x="172794" y="809115"/>
                    </a:lnTo>
                    <a:cubicBezTo>
                      <a:pt x="134396" y="800887"/>
                      <a:pt x="104225" y="765231"/>
                      <a:pt x="104225" y="726832"/>
                    </a:cubicBezTo>
                    <a:cubicBezTo>
                      <a:pt x="104225" y="680205"/>
                      <a:pt x="142624" y="641806"/>
                      <a:pt x="189252" y="641806"/>
                    </a:cubicBezTo>
                    <a:cubicBezTo>
                      <a:pt x="235877" y="641806"/>
                      <a:pt x="274277" y="680205"/>
                      <a:pt x="274277" y="726832"/>
                    </a:cubicBezTo>
                    <a:cubicBezTo>
                      <a:pt x="274277" y="765231"/>
                      <a:pt x="244107" y="800887"/>
                      <a:pt x="205708" y="809115"/>
                    </a:cubicBezTo>
                    <a:lnTo>
                      <a:pt x="205708" y="809115"/>
                    </a:lnTo>
                    <a:close/>
                    <a:moveTo>
                      <a:pt x="271535" y="811858"/>
                    </a:moveTo>
                    <a:cubicBezTo>
                      <a:pt x="296219" y="789915"/>
                      <a:pt x="309932" y="759745"/>
                      <a:pt x="309932" y="724089"/>
                    </a:cubicBezTo>
                    <a:cubicBezTo>
                      <a:pt x="309932" y="663748"/>
                      <a:pt x="266049" y="614379"/>
                      <a:pt x="208450" y="606150"/>
                    </a:cubicBezTo>
                    <a:lnTo>
                      <a:pt x="208450" y="556781"/>
                    </a:lnTo>
                    <a:cubicBezTo>
                      <a:pt x="208450" y="548552"/>
                      <a:pt x="216679" y="540324"/>
                      <a:pt x="224907" y="540324"/>
                    </a:cubicBezTo>
                    <a:lnTo>
                      <a:pt x="548553" y="540324"/>
                    </a:lnTo>
                    <a:lnTo>
                      <a:pt x="548553" y="606150"/>
                    </a:lnTo>
                    <a:cubicBezTo>
                      <a:pt x="490956" y="614379"/>
                      <a:pt x="447071" y="663748"/>
                      <a:pt x="447071" y="724089"/>
                    </a:cubicBezTo>
                    <a:cubicBezTo>
                      <a:pt x="447071" y="757002"/>
                      <a:pt x="460785" y="789915"/>
                      <a:pt x="485470" y="811858"/>
                    </a:cubicBezTo>
                    <a:cubicBezTo>
                      <a:pt x="438843" y="822829"/>
                      <a:pt x="400443" y="852999"/>
                      <a:pt x="378502" y="894140"/>
                    </a:cubicBezTo>
                    <a:cubicBezTo>
                      <a:pt x="356560" y="852999"/>
                      <a:pt x="318160" y="822829"/>
                      <a:pt x="271535" y="811858"/>
                    </a:cubicBezTo>
                    <a:lnTo>
                      <a:pt x="271535" y="811858"/>
                    </a:lnTo>
                    <a:close/>
                    <a:moveTo>
                      <a:pt x="737805" y="965452"/>
                    </a:moveTo>
                    <a:lnTo>
                      <a:pt x="737805" y="1012079"/>
                    </a:lnTo>
                    <a:cubicBezTo>
                      <a:pt x="737805" y="1025793"/>
                      <a:pt x="726833" y="1034021"/>
                      <a:pt x="713120" y="1034021"/>
                    </a:cubicBezTo>
                    <a:lnTo>
                      <a:pt x="685692" y="1034021"/>
                    </a:lnTo>
                    <a:lnTo>
                      <a:pt x="685692" y="981909"/>
                    </a:lnTo>
                    <a:cubicBezTo>
                      <a:pt x="685692" y="973681"/>
                      <a:pt x="677464" y="965452"/>
                      <a:pt x="669236" y="965452"/>
                    </a:cubicBezTo>
                    <a:cubicBezTo>
                      <a:pt x="661006" y="965452"/>
                      <a:pt x="652778" y="973681"/>
                      <a:pt x="652778" y="981909"/>
                    </a:cubicBezTo>
                    <a:lnTo>
                      <a:pt x="652778" y="1034021"/>
                    </a:lnTo>
                    <a:lnTo>
                      <a:pt x="479984" y="1034021"/>
                    </a:lnTo>
                    <a:lnTo>
                      <a:pt x="479984" y="981909"/>
                    </a:lnTo>
                    <a:cubicBezTo>
                      <a:pt x="479984" y="973681"/>
                      <a:pt x="471756" y="965452"/>
                      <a:pt x="463528" y="965452"/>
                    </a:cubicBezTo>
                    <a:cubicBezTo>
                      <a:pt x="455299" y="965452"/>
                      <a:pt x="447071" y="973681"/>
                      <a:pt x="447071" y="981909"/>
                    </a:cubicBezTo>
                    <a:lnTo>
                      <a:pt x="447071" y="1034021"/>
                    </a:lnTo>
                    <a:lnTo>
                      <a:pt x="411415" y="1034021"/>
                    </a:lnTo>
                    <a:cubicBezTo>
                      <a:pt x="403187" y="1034021"/>
                      <a:pt x="397701" y="1028536"/>
                      <a:pt x="397701" y="1020307"/>
                    </a:cubicBezTo>
                    <a:lnTo>
                      <a:pt x="397701" y="965452"/>
                    </a:lnTo>
                    <a:cubicBezTo>
                      <a:pt x="397701" y="896883"/>
                      <a:pt x="452557" y="842028"/>
                      <a:pt x="521126" y="842028"/>
                    </a:cubicBezTo>
                    <a:lnTo>
                      <a:pt x="617123" y="842028"/>
                    </a:lnTo>
                    <a:cubicBezTo>
                      <a:pt x="680206" y="842028"/>
                      <a:pt x="735061" y="896883"/>
                      <a:pt x="737805" y="965452"/>
                    </a:cubicBezTo>
                    <a:cubicBezTo>
                      <a:pt x="737805" y="965452"/>
                      <a:pt x="737805" y="965452"/>
                      <a:pt x="737805" y="965452"/>
                    </a:cubicBezTo>
                    <a:lnTo>
                      <a:pt x="737805" y="965452"/>
                    </a:lnTo>
                    <a:close/>
                    <a:moveTo>
                      <a:pt x="647292" y="811858"/>
                    </a:moveTo>
                    <a:cubicBezTo>
                      <a:pt x="671978" y="789915"/>
                      <a:pt x="685692" y="759745"/>
                      <a:pt x="685692" y="724089"/>
                    </a:cubicBezTo>
                    <a:cubicBezTo>
                      <a:pt x="685692" y="663748"/>
                      <a:pt x="641808" y="614379"/>
                      <a:pt x="584209" y="606150"/>
                    </a:cubicBezTo>
                    <a:lnTo>
                      <a:pt x="584209" y="540324"/>
                    </a:lnTo>
                    <a:lnTo>
                      <a:pt x="910599" y="540324"/>
                    </a:lnTo>
                    <a:cubicBezTo>
                      <a:pt x="918827" y="540324"/>
                      <a:pt x="927055" y="548552"/>
                      <a:pt x="927055" y="556781"/>
                    </a:cubicBezTo>
                    <a:lnTo>
                      <a:pt x="927055" y="606150"/>
                    </a:lnTo>
                    <a:cubicBezTo>
                      <a:pt x="869458" y="614379"/>
                      <a:pt x="825572" y="663748"/>
                      <a:pt x="825572" y="724089"/>
                    </a:cubicBezTo>
                    <a:cubicBezTo>
                      <a:pt x="825572" y="757002"/>
                      <a:pt x="839286" y="789915"/>
                      <a:pt x="863972" y="811858"/>
                    </a:cubicBezTo>
                    <a:cubicBezTo>
                      <a:pt x="817344" y="822829"/>
                      <a:pt x="778947" y="852999"/>
                      <a:pt x="757003" y="894140"/>
                    </a:cubicBezTo>
                    <a:cubicBezTo>
                      <a:pt x="732319" y="852999"/>
                      <a:pt x="693920" y="822829"/>
                      <a:pt x="647292" y="811858"/>
                    </a:cubicBezTo>
                    <a:lnTo>
                      <a:pt x="647292" y="811858"/>
                    </a:lnTo>
                    <a:close/>
                    <a:moveTo>
                      <a:pt x="1113563" y="1020307"/>
                    </a:moveTo>
                    <a:cubicBezTo>
                      <a:pt x="1113563" y="1028536"/>
                      <a:pt x="1108079" y="1034021"/>
                      <a:pt x="1099849" y="1034021"/>
                    </a:cubicBezTo>
                    <a:lnTo>
                      <a:pt x="1064193" y="1034021"/>
                    </a:lnTo>
                    <a:lnTo>
                      <a:pt x="1064193" y="981909"/>
                    </a:lnTo>
                    <a:cubicBezTo>
                      <a:pt x="1064193" y="973681"/>
                      <a:pt x="1055965" y="965452"/>
                      <a:pt x="1047737" y="965452"/>
                    </a:cubicBezTo>
                    <a:cubicBezTo>
                      <a:pt x="1039510" y="965452"/>
                      <a:pt x="1031280" y="973681"/>
                      <a:pt x="1031280" y="981909"/>
                    </a:cubicBezTo>
                    <a:lnTo>
                      <a:pt x="1031280" y="1034021"/>
                    </a:lnTo>
                    <a:lnTo>
                      <a:pt x="858486" y="1034021"/>
                    </a:lnTo>
                    <a:lnTo>
                      <a:pt x="858486" y="981909"/>
                    </a:lnTo>
                    <a:cubicBezTo>
                      <a:pt x="858486" y="973681"/>
                      <a:pt x="850258" y="965452"/>
                      <a:pt x="842030" y="965452"/>
                    </a:cubicBezTo>
                    <a:cubicBezTo>
                      <a:pt x="833802" y="965452"/>
                      <a:pt x="825572" y="973681"/>
                      <a:pt x="825572" y="981909"/>
                    </a:cubicBezTo>
                    <a:lnTo>
                      <a:pt x="825572" y="1034021"/>
                    </a:lnTo>
                    <a:lnTo>
                      <a:pt x="789917" y="1034021"/>
                    </a:lnTo>
                    <a:cubicBezTo>
                      <a:pt x="781689" y="1034021"/>
                      <a:pt x="776203" y="1028536"/>
                      <a:pt x="776203" y="1020307"/>
                    </a:cubicBezTo>
                    <a:cubicBezTo>
                      <a:pt x="776203" y="959967"/>
                      <a:pt x="776203" y="968195"/>
                      <a:pt x="776203" y="965452"/>
                    </a:cubicBezTo>
                    <a:cubicBezTo>
                      <a:pt x="776203" y="965452"/>
                      <a:pt x="776203" y="965452"/>
                      <a:pt x="776203" y="965452"/>
                    </a:cubicBezTo>
                    <a:cubicBezTo>
                      <a:pt x="776203" y="896883"/>
                      <a:pt x="831058" y="842028"/>
                      <a:pt x="899627" y="842028"/>
                    </a:cubicBezTo>
                    <a:lnTo>
                      <a:pt x="995624" y="842028"/>
                    </a:lnTo>
                    <a:cubicBezTo>
                      <a:pt x="1064193" y="842028"/>
                      <a:pt x="1119049" y="896883"/>
                      <a:pt x="1119049" y="965452"/>
                    </a:cubicBezTo>
                    <a:lnTo>
                      <a:pt x="1119049" y="1020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5" name="Google Shape;1075;p48"/>
              <p:cNvSpPr/>
              <p:nvPr/>
            </p:nvSpPr>
            <p:spPr>
              <a:xfrm>
                <a:off x="6889905" y="572719"/>
                <a:ext cx="65825" cy="32913"/>
              </a:xfrm>
              <a:custGeom>
                <a:avLst/>
                <a:gdLst/>
                <a:ahLst/>
                <a:cxnLst/>
                <a:rect l="l" t="t" r="r" b="b"/>
                <a:pathLst>
                  <a:path w="65825" h="32913" extrusionOk="0">
                    <a:moveTo>
                      <a:pt x="16456" y="32913"/>
                    </a:moveTo>
                    <a:lnTo>
                      <a:pt x="49369" y="32913"/>
                    </a:lnTo>
                    <a:cubicBezTo>
                      <a:pt x="57597" y="32913"/>
                      <a:pt x="65825" y="24685"/>
                      <a:pt x="65825" y="16457"/>
                    </a:cubicBezTo>
                    <a:cubicBezTo>
                      <a:pt x="65825" y="8228"/>
                      <a:pt x="57597" y="0"/>
                      <a:pt x="49369" y="0"/>
                    </a:cubicBezTo>
                    <a:lnTo>
                      <a:pt x="16456" y="0"/>
                    </a:lnTo>
                    <a:cubicBezTo>
                      <a:pt x="8228" y="0"/>
                      <a:pt x="0" y="8228"/>
                      <a:pt x="0" y="16457"/>
                    </a:cubicBezTo>
                    <a:cubicBezTo>
                      <a:pt x="0" y="24685"/>
                      <a:pt x="8228" y="32913"/>
                      <a:pt x="16456" y="32913"/>
                    </a:cubicBezTo>
                    <a:lnTo>
                      <a:pt x="16456" y="329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48"/>
              <p:cNvSpPr/>
              <p:nvPr/>
            </p:nvSpPr>
            <p:spPr>
              <a:xfrm>
                <a:off x="7339717" y="572719"/>
                <a:ext cx="65827" cy="32913"/>
              </a:xfrm>
              <a:custGeom>
                <a:avLst/>
                <a:gdLst/>
                <a:ahLst/>
                <a:cxnLst/>
                <a:rect l="l" t="t" r="r" b="b"/>
                <a:pathLst>
                  <a:path w="65827" h="32913" extrusionOk="0">
                    <a:moveTo>
                      <a:pt x="16458" y="32913"/>
                    </a:moveTo>
                    <a:lnTo>
                      <a:pt x="49371" y="32913"/>
                    </a:lnTo>
                    <a:cubicBezTo>
                      <a:pt x="57599" y="32913"/>
                      <a:pt x="65827" y="24685"/>
                      <a:pt x="65827" y="16457"/>
                    </a:cubicBezTo>
                    <a:cubicBezTo>
                      <a:pt x="65827" y="8228"/>
                      <a:pt x="57599" y="0"/>
                      <a:pt x="49371" y="0"/>
                    </a:cubicBezTo>
                    <a:lnTo>
                      <a:pt x="16458" y="0"/>
                    </a:lnTo>
                    <a:cubicBezTo>
                      <a:pt x="8230" y="0"/>
                      <a:pt x="0" y="8228"/>
                      <a:pt x="0" y="16457"/>
                    </a:cubicBezTo>
                    <a:cubicBezTo>
                      <a:pt x="0" y="24685"/>
                      <a:pt x="8230" y="32913"/>
                      <a:pt x="16458" y="32913"/>
                    </a:cubicBezTo>
                    <a:lnTo>
                      <a:pt x="16458" y="329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7" name="Google Shape;1077;p48"/>
              <p:cNvSpPr/>
              <p:nvPr/>
            </p:nvSpPr>
            <p:spPr>
              <a:xfrm>
                <a:off x="6959845" y="401296"/>
                <a:ext cx="54854" cy="56226"/>
              </a:xfrm>
              <a:custGeom>
                <a:avLst/>
                <a:gdLst/>
                <a:ahLst/>
                <a:cxnLst/>
                <a:rect l="l" t="t" r="r" b="b"/>
                <a:pathLst>
                  <a:path w="54854" h="56226" extrusionOk="0">
                    <a:moveTo>
                      <a:pt x="28798" y="50741"/>
                    </a:moveTo>
                    <a:cubicBezTo>
                      <a:pt x="31542" y="53484"/>
                      <a:pt x="37026" y="56227"/>
                      <a:pt x="39770" y="56227"/>
                    </a:cubicBezTo>
                    <a:cubicBezTo>
                      <a:pt x="45256" y="56227"/>
                      <a:pt x="47998" y="53484"/>
                      <a:pt x="50740" y="50741"/>
                    </a:cubicBezTo>
                    <a:cubicBezTo>
                      <a:pt x="56226" y="45256"/>
                      <a:pt x="56226" y="34284"/>
                      <a:pt x="50740" y="26056"/>
                    </a:cubicBezTo>
                    <a:lnTo>
                      <a:pt x="28798" y="4114"/>
                    </a:lnTo>
                    <a:cubicBezTo>
                      <a:pt x="23312" y="-1371"/>
                      <a:pt x="12342" y="-1371"/>
                      <a:pt x="4114" y="4114"/>
                    </a:cubicBezTo>
                    <a:cubicBezTo>
                      <a:pt x="-1371" y="9600"/>
                      <a:pt x="-1371" y="20571"/>
                      <a:pt x="4114" y="28799"/>
                    </a:cubicBezTo>
                    <a:lnTo>
                      <a:pt x="28798" y="5074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48"/>
              <p:cNvSpPr/>
              <p:nvPr/>
            </p:nvSpPr>
            <p:spPr>
              <a:xfrm>
                <a:off x="7278006" y="719456"/>
                <a:ext cx="52112" cy="56226"/>
              </a:xfrm>
              <a:custGeom>
                <a:avLst/>
                <a:gdLst/>
                <a:ahLst/>
                <a:cxnLst/>
                <a:rect l="l" t="t" r="r" b="b"/>
                <a:pathLst>
                  <a:path w="52112" h="56226" extrusionOk="0">
                    <a:moveTo>
                      <a:pt x="28800" y="4114"/>
                    </a:moveTo>
                    <a:cubicBezTo>
                      <a:pt x="23314" y="-1371"/>
                      <a:pt x="12342" y="-1371"/>
                      <a:pt x="4114" y="4114"/>
                    </a:cubicBezTo>
                    <a:cubicBezTo>
                      <a:pt x="-1371" y="9600"/>
                      <a:pt x="-1371" y="20571"/>
                      <a:pt x="4114" y="28799"/>
                    </a:cubicBezTo>
                    <a:lnTo>
                      <a:pt x="26056" y="50741"/>
                    </a:lnTo>
                    <a:cubicBezTo>
                      <a:pt x="28800" y="53484"/>
                      <a:pt x="34284" y="56227"/>
                      <a:pt x="37028" y="56227"/>
                    </a:cubicBezTo>
                    <a:cubicBezTo>
                      <a:pt x="42514" y="56227"/>
                      <a:pt x="45256" y="53484"/>
                      <a:pt x="47998" y="50741"/>
                    </a:cubicBezTo>
                    <a:cubicBezTo>
                      <a:pt x="53484" y="45256"/>
                      <a:pt x="53484" y="34285"/>
                      <a:pt x="47998" y="26056"/>
                    </a:cubicBezTo>
                    <a:lnTo>
                      <a:pt x="28800" y="411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48"/>
              <p:cNvSpPr/>
              <p:nvPr/>
            </p:nvSpPr>
            <p:spPr>
              <a:xfrm>
                <a:off x="6959845" y="719456"/>
                <a:ext cx="54854" cy="56226"/>
              </a:xfrm>
              <a:custGeom>
                <a:avLst/>
                <a:gdLst/>
                <a:ahLst/>
                <a:cxnLst/>
                <a:rect l="l" t="t" r="r" b="b"/>
                <a:pathLst>
                  <a:path w="54854" h="56226" extrusionOk="0">
                    <a:moveTo>
                      <a:pt x="17828" y="56227"/>
                    </a:moveTo>
                    <a:cubicBezTo>
                      <a:pt x="23312" y="56227"/>
                      <a:pt x="26056" y="53484"/>
                      <a:pt x="28798" y="50741"/>
                    </a:cubicBezTo>
                    <a:lnTo>
                      <a:pt x="50740" y="28799"/>
                    </a:lnTo>
                    <a:cubicBezTo>
                      <a:pt x="56226" y="23314"/>
                      <a:pt x="56226" y="12342"/>
                      <a:pt x="50740" y="4114"/>
                    </a:cubicBezTo>
                    <a:cubicBezTo>
                      <a:pt x="45256" y="-1371"/>
                      <a:pt x="34284" y="-1371"/>
                      <a:pt x="26056" y="4114"/>
                    </a:cubicBezTo>
                    <a:lnTo>
                      <a:pt x="4114" y="26056"/>
                    </a:lnTo>
                    <a:cubicBezTo>
                      <a:pt x="-1371" y="31542"/>
                      <a:pt x="-1371" y="42513"/>
                      <a:pt x="4114" y="50741"/>
                    </a:cubicBezTo>
                    <a:cubicBezTo>
                      <a:pt x="9599" y="56227"/>
                      <a:pt x="12342" y="56227"/>
                      <a:pt x="17828" y="56227"/>
                    </a:cubicBezTo>
                    <a:lnTo>
                      <a:pt x="17828" y="5622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48"/>
              <p:cNvSpPr/>
              <p:nvPr/>
            </p:nvSpPr>
            <p:spPr>
              <a:xfrm>
                <a:off x="7278006" y="401296"/>
                <a:ext cx="54856" cy="56226"/>
              </a:xfrm>
              <a:custGeom>
                <a:avLst/>
                <a:gdLst/>
                <a:ahLst/>
                <a:cxnLst/>
                <a:rect l="l" t="t" r="r" b="b"/>
                <a:pathLst>
                  <a:path w="54856" h="56226" extrusionOk="0">
                    <a:moveTo>
                      <a:pt x="17828" y="56227"/>
                    </a:moveTo>
                    <a:cubicBezTo>
                      <a:pt x="23314" y="56227"/>
                      <a:pt x="26056" y="53484"/>
                      <a:pt x="28800" y="50741"/>
                    </a:cubicBezTo>
                    <a:lnTo>
                      <a:pt x="50742" y="28799"/>
                    </a:lnTo>
                    <a:cubicBezTo>
                      <a:pt x="56228" y="23314"/>
                      <a:pt x="56228" y="12342"/>
                      <a:pt x="50742" y="4114"/>
                    </a:cubicBezTo>
                    <a:cubicBezTo>
                      <a:pt x="45256" y="-1371"/>
                      <a:pt x="34284" y="-1371"/>
                      <a:pt x="26056" y="4114"/>
                    </a:cubicBezTo>
                    <a:lnTo>
                      <a:pt x="4114" y="26056"/>
                    </a:lnTo>
                    <a:cubicBezTo>
                      <a:pt x="-1371" y="31542"/>
                      <a:pt x="-1371" y="42513"/>
                      <a:pt x="4114" y="50741"/>
                    </a:cubicBezTo>
                    <a:cubicBezTo>
                      <a:pt x="9600" y="53484"/>
                      <a:pt x="12342" y="56227"/>
                      <a:pt x="17828" y="56227"/>
                    </a:cubicBezTo>
                    <a:lnTo>
                      <a:pt x="17828" y="5622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48"/>
              <p:cNvSpPr/>
              <p:nvPr/>
            </p:nvSpPr>
            <p:spPr>
              <a:xfrm>
                <a:off x="7131268" y="331356"/>
                <a:ext cx="32913" cy="65826"/>
              </a:xfrm>
              <a:custGeom>
                <a:avLst/>
                <a:gdLst/>
                <a:ahLst/>
                <a:cxnLst/>
                <a:rect l="l" t="t" r="r" b="b"/>
                <a:pathLst>
                  <a:path w="32913" h="65826" extrusionOk="0">
                    <a:moveTo>
                      <a:pt x="16456" y="65826"/>
                    </a:moveTo>
                    <a:cubicBezTo>
                      <a:pt x="24686" y="65826"/>
                      <a:pt x="32914" y="57598"/>
                      <a:pt x="32914" y="49370"/>
                    </a:cubicBezTo>
                    <a:lnTo>
                      <a:pt x="32914" y="16457"/>
                    </a:lnTo>
                    <a:cubicBezTo>
                      <a:pt x="32914" y="8228"/>
                      <a:pt x="24686" y="0"/>
                      <a:pt x="16456" y="0"/>
                    </a:cubicBezTo>
                    <a:cubicBezTo>
                      <a:pt x="8228" y="0"/>
                      <a:pt x="0" y="8228"/>
                      <a:pt x="0" y="16457"/>
                    </a:cubicBezTo>
                    <a:lnTo>
                      <a:pt x="0" y="49370"/>
                    </a:lnTo>
                    <a:cubicBezTo>
                      <a:pt x="0" y="57598"/>
                      <a:pt x="8228" y="65826"/>
                      <a:pt x="16456" y="65826"/>
                    </a:cubicBezTo>
                    <a:lnTo>
                      <a:pt x="16456" y="6582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49"/>
          <p:cNvSpPr txBox="1">
            <a:spLocks noGrp="1"/>
          </p:cNvSpPr>
          <p:nvPr>
            <p:ph type="body" idx="1"/>
          </p:nvPr>
        </p:nvSpPr>
        <p:spPr>
          <a:xfrm>
            <a:off x="6010102" y="1740376"/>
            <a:ext cx="5893723" cy="37225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400">
                <a:latin typeface="Raleway"/>
                <a:ea typeface="Raleway"/>
                <a:cs typeface="Raleway"/>
                <a:sym typeface="Raleway"/>
              </a:rPr>
              <a:t>Zoals vermeld in module 4, liggen er binnen ons Culinaire erfgoed kansen voor u als Food business</a:t>
            </a:r>
            <a:r>
              <a:rPr lang="en-US"/>
              <a:t>.</a:t>
            </a:r>
            <a:endParaRPr/>
          </a:p>
          <a:p>
            <a:pPr marL="0" lvl="0" indent="0" algn="l" rtl="0">
              <a:lnSpc>
                <a:spcPct val="100000"/>
              </a:lnSpc>
              <a:spcBef>
                <a:spcPts val="1000"/>
              </a:spcBef>
              <a:spcAft>
                <a:spcPts val="0"/>
              </a:spcAft>
              <a:buSzPts val="2400"/>
              <a:buNone/>
            </a:pPr>
            <a:r>
              <a:rPr lang="en-US" sz="2400">
                <a:latin typeface="Raleway"/>
                <a:ea typeface="Raleway"/>
                <a:cs typeface="Raleway"/>
                <a:sym typeface="Raleway"/>
              </a:rPr>
              <a:t>Door de ideeën die u en uw team genereren om het culinaire verleden van uw regio opnieuw uit te vinden te delen en te promoten, creëert u kansen voor uw bedrijf. </a:t>
            </a:r>
            <a:r>
              <a:rPr lang="en-US"/>
              <a:t>De heruitvindingen zijn innovatieve manieren om uw bedrijf concurrerend te houden en nieuwe klanten aan te trekken en bestaande klanten te behouden.</a:t>
            </a:r>
            <a:endParaRPr sz="2400">
              <a:latin typeface="Raleway"/>
              <a:ea typeface="Raleway"/>
              <a:cs typeface="Raleway"/>
              <a:sym typeface="Raleway"/>
            </a:endParaRPr>
          </a:p>
          <a:p>
            <a:pPr marL="0" lvl="0" indent="0" algn="l" rtl="0">
              <a:lnSpc>
                <a:spcPct val="100000"/>
              </a:lnSpc>
              <a:spcBef>
                <a:spcPts val="1000"/>
              </a:spcBef>
              <a:spcAft>
                <a:spcPts val="0"/>
              </a:spcAft>
              <a:buSzPts val="2400"/>
              <a:buNone/>
            </a:pPr>
            <a:endParaRPr>
              <a:latin typeface="Raleway"/>
              <a:ea typeface="Raleway"/>
              <a:cs typeface="Raleway"/>
              <a:sym typeface="Raleway"/>
            </a:endParaRPr>
          </a:p>
        </p:txBody>
      </p:sp>
      <p:sp>
        <p:nvSpPr>
          <p:cNvPr id="1087" name="Google Shape;1087;p49"/>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033637"/>
              </a:buClr>
              <a:buSzPct val="100000"/>
              <a:buNone/>
            </a:pPr>
            <a:r>
              <a:rPr lang="en-US" b="1"/>
              <a:t>Zakelijke kansen</a:t>
            </a:r>
            <a:endParaRPr/>
          </a:p>
        </p:txBody>
      </p:sp>
      <p:sp>
        <p:nvSpPr>
          <p:cNvPr id="1088" name="Google Shape;1088;p49"/>
          <p:cNvSpPr txBox="1">
            <a:spLocks noGrp="1"/>
          </p:cNvSpPr>
          <p:nvPr>
            <p:ph type="body" idx="3"/>
          </p:nvPr>
        </p:nvSpPr>
        <p:spPr>
          <a:xfrm>
            <a:off x="376786" y="2151578"/>
            <a:ext cx="4493300" cy="343396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33637"/>
              </a:buClr>
              <a:buSzPts val="2000"/>
              <a:buNone/>
            </a:pPr>
            <a:r>
              <a:rPr lang="en-US" sz="2000" b="1">
                <a:latin typeface="Raleway"/>
                <a:ea typeface="Raleway"/>
                <a:cs typeface="Raleway"/>
                <a:sym typeface="Raleway"/>
              </a:rPr>
              <a:t>Mogelijkheden voor Food Business en Food Tourism liggen in uw lokale culinaire erfgoed</a:t>
            </a:r>
            <a:r>
              <a:rPr lang="en-US" sz="2000">
                <a:latin typeface="Raleway"/>
                <a:ea typeface="Raleway"/>
                <a:cs typeface="Raleway"/>
                <a:sym typeface="Raleway"/>
              </a:rPr>
              <a:t>! Door uit het verleden te putten, kunt u nieuwe producten en diensten innoveren waarnaar de steeds veranderende markten vragen.</a:t>
            </a:r>
            <a:endParaRPr sz="2000">
              <a:latin typeface="Raleway"/>
              <a:ea typeface="Raleway"/>
              <a:cs typeface="Raleway"/>
              <a:sym typeface="Raleway"/>
            </a:endParaRPr>
          </a:p>
          <a:p>
            <a:pPr marL="0" lvl="0" indent="0" algn="ctr" rtl="0">
              <a:lnSpc>
                <a:spcPct val="100000"/>
              </a:lnSpc>
              <a:spcBef>
                <a:spcPts val="1000"/>
              </a:spcBef>
              <a:spcAft>
                <a:spcPts val="0"/>
              </a:spcAft>
              <a:buClr>
                <a:srgbClr val="033637"/>
              </a:buClr>
              <a:buSzPts val="2000"/>
              <a:buNone/>
            </a:pPr>
            <a:r>
              <a:rPr lang="en-US" sz="2000"/>
              <a:t>Het delen van uw ideeën en creaties houdt uw bedrijf levend en ook uw culinaire erfgoed. </a:t>
            </a:r>
            <a:endParaRPr sz="2000">
              <a:latin typeface="Raleway"/>
              <a:ea typeface="Raleway"/>
              <a:cs typeface="Raleway"/>
              <a:sym typeface="Raleway"/>
            </a:endParaRPr>
          </a:p>
          <a:p>
            <a:pPr marL="0" lvl="0" indent="0" algn="ctr" rtl="0">
              <a:lnSpc>
                <a:spcPct val="120000"/>
              </a:lnSpc>
              <a:spcBef>
                <a:spcPts val="1000"/>
              </a:spcBef>
              <a:spcAft>
                <a:spcPts val="0"/>
              </a:spcAft>
              <a:buClr>
                <a:srgbClr val="033637"/>
              </a:buClr>
              <a:buSzPts val="2200"/>
              <a:buNone/>
            </a:pPr>
            <a:endParaRPr sz="2200">
              <a:latin typeface="Raleway"/>
              <a:ea typeface="Raleway"/>
              <a:cs typeface="Raleway"/>
              <a:sym typeface="Raleway"/>
            </a:endParaRPr>
          </a:p>
        </p:txBody>
      </p:sp>
      <p:pic>
        <p:nvPicPr>
          <p:cNvPr id="1089" name="Google Shape;1089;p49"/>
          <p:cNvPicPr preferRelativeResize="0"/>
          <p:nvPr/>
        </p:nvPicPr>
        <p:blipFill rotWithShape="1">
          <a:blip r:embed="rId3">
            <a:alphaModFix/>
          </a:blip>
          <a:srcRect/>
          <a:stretch/>
        </p:blipFill>
        <p:spPr>
          <a:xfrm>
            <a:off x="4735533" y="581890"/>
            <a:ext cx="1129528" cy="857159"/>
          </a:xfrm>
          <a:prstGeom prst="rect">
            <a:avLst/>
          </a:prstGeom>
          <a:noFill/>
          <a:ln>
            <a:noFill/>
          </a:ln>
        </p:spPr>
      </p:pic>
      <p:grpSp>
        <p:nvGrpSpPr>
          <p:cNvPr id="1090" name="Google Shape;1090;p49"/>
          <p:cNvGrpSpPr/>
          <p:nvPr/>
        </p:nvGrpSpPr>
        <p:grpSpPr>
          <a:xfrm>
            <a:off x="2018442" y="597515"/>
            <a:ext cx="1209987" cy="825907"/>
            <a:chOff x="8782406" y="5397193"/>
            <a:chExt cx="872121" cy="595288"/>
          </a:xfrm>
        </p:grpSpPr>
        <p:sp>
          <p:nvSpPr>
            <p:cNvPr id="1091" name="Google Shape;1091;p49"/>
            <p:cNvSpPr/>
            <p:nvPr/>
          </p:nvSpPr>
          <p:spPr>
            <a:xfrm>
              <a:off x="8782406" y="5635670"/>
              <a:ext cx="125561" cy="294482"/>
            </a:xfrm>
            <a:custGeom>
              <a:avLst/>
              <a:gdLst/>
              <a:ahLst/>
              <a:cxnLst/>
              <a:rect l="l" t="t" r="r" b="b"/>
              <a:pathLst>
                <a:path w="125561" h="294482" extrusionOk="0">
                  <a:moveTo>
                    <a:pt x="0" y="0"/>
                  </a:moveTo>
                  <a:lnTo>
                    <a:pt x="125562" y="0"/>
                  </a:lnTo>
                  <a:lnTo>
                    <a:pt x="125562" y="294483"/>
                  </a:lnTo>
                  <a:lnTo>
                    <a:pt x="0" y="294483"/>
                  </a:ln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2" name="Google Shape;1092;p49"/>
            <p:cNvSpPr/>
            <p:nvPr/>
          </p:nvSpPr>
          <p:spPr>
            <a:xfrm>
              <a:off x="8782406" y="5623023"/>
              <a:ext cx="872121" cy="369458"/>
            </a:xfrm>
            <a:custGeom>
              <a:avLst/>
              <a:gdLst/>
              <a:ahLst/>
              <a:cxnLst/>
              <a:rect l="l" t="t" r="r" b="b"/>
              <a:pathLst>
                <a:path w="872121" h="369458" extrusionOk="0">
                  <a:moveTo>
                    <a:pt x="820216" y="125562"/>
                  </a:moveTo>
                  <a:lnTo>
                    <a:pt x="494117" y="315259"/>
                  </a:lnTo>
                  <a:cubicBezTo>
                    <a:pt x="488697" y="317969"/>
                    <a:pt x="479663" y="320679"/>
                    <a:pt x="470630" y="320679"/>
                  </a:cubicBezTo>
                  <a:lnTo>
                    <a:pt x="343262" y="320679"/>
                  </a:lnTo>
                  <a:cubicBezTo>
                    <a:pt x="340552" y="320679"/>
                    <a:pt x="334229" y="320679"/>
                    <a:pt x="331519" y="320679"/>
                  </a:cubicBezTo>
                  <a:lnTo>
                    <a:pt x="224927" y="294483"/>
                  </a:lnTo>
                  <a:cubicBezTo>
                    <a:pt x="219507" y="291773"/>
                    <a:pt x="213184" y="291773"/>
                    <a:pt x="207764" y="291773"/>
                  </a:cubicBezTo>
                  <a:lnTo>
                    <a:pt x="184277" y="291773"/>
                  </a:lnTo>
                  <a:lnTo>
                    <a:pt x="184277" y="93946"/>
                  </a:lnTo>
                  <a:lnTo>
                    <a:pt x="236670" y="93946"/>
                  </a:lnTo>
                  <a:cubicBezTo>
                    <a:pt x="245704" y="93946"/>
                    <a:pt x="253833" y="93946"/>
                    <a:pt x="260156" y="91235"/>
                  </a:cubicBezTo>
                  <a:lnTo>
                    <a:pt x="323389" y="70460"/>
                  </a:lnTo>
                  <a:cubicBezTo>
                    <a:pt x="332422" y="67749"/>
                    <a:pt x="340552" y="67749"/>
                    <a:pt x="349586" y="70460"/>
                  </a:cubicBezTo>
                  <a:lnTo>
                    <a:pt x="537476" y="120142"/>
                  </a:lnTo>
                  <a:cubicBezTo>
                    <a:pt x="560962" y="125562"/>
                    <a:pt x="575416" y="151758"/>
                    <a:pt x="569093" y="175245"/>
                  </a:cubicBezTo>
                  <a:cubicBezTo>
                    <a:pt x="563672" y="198731"/>
                    <a:pt x="537476" y="213184"/>
                    <a:pt x="513990" y="206861"/>
                  </a:cubicBezTo>
                  <a:lnTo>
                    <a:pt x="369458" y="171631"/>
                  </a:lnTo>
                  <a:lnTo>
                    <a:pt x="364038" y="200537"/>
                  </a:lnTo>
                  <a:lnTo>
                    <a:pt x="505860" y="235767"/>
                  </a:lnTo>
                  <a:cubicBezTo>
                    <a:pt x="532056" y="241186"/>
                    <a:pt x="560962" y="235767"/>
                    <a:pt x="580836" y="214991"/>
                  </a:cubicBezTo>
                  <a:cubicBezTo>
                    <a:pt x="600709" y="194214"/>
                    <a:pt x="607032" y="165308"/>
                    <a:pt x="597999" y="139112"/>
                  </a:cubicBezTo>
                  <a:lnTo>
                    <a:pt x="776856" y="46069"/>
                  </a:lnTo>
                  <a:cubicBezTo>
                    <a:pt x="791309" y="37036"/>
                    <a:pt x="808473" y="37036"/>
                    <a:pt x="822926" y="46069"/>
                  </a:cubicBezTo>
                  <a:cubicBezTo>
                    <a:pt x="837379" y="55102"/>
                    <a:pt x="846412" y="69555"/>
                    <a:pt x="846412" y="86719"/>
                  </a:cubicBezTo>
                  <a:cubicBezTo>
                    <a:pt x="843702" y="102076"/>
                    <a:pt x="834669" y="116529"/>
                    <a:pt x="820216" y="125562"/>
                  </a:cubicBezTo>
                  <a:close/>
                  <a:moveTo>
                    <a:pt x="863575" y="46972"/>
                  </a:moveTo>
                  <a:cubicBezTo>
                    <a:pt x="843702" y="11744"/>
                    <a:pt x="796730" y="-2710"/>
                    <a:pt x="759693" y="18066"/>
                  </a:cubicBezTo>
                  <a:lnTo>
                    <a:pt x="580836" y="111109"/>
                  </a:lnTo>
                  <a:cubicBezTo>
                    <a:pt x="571802" y="99365"/>
                    <a:pt x="557349" y="90332"/>
                    <a:pt x="542896" y="87622"/>
                  </a:cubicBezTo>
                  <a:lnTo>
                    <a:pt x="355005" y="37939"/>
                  </a:lnTo>
                  <a:cubicBezTo>
                    <a:pt x="340552" y="35230"/>
                    <a:pt x="326099" y="35230"/>
                    <a:pt x="311646" y="37939"/>
                  </a:cubicBezTo>
                  <a:lnTo>
                    <a:pt x="248413" y="58716"/>
                  </a:lnTo>
                  <a:cubicBezTo>
                    <a:pt x="242993" y="61426"/>
                    <a:pt x="239380" y="61426"/>
                    <a:pt x="233960" y="61426"/>
                  </a:cubicBezTo>
                  <a:lnTo>
                    <a:pt x="181567" y="61426"/>
                  </a:lnTo>
                  <a:lnTo>
                    <a:pt x="181567" y="0"/>
                  </a:lnTo>
                  <a:lnTo>
                    <a:pt x="0" y="0"/>
                  </a:lnTo>
                  <a:lnTo>
                    <a:pt x="0" y="31616"/>
                  </a:lnTo>
                  <a:lnTo>
                    <a:pt x="152661" y="31616"/>
                  </a:lnTo>
                  <a:lnTo>
                    <a:pt x="152661" y="337842"/>
                  </a:lnTo>
                  <a:lnTo>
                    <a:pt x="0" y="337842"/>
                  </a:lnTo>
                  <a:lnTo>
                    <a:pt x="0" y="369459"/>
                  </a:lnTo>
                  <a:lnTo>
                    <a:pt x="181567" y="369459"/>
                  </a:lnTo>
                  <a:lnTo>
                    <a:pt x="181567" y="322485"/>
                  </a:lnTo>
                  <a:lnTo>
                    <a:pt x="205054" y="322485"/>
                  </a:lnTo>
                  <a:cubicBezTo>
                    <a:pt x="207764" y="322485"/>
                    <a:pt x="214087" y="322485"/>
                    <a:pt x="216797" y="322485"/>
                  </a:cubicBezTo>
                  <a:lnTo>
                    <a:pt x="323389" y="348682"/>
                  </a:lnTo>
                  <a:cubicBezTo>
                    <a:pt x="328809" y="351392"/>
                    <a:pt x="335132" y="351392"/>
                    <a:pt x="340552" y="351392"/>
                  </a:cubicBezTo>
                  <a:lnTo>
                    <a:pt x="467920" y="351392"/>
                  </a:lnTo>
                  <a:cubicBezTo>
                    <a:pt x="482373" y="351392"/>
                    <a:pt x="494117" y="348682"/>
                    <a:pt x="505860" y="339649"/>
                  </a:cubicBezTo>
                  <a:lnTo>
                    <a:pt x="831959" y="149951"/>
                  </a:lnTo>
                  <a:cubicBezTo>
                    <a:pt x="855446" y="135498"/>
                    <a:pt x="869898" y="112012"/>
                    <a:pt x="869898" y="83105"/>
                  </a:cubicBezTo>
                  <a:cubicBezTo>
                    <a:pt x="875318" y="73169"/>
                    <a:pt x="869898" y="58716"/>
                    <a:pt x="863575" y="4697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3" name="Google Shape;1093;p49"/>
            <p:cNvSpPr/>
            <p:nvPr/>
          </p:nvSpPr>
          <p:spPr>
            <a:xfrm>
              <a:off x="9178060" y="5397193"/>
              <a:ext cx="281836" cy="289062"/>
            </a:xfrm>
            <a:custGeom>
              <a:avLst/>
              <a:gdLst/>
              <a:ahLst/>
              <a:cxnLst/>
              <a:rect l="l" t="t" r="r" b="b"/>
              <a:pathLst>
                <a:path w="281836" h="289062" extrusionOk="0">
                  <a:moveTo>
                    <a:pt x="140918" y="264674"/>
                  </a:moveTo>
                  <a:cubicBezTo>
                    <a:pt x="77685" y="264674"/>
                    <a:pt x="22583" y="211377"/>
                    <a:pt x="22583" y="143628"/>
                  </a:cubicBezTo>
                  <a:cubicBezTo>
                    <a:pt x="22583" y="75879"/>
                    <a:pt x="74072" y="22583"/>
                    <a:pt x="140918" y="22583"/>
                  </a:cubicBezTo>
                  <a:cubicBezTo>
                    <a:pt x="204150" y="22583"/>
                    <a:pt x="259253" y="75879"/>
                    <a:pt x="259253" y="143628"/>
                  </a:cubicBezTo>
                  <a:cubicBezTo>
                    <a:pt x="259253" y="211377"/>
                    <a:pt x="204150" y="264674"/>
                    <a:pt x="140918" y="264674"/>
                  </a:cubicBezTo>
                  <a:close/>
                  <a:moveTo>
                    <a:pt x="140918" y="0"/>
                  </a:moveTo>
                  <a:cubicBezTo>
                    <a:pt x="63233" y="0"/>
                    <a:pt x="0" y="65039"/>
                    <a:pt x="0" y="144531"/>
                  </a:cubicBezTo>
                  <a:cubicBezTo>
                    <a:pt x="0" y="224024"/>
                    <a:pt x="63233" y="289063"/>
                    <a:pt x="140918" y="289063"/>
                  </a:cubicBezTo>
                  <a:cubicBezTo>
                    <a:pt x="218604" y="289063"/>
                    <a:pt x="281836" y="224024"/>
                    <a:pt x="281836" y="144531"/>
                  </a:cubicBezTo>
                  <a:cubicBezTo>
                    <a:pt x="281836" y="65039"/>
                    <a:pt x="218604" y="0"/>
                    <a:pt x="14091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4" name="Google Shape;1094;p49"/>
            <p:cNvSpPr/>
            <p:nvPr/>
          </p:nvSpPr>
          <p:spPr>
            <a:xfrm>
              <a:off x="9240390" y="5465845"/>
              <a:ext cx="125561" cy="149048"/>
            </a:xfrm>
            <a:custGeom>
              <a:avLst/>
              <a:gdLst/>
              <a:ahLst/>
              <a:cxnLst/>
              <a:rect l="l" t="t" r="r" b="b"/>
              <a:pathLst>
                <a:path w="125561" h="149048" extrusionOk="0">
                  <a:moveTo>
                    <a:pt x="2710" y="54199"/>
                  </a:moveTo>
                  <a:lnTo>
                    <a:pt x="2710" y="54199"/>
                  </a:lnTo>
                  <a:lnTo>
                    <a:pt x="17163" y="51490"/>
                  </a:lnTo>
                  <a:cubicBezTo>
                    <a:pt x="26196" y="23487"/>
                    <a:pt x="49683" y="0"/>
                    <a:pt x="90332" y="0"/>
                  </a:cubicBezTo>
                  <a:cubicBezTo>
                    <a:pt x="104785" y="0"/>
                    <a:pt x="113818" y="2710"/>
                    <a:pt x="125561" y="8130"/>
                  </a:cubicBezTo>
                  <a:lnTo>
                    <a:pt x="125561" y="10840"/>
                  </a:lnTo>
                  <a:lnTo>
                    <a:pt x="113818" y="33424"/>
                  </a:lnTo>
                  <a:lnTo>
                    <a:pt x="111108" y="33424"/>
                  </a:lnTo>
                  <a:cubicBezTo>
                    <a:pt x="105688" y="30713"/>
                    <a:pt x="99365" y="28003"/>
                    <a:pt x="90332" y="28003"/>
                  </a:cubicBezTo>
                  <a:cubicBezTo>
                    <a:pt x="69555" y="28003"/>
                    <a:pt x="57812" y="36133"/>
                    <a:pt x="49683" y="50586"/>
                  </a:cubicBezTo>
                  <a:lnTo>
                    <a:pt x="84912" y="50586"/>
                  </a:lnTo>
                  <a:cubicBezTo>
                    <a:pt x="84912" y="50586"/>
                    <a:pt x="87622" y="50586"/>
                    <a:pt x="87622" y="53296"/>
                  </a:cubicBezTo>
                  <a:lnTo>
                    <a:pt x="87622" y="70460"/>
                  </a:lnTo>
                  <a:cubicBezTo>
                    <a:pt x="87622" y="70460"/>
                    <a:pt x="87622" y="73169"/>
                    <a:pt x="84912" y="73169"/>
                  </a:cubicBezTo>
                  <a:lnTo>
                    <a:pt x="44262" y="73169"/>
                  </a:lnTo>
                  <a:cubicBezTo>
                    <a:pt x="44262" y="75879"/>
                    <a:pt x="44262" y="78590"/>
                    <a:pt x="44262" y="81299"/>
                  </a:cubicBezTo>
                  <a:lnTo>
                    <a:pt x="84912" y="81299"/>
                  </a:lnTo>
                  <a:cubicBezTo>
                    <a:pt x="84912" y="81299"/>
                    <a:pt x="87622" y="81299"/>
                    <a:pt x="87622" y="84009"/>
                  </a:cubicBezTo>
                  <a:lnTo>
                    <a:pt x="87622" y="101173"/>
                  </a:lnTo>
                  <a:cubicBezTo>
                    <a:pt x="87622" y="101173"/>
                    <a:pt x="87622" y="103882"/>
                    <a:pt x="84912" y="103882"/>
                  </a:cubicBezTo>
                  <a:lnTo>
                    <a:pt x="52393" y="103882"/>
                  </a:lnTo>
                  <a:cubicBezTo>
                    <a:pt x="61426" y="115626"/>
                    <a:pt x="73169" y="123756"/>
                    <a:pt x="90332" y="123756"/>
                  </a:cubicBezTo>
                  <a:cubicBezTo>
                    <a:pt x="99365" y="123756"/>
                    <a:pt x="107495" y="121045"/>
                    <a:pt x="113818" y="118335"/>
                  </a:cubicBezTo>
                  <a:lnTo>
                    <a:pt x="116528" y="118335"/>
                  </a:lnTo>
                  <a:lnTo>
                    <a:pt x="125561" y="140918"/>
                  </a:lnTo>
                  <a:lnTo>
                    <a:pt x="125561" y="143628"/>
                  </a:lnTo>
                  <a:cubicBezTo>
                    <a:pt x="116528" y="149048"/>
                    <a:pt x="102075" y="149048"/>
                    <a:pt x="93042" y="149048"/>
                  </a:cubicBezTo>
                  <a:cubicBezTo>
                    <a:pt x="52393" y="149048"/>
                    <a:pt x="31616" y="129175"/>
                    <a:pt x="19873" y="101173"/>
                  </a:cubicBezTo>
                  <a:lnTo>
                    <a:pt x="2710" y="101173"/>
                  </a:lnTo>
                  <a:cubicBezTo>
                    <a:pt x="2710" y="101173"/>
                    <a:pt x="0" y="101173"/>
                    <a:pt x="0" y="98462"/>
                  </a:cubicBezTo>
                  <a:lnTo>
                    <a:pt x="0" y="81299"/>
                  </a:lnTo>
                  <a:cubicBezTo>
                    <a:pt x="0" y="81299"/>
                    <a:pt x="0" y="78590"/>
                    <a:pt x="2710" y="78590"/>
                  </a:cubicBezTo>
                  <a:lnTo>
                    <a:pt x="11743" y="78590"/>
                  </a:lnTo>
                  <a:cubicBezTo>
                    <a:pt x="11743" y="75879"/>
                    <a:pt x="11743" y="73169"/>
                    <a:pt x="11743" y="70460"/>
                  </a:cubicBezTo>
                  <a:lnTo>
                    <a:pt x="2710" y="70460"/>
                  </a:lnTo>
                  <a:cubicBezTo>
                    <a:pt x="2710" y="70460"/>
                    <a:pt x="0" y="70460"/>
                    <a:pt x="0" y="67749"/>
                  </a:cubicBezTo>
                  <a:lnTo>
                    <a:pt x="0" y="53296"/>
                  </a:lnTo>
                  <a:lnTo>
                    <a:pt x="2710" y="5329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 descr="3D rendering of game pieces tied together with a rope"/>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415" name="Google Shape;415;p5"/>
          <p:cNvSpPr txBox="1">
            <a:spLocks noGrp="1"/>
          </p:cNvSpPr>
          <p:nvPr>
            <p:ph type="body" idx="1"/>
          </p:nvPr>
        </p:nvSpPr>
        <p:spPr>
          <a:xfrm>
            <a:off x="770467" y="1456266"/>
            <a:ext cx="5901266" cy="5317067"/>
          </a:xfrm>
          <a:prstGeom prst="rect">
            <a:avLst/>
          </a:prstGeom>
          <a:noFill/>
          <a:ln>
            <a:noFill/>
          </a:ln>
        </p:spPr>
        <p:txBody>
          <a:bodyPr spcFirstLastPara="1" wrap="square" lIns="91425" tIns="45700" rIns="91425" bIns="45700" anchor="t" anchorCtr="0">
            <a:normAutofit fontScale="92500"/>
          </a:bodyPr>
          <a:lstStyle/>
          <a:p>
            <a:pPr marL="228600" lvl="0" indent="0" algn="l" rtl="0">
              <a:lnSpc>
                <a:spcPct val="110000"/>
              </a:lnSpc>
              <a:spcBef>
                <a:spcPts val="0"/>
              </a:spcBef>
              <a:spcAft>
                <a:spcPts val="0"/>
              </a:spcAft>
              <a:buClr>
                <a:schemeClr val="lt1"/>
              </a:buClr>
              <a:buSzPts val="2400"/>
              <a:buNone/>
            </a:pPr>
            <a:r>
              <a:rPr lang="en-US"/>
              <a:t>Werkgevers die tijd en energie investeren in duidelijke communicatielijnen zullen snel vertrouwen opbouwen bij werknemers en studenten, wat leidt tot een hogere productiviteit, output en moreel in het algemeen.</a:t>
            </a:r>
            <a:endParaRPr/>
          </a:p>
          <a:p>
            <a:pPr marL="228600" lvl="0" indent="0" algn="l" rtl="0">
              <a:lnSpc>
                <a:spcPct val="110000"/>
              </a:lnSpc>
              <a:spcBef>
                <a:spcPts val="1000"/>
              </a:spcBef>
              <a:spcAft>
                <a:spcPts val="0"/>
              </a:spcAft>
              <a:buClr>
                <a:schemeClr val="lt1"/>
              </a:buClr>
              <a:buSzPts val="2400"/>
              <a:buNone/>
            </a:pPr>
            <a:r>
              <a:rPr lang="en-US"/>
              <a:t>Werknemers/studenten die effectief communiceren met collega's, managers en klanten zijn altijd een waardevol bezit voor een bedrijf en het is een vaardigheid die mensen vaak onderscheidt van hun concurrenten bij sollicitaties.</a:t>
            </a:r>
            <a:endParaRPr/>
          </a:p>
        </p:txBody>
      </p:sp>
      <p:sp>
        <p:nvSpPr>
          <p:cNvPr id="416" name="Google Shape;416;p5"/>
          <p:cNvSpPr txBox="1">
            <a:spLocks noGrp="1"/>
          </p:cNvSpPr>
          <p:nvPr>
            <p:ph type="body" idx="3"/>
          </p:nvPr>
        </p:nvSpPr>
        <p:spPr>
          <a:xfrm>
            <a:off x="1089168" y="228600"/>
            <a:ext cx="5249633" cy="108373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Clr>
                <a:schemeClr val="lt1"/>
              </a:buClr>
              <a:buSzPct val="102857"/>
              <a:buNone/>
            </a:pPr>
            <a:r>
              <a:rPr lang="en-US"/>
              <a:t>Het belang van goede </a:t>
            </a:r>
            <a:r>
              <a:rPr lang="en-US" sz="3500"/>
              <a:t>communicatie</a:t>
            </a:r>
            <a:endParaRPr sz="35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50"/>
          <p:cNvSpPr txBox="1">
            <a:spLocks noGrp="1"/>
          </p:cNvSpPr>
          <p:nvPr>
            <p:ph type="body" idx="1"/>
          </p:nvPr>
        </p:nvSpPr>
        <p:spPr>
          <a:xfrm>
            <a:off x="6010102" y="1740376"/>
            <a:ext cx="5893723" cy="37225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400">
                <a:latin typeface="Raleway"/>
                <a:ea typeface="Raleway"/>
                <a:cs typeface="Raleway"/>
                <a:sym typeface="Raleway"/>
              </a:rPr>
              <a:t>Het Ideo-team van design thinking is er een groot voorstander van om </a:t>
            </a:r>
            <a:r>
              <a:rPr lang="en-US" sz="2400" b="1">
                <a:latin typeface="Raleway"/>
                <a:ea typeface="Raleway"/>
                <a:cs typeface="Raleway"/>
                <a:sym typeface="Raleway"/>
              </a:rPr>
              <a:t>ideeën te delen </a:t>
            </a:r>
            <a:r>
              <a:rPr lang="en-US" sz="2400">
                <a:latin typeface="Raleway"/>
                <a:ea typeface="Raleway"/>
                <a:cs typeface="Raleway"/>
                <a:sym typeface="Raleway"/>
              </a:rPr>
              <a:t>en samen verder uit te werken, omdat dit meer goede ideeën oplevert.</a:t>
            </a:r>
            <a:endParaRPr/>
          </a:p>
          <a:p>
            <a:pPr marL="0" lvl="0" indent="0" algn="l" rtl="0">
              <a:lnSpc>
                <a:spcPct val="100000"/>
              </a:lnSpc>
              <a:spcBef>
                <a:spcPts val="1000"/>
              </a:spcBef>
              <a:spcAft>
                <a:spcPts val="0"/>
              </a:spcAft>
              <a:buSzPts val="2400"/>
              <a:buNone/>
            </a:pPr>
            <a:r>
              <a:rPr lang="en-US" sz="2400">
                <a:latin typeface="Raleway"/>
                <a:ea typeface="Raleway"/>
                <a:cs typeface="Raleway"/>
                <a:sym typeface="Raleway"/>
              </a:rPr>
              <a:t>Door uw ideeën over culinair erfgoed te delen met uw team en uw regio breidt u hun potentieel uit en creëert u zo een duurzamere cultuur of praktijk van behoud van vroegere of vergeten tradities</a:t>
            </a:r>
            <a:r>
              <a:rPr lang="en-US"/>
              <a:t>.</a:t>
            </a:r>
            <a:endParaRPr sz="2400">
              <a:latin typeface="Raleway"/>
              <a:ea typeface="Raleway"/>
              <a:cs typeface="Raleway"/>
              <a:sym typeface="Raleway"/>
            </a:endParaRPr>
          </a:p>
          <a:p>
            <a:pPr marL="0" lvl="0" indent="0" algn="l" rtl="0">
              <a:lnSpc>
                <a:spcPct val="100000"/>
              </a:lnSpc>
              <a:spcBef>
                <a:spcPts val="1000"/>
              </a:spcBef>
              <a:spcAft>
                <a:spcPts val="0"/>
              </a:spcAft>
              <a:buSzPts val="2400"/>
              <a:buNone/>
            </a:pPr>
            <a:endParaRPr>
              <a:latin typeface="Raleway"/>
              <a:ea typeface="Raleway"/>
              <a:cs typeface="Raleway"/>
              <a:sym typeface="Raleway"/>
            </a:endParaRPr>
          </a:p>
        </p:txBody>
      </p:sp>
      <p:sp>
        <p:nvSpPr>
          <p:cNvPr id="1100" name="Google Shape;1100;p50"/>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20000"/>
              </a:lnSpc>
              <a:spcBef>
                <a:spcPts val="0"/>
              </a:spcBef>
              <a:spcAft>
                <a:spcPts val="0"/>
              </a:spcAft>
              <a:buClr>
                <a:srgbClr val="033637"/>
              </a:buClr>
              <a:buSzPts val="3300"/>
              <a:buNone/>
            </a:pPr>
            <a:r>
              <a:rPr lang="en-US" sz="3300" b="1"/>
              <a:t>Handhaving van tradities </a:t>
            </a:r>
            <a:endParaRPr/>
          </a:p>
        </p:txBody>
      </p:sp>
      <p:sp>
        <p:nvSpPr>
          <p:cNvPr id="1101" name="Google Shape;1101;p50"/>
          <p:cNvSpPr txBox="1">
            <a:spLocks noGrp="1"/>
          </p:cNvSpPr>
          <p:nvPr>
            <p:ph type="body" idx="3"/>
          </p:nvPr>
        </p:nvSpPr>
        <p:spPr>
          <a:xfrm>
            <a:off x="376786" y="2151578"/>
            <a:ext cx="4493300" cy="343396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33637"/>
              </a:buClr>
              <a:buSzPts val="2000"/>
              <a:buNone/>
            </a:pPr>
            <a:r>
              <a:rPr lang="en-US" sz="2000" b="1">
                <a:latin typeface="Raleway"/>
                <a:ea typeface="Raleway"/>
                <a:cs typeface="Raleway"/>
                <a:sym typeface="Raleway"/>
              </a:rPr>
              <a:t>Onze regio's zijn rijk aan geschiedenis, tradities, cultuur en veel heerlijke en gevarieerde voedingsmiddelen, ingrediënten en smaken.</a:t>
            </a:r>
            <a:endParaRPr/>
          </a:p>
          <a:p>
            <a:pPr marL="0" lvl="0" indent="0" algn="ctr" rtl="0">
              <a:lnSpc>
                <a:spcPct val="100000"/>
              </a:lnSpc>
              <a:spcBef>
                <a:spcPts val="1000"/>
              </a:spcBef>
              <a:spcAft>
                <a:spcPts val="0"/>
              </a:spcAft>
              <a:buClr>
                <a:srgbClr val="033637"/>
              </a:buClr>
              <a:buSzPts val="2000"/>
              <a:buNone/>
            </a:pPr>
            <a:r>
              <a:rPr lang="en-US" sz="2000" b="1">
                <a:latin typeface="Raleway"/>
                <a:ea typeface="Raleway"/>
                <a:cs typeface="Raleway"/>
                <a:sym typeface="Raleway"/>
              </a:rPr>
              <a:t>Recepten zijn van generatie op generatie overgegaan. Plaatsen zijn vaak verbonden met unieke gerechten vanwege "erfgoedingrediënten" of traditionele methoden of kenmerken. Wij willen deze in stand houden.</a:t>
            </a:r>
            <a:endParaRPr/>
          </a:p>
          <a:p>
            <a:pPr marL="0" lvl="0" indent="0" algn="ctr" rtl="0">
              <a:lnSpc>
                <a:spcPct val="120000"/>
              </a:lnSpc>
              <a:spcBef>
                <a:spcPts val="1000"/>
              </a:spcBef>
              <a:spcAft>
                <a:spcPts val="0"/>
              </a:spcAft>
              <a:buClr>
                <a:srgbClr val="033637"/>
              </a:buClr>
              <a:buSzPts val="2200"/>
              <a:buNone/>
            </a:pPr>
            <a:endParaRPr sz="2200">
              <a:latin typeface="Raleway"/>
              <a:ea typeface="Raleway"/>
              <a:cs typeface="Raleway"/>
              <a:sym typeface="Raleway"/>
            </a:endParaRPr>
          </a:p>
        </p:txBody>
      </p:sp>
      <p:pic>
        <p:nvPicPr>
          <p:cNvPr id="1102" name="Google Shape;1102;p50"/>
          <p:cNvPicPr preferRelativeResize="0"/>
          <p:nvPr/>
        </p:nvPicPr>
        <p:blipFill rotWithShape="1">
          <a:blip r:embed="rId3">
            <a:alphaModFix/>
          </a:blip>
          <a:srcRect/>
          <a:stretch/>
        </p:blipFill>
        <p:spPr>
          <a:xfrm>
            <a:off x="4735533" y="581890"/>
            <a:ext cx="1129528" cy="857159"/>
          </a:xfrm>
          <a:prstGeom prst="rect">
            <a:avLst/>
          </a:prstGeom>
          <a:noFill/>
          <a:ln>
            <a:noFill/>
          </a:ln>
        </p:spPr>
      </p:pic>
      <p:grpSp>
        <p:nvGrpSpPr>
          <p:cNvPr id="1103" name="Google Shape;1103;p50"/>
          <p:cNvGrpSpPr/>
          <p:nvPr/>
        </p:nvGrpSpPr>
        <p:grpSpPr>
          <a:xfrm>
            <a:off x="2160935" y="547960"/>
            <a:ext cx="925001" cy="925018"/>
            <a:chOff x="8736336" y="773976"/>
            <a:chExt cx="925001" cy="925018"/>
          </a:xfrm>
        </p:grpSpPr>
        <p:grpSp>
          <p:nvGrpSpPr>
            <p:cNvPr id="1104" name="Google Shape;1104;p50"/>
            <p:cNvGrpSpPr/>
            <p:nvPr/>
          </p:nvGrpSpPr>
          <p:grpSpPr>
            <a:xfrm>
              <a:off x="8736336" y="773976"/>
              <a:ext cx="925001" cy="925018"/>
              <a:chOff x="8736336" y="773976"/>
              <a:chExt cx="925001" cy="925018"/>
            </a:xfrm>
          </p:grpSpPr>
          <p:sp>
            <p:nvSpPr>
              <p:cNvPr id="1105" name="Google Shape;1105;p50"/>
              <p:cNvSpPr/>
              <p:nvPr/>
            </p:nvSpPr>
            <p:spPr>
              <a:xfrm>
                <a:off x="8880867" y="773976"/>
                <a:ext cx="636011" cy="925018"/>
              </a:xfrm>
              <a:custGeom>
                <a:avLst/>
                <a:gdLst/>
                <a:ahLst/>
                <a:cxnLst/>
                <a:rect l="l" t="t" r="r" b="b"/>
                <a:pathLst>
                  <a:path w="636011" h="925018" extrusionOk="0">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6" name="Google Shape;1106;p50"/>
              <p:cNvSpPr/>
              <p:nvPr/>
            </p:nvSpPr>
            <p:spPr>
              <a:xfrm>
                <a:off x="8736336" y="1077510"/>
                <a:ext cx="101172" cy="28906"/>
              </a:xfrm>
              <a:custGeom>
                <a:avLst/>
                <a:gdLst/>
                <a:ahLst/>
                <a:cxnLst/>
                <a:rect l="l" t="t" r="r" b="b"/>
                <a:pathLst>
                  <a:path w="101172" h="28906" extrusionOk="0">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50"/>
              <p:cNvSpPr/>
              <p:nvPr/>
            </p:nvSpPr>
            <p:spPr>
              <a:xfrm>
                <a:off x="8796859" y="1265589"/>
                <a:ext cx="91235" cy="64850"/>
              </a:xfrm>
              <a:custGeom>
                <a:avLst/>
                <a:gdLst/>
                <a:ahLst/>
                <a:cxnLst/>
                <a:rect l="l" t="t" r="r" b="b"/>
                <a:pathLst>
                  <a:path w="91235" h="64850" extrusionOk="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50"/>
              <p:cNvSpPr/>
              <p:nvPr/>
            </p:nvSpPr>
            <p:spPr>
              <a:xfrm>
                <a:off x="8796457" y="853486"/>
                <a:ext cx="91499" cy="65041"/>
              </a:xfrm>
              <a:custGeom>
                <a:avLst/>
                <a:gdLst/>
                <a:ahLst/>
                <a:cxnLst/>
                <a:rect l="l" t="t" r="r" b="b"/>
                <a:pathLst>
                  <a:path w="91499" h="65041" extrusionOk="0">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50"/>
              <p:cNvSpPr/>
              <p:nvPr/>
            </p:nvSpPr>
            <p:spPr>
              <a:xfrm>
                <a:off x="9560165" y="1077510"/>
                <a:ext cx="101172" cy="28906"/>
              </a:xfrm>
              <a:custGeom>
                <a:avLst/>
                <a:gdLst/>
                <a:ahLst/>
                <a:cxnLst/>
                <a:rect l="l" t="t" r="r" b="b"/>
                <a:pathLst>
                  <a:path w="101172" h="28906" extrusionOk="0">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50"/>
              <p:cNvSpPr/>
              <p:nvPr/>
            </p:nvSpPr>
            <p:spPr>
              <a:xfrm>
                <a:off x="9510483" y="1265401"/>
                <a:ext cx="91047" cy="65039"/>
              </a:xfrm>
              <a:custGeom>
                <a:avLst/>
                <a:gdLst/>
                <a:ahLst/>
                <a:cxnLst/>
                <a:rect l="l" t="t" r="r" b="b"/>
                <a:pathLst>
                  <a:path w="91047" h="65039" extrusionOk="0">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50"/>
              <p:cNvSpPr/>
              <p:nvPr/>
            </p:nvSpPr>
            <p:spPr>
              <a:xfrm>
                <a:off x="9509975" y="853486"/>
                <a:ext cx="91742" cy="65041"/>
              </a:xfrm>
              <a:custGeom>
                <a:avLst/>
                <a:gdLst/>
                <a:ahLst/>
                <a:cxnLst/>
                <a:rect l="l" t="t" r="r" b="b"/>
                <a:pathLst>
                  <a:path w="91742" h="65041" extrusionOk="0">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12" name="Google Shape;1112;p50"/>
            <p:cNvSpPr/>
            <p:nvPr/>
          </p:nvSpPr>
          <p:spPr>
            <a:xfrm>
              <a:off x="9222323" y="1077510"/>
              <a:ext cx="173437" cy="158984"/>
            </a:xfrm>
            <a:custGeom>
              <a:avLst/>
              <a:gdLst/>
              <a:ahLst/>
              <a:cxnLst/>
              <a:rect l="l" t="t" r="r" b="b"/>
              <a:pathLst>
                <a:path w="173437" h="158984" extrusionOk="0">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3" name="Google Shape;1113;p50"/>
            <p:cNvSpPr/>
            <p:nvPr/>
          </p:nvSpPr>
          <p:spPr>
            <a:xfrm>
              <a:off x="9020882" y="1078413"/>
              <a:ext cx="173437" cy="158984"/>
            </a:xfrm>
            <a:custGeom>
              <a:avLst/>
              <a:gdLst/>
              <a:ahLst/>
              <a:cxnLst/>
              <a:rect l="l" t="t" r="r" b="b"/>
              <a:pathLst>
                <a:path w="173437" h="158984" extrusionOk="0">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51"/>
          <p:cNvSpPr txBox="1">
            <a:spLocks noGrp="1"/>
          </p:cNvSpPr>
          <p:nvPr>
            <p:ph type="body" idx="1"/>
          </p:nvPr>
        </p:nvSpPr>
        <p:spPr>
          <a:xfrm>
            <a:off x="6010103" y="1740376"/>
            <a:ext cx="5818908" cy="37225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a:t>Cook it Forward gaat niet alleen over het delen van onze nieuwe en creatieve ideeën binnen onze eigen regio's, maar ook over het delen ervan met elkaar. We kunnen van elkaar leren </a:t>
            </a:r>
            <a:r>
              <a:rPr lang="en-US" sz="2400">
                <a:latin typeface="Raleway"/>
                <a:ea typeface="Raleway"/>
                <a:cs typeface="Raleway"/>
                <a:sym typeface="Raleway"/>
              </a:rPr>
              <a:t>en zo een groter bereik hebben van </a:t>
            </a:r>
            <a:r>
              <a:rPr lang="en-US"/>
              <a:t>onze "leercentra". We willen het belang van het behoud van ons culinair erfgoed in heel Europa uitdragen. </a:t>
            </a:r>
            <a:endParaRPr sz="2400">
              <a:latin typeface="Raleway"/>
              <a:ea typeface="Raleway"/>
              <a:cs typeface="Raleway"/>
              <a:sym typeface="Raleway"/>
            </a:endParaRPr>
          </a:p>
          <a:p>
            <a:pPr marL="0" lvl="0" indent="0" algn="l" rtl="0">
              <a:lnSpc>
                <a:spcPct val="100000"/>
              </a:lnSpc>
              <a:spcBef>
                <a:spcPts val="1000"/>
              </a:spcBef>
              <a:spcAft>
                <a:spcPts val="0"/>
              </a:spcAft>
              <a:buSzPts val="2400"/>
              <a:buNone/>
            </a:pPr>
            <a:endParaRPr>
              <a:latin typeface="Raleway"/>
              <a:ea typeface="Raleway"/>
              <a:cs typeface="Raleway"/>
              <a:sym typeface="Raleway"/>
            </a:endParaRPr>
          </a:p>
        </p:txBody>
      </p:sp>
      <p:sp>
        <p:nvSpPr>
          <p:cNvPr id="1119" name="Google Shape;1119;p51"/>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033637"/>
              </a:buClr>
              <a:buSzPct val="100000"/>
              <a:buNone/>
            </a:pPr>
            <a:r>
              <a:rPr lang="en-US" b="1"/>
              <a:t>Delen tussen regio's</a:t>
            </a:r>
            <a:endParaRPr/>
          </a:p>
        </p:txBody>
      </p:sp>
      <p:sp>
        <p:nvSpPr>
          <p:cNvPr id="1120" name="Google Shape;1120;p51"/>
          <p:cNvSpPr txBox="1">
            <a:spLocks noGrp="1"/>
          </p:cNvSpPr>
          <p:nvPr>
            <p:ph type="body" idx="3"/>
          </p:nvPr>
        </p:nvSpPr>
        <p:spPr>
          <a:xfrm>
            <a:off x="238297" y="2151578"/>
            <a:ext cx="4948845" cy="343396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33637"/>
              </a:buClr>
              <a:buSzPts val="2000"/>
              <a:buNone/>
            </a:pPr>
            <a:r>
              <a:rPr lang="en-US" sz="2000" b="1">
                <a:latin typeface="Raleway"/>
                <a:ea typeface="Raleway"/>
                <a:cs typeface="Raleway"/>
                <a:sym typeface="Raleway"/>
              </a:rPr>
              <a:t>Een van de kerndoelstellingen van Cook it Forward is het interculturele gesprek tussen jongeren over cultureel erfgoed op gang te brengen en hen de diversiteit van het Europese culturele erfgoed te laten ontdekken. Ze zullen beseffen wat de Europese regio's aan cultureel erfgoed gemeen hebben en culinaire tradities, oude recepten, vergeten regionale ingrediënten en traditionele kooktechnieken met elkaar delen.</a:t>
            </a:r>
            <a:endParaRPr sz="2200">
              <a:latin typeface="Raleway"/>
              <a:ea typeface="Raleway"/>
              <a:cs typeface="Raleway"/>
              <a:sym typeface="Raleway"/>
            </a:endParaRPr>
          </a:p>
        </p:txBody>
      </p:sp>
      <p:pic>
        <p:nvPicPr>
          <p:cNvPr id="1121" name="Google Shape;1121;p51"/>
          <p:cNvPicPr preferRelativeResize="0"/>
          <p:nvPr/>
        </p:nvPicPr>
        <p:blipFill rotWithShape="1">
          <a:blip r:embed="rId3">
            <a:alphaModFix/>
          </a:blip>
          <a:srcRect/>
          <a:stretch/>
        </p:blipFill>
        <p:spPr>
          <a:xfrm>
            <a:off x="4735533" y="581890"/>
            <a:ext cx="1129528" cy="857159"/>
          </a:xfrm>
          <a:prstGeom prst="rect">
            <a:avLst/>
          </a:prstGeom>
          <a:noFill/>
          <a:ln>
            <a:noFill/>
          </a:ln>
        </p:spPr>
      </p:pic>
      <p:grpSp>
        <p:nvGrpSpPr>
          <p:cNvPr id="1122" name="Google Shape;1122;p51"/>
          <p:cNvGrpSpPr/>
          <p:nvPr/>
        </p:nvGrpSpPr>
        <p:grpSpPr>
          <a:xfrm>
            <a:off x="2188343" y="766311"/>
            <a:ext cx="884637" cy="740723"/>
            <a:chOff x="3917433" y="5498364"/>
            <a:chExt cx="884637" cy="740723"/>
          </a:xfrm>
        </p:grpSpPr>
        <p:sp>
          <p:nvSpPr>
            <p:cNvPr id="1123" name="Google Shape;1123;p51"/>
            <p:cNvSpPr/>
            <p:nvPr/>
          </p:nvSpPr>
          <p:spPr>
            <a:xfrm>
              <a:off x="4170046" y="5655543"/>
              <a:ext cx="476083" cy="539283"/>
            </a:xfrm>
            <a:custGeom>
              <a:avLst/>
              <a:gdLst/>
              <a:ahLst/>
              <a:cxnLst/>
              <a:rect l="l" t="t" r="r" b="b"/>
              <a:pathLst>
                <a:path w="476083" h="539283" extrusionOk="0">
                  <a:moveTo>
                    <a:pt x="348682" y="420044"/>
                  </a:moveTo>
                  <a:cubicBezTo>
                    <a:pt x="347779" y="420948"/>
                    <a:pt x="346875" y="420948"/>
                    <a:pt x="345972" y="421852"/>
                  </a:cubicBezTo>
                  <a:lnTo>
                    <a:pt x="236670" y="539284"/>
                  </a:lnTo>
                  <a:lnTo>
                    <a:pt x="236670" y="485084"/>
                  </a:lnTo>
                  <a:cubicBezTo>
                    <a:pt x="236670" y="476954"/>
                    <a:pt x="230347" y="470630"/>
                    <a:pt x="221314" y="470630"/>
                  </a:cubicBezTo>
                  <a:cubicBezTo>
                    <a:pt x="220410" y="470630"/>
                    <a:pt x="219507" y="470630"/>
                    <a:pt x="219507" y="470630"/>
                  </a:cubicBezTo>
                  <a:cubicBezTo>
                    <a:pt x="214990" y="471534"/>
                    <a:pt x="210474" y="471534"/>
                    <a:pt x="206861" y="472438"/>
                  </a:cubicBezTo>
                  <a:cubicBezTo>
                    <a:pt x="186988" y="474244"/>
                    <a:pt x="167114" y="474244"/>
                    <a:pt x="147241" y="472438"/>
                  </a:cubicBezTo>
                  <a:cubicBezTo>
                    <a:pt x="93945" y="467018"/>
                    <a:pt x="42456" y="448047"/>
                    <a:pt x="0" y="415528"/>
                  </a:cubicBezTo>
                  <a:lnTo>
                    <a:pt x="418238" y="0"/>
                  </a:lnTo>
                  <a:cubicBezTo>
                    <a:pt x="421851" y="4517"/>
                    <a:pt x="424561" y="9033"/>
                    <a:pt x="427271" y="13550"/>
                  </a:cubicBezTo>
                  <a:cubicBezTo>
                    <a:pt x="515797" y="148145"/>
                    <a:pt x="480567" y="327906"/>
                    <a:pt x="348682" y="420044"/>
                  </a:cubicBez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4" name="Google Shape;1124;p51"/>
            <p:cNvSpPr/>
            <p:nvPr/>
          </p:nvSpPr>
          <p:spPr>
            <a:xfrm>
              <a:off x="4038373" y="5498364"/>
              <a:ext cx="532748" cy="539283"/>
            </a:xfrm>
            <a:custGeom>
              <a:avLst/>
              <a:gdLst/>
              <a:ahLst/>
              <a:cxnLst/>
              <a:rect l="l" t="t" r="r" b="b"/>
              <a:pathLst>
                <a:path w="532748" h="539283" extrusionOk="0">
                  <a:moveTo>
                    <a:pt x="448739" y="135498"/>
                  </a:moveTo>
                  <a:cubicBezTo>
                    <a:pt x="433383" y="100270"/>
                    <a:pt x="413510" y="67749"/>
                    <a:pt x="390023" y="37940"/>
                  </a:cubicBezTo>
                  <a:cubicBezTo>
                    <a:pt x="427963" y="46973"/>
                    <a:pt x="464096" y="64137"/>
                    <a:pt x="495712" y="87623"/>
                  </a:cubicBezTo>
                  <a:lnTo>
                    <a:pt x="448739" y="135498"/>
                  </a:lnTo>
                  <a:close/>
                  <a:moveTo>
                    <a:pt x="85604" y="503151"/>
                  </a:moveTo>
                  <a:cubicBezTo>
                    <a:pt x="51278" y="456177"/>
                    <a:pt x="31405" y="400172"/>
                    <a:pt x="28695" y="342359"/>
                  </a:cubicBezTo>
                  <a:lnTo>
                    <a:pt x="154256" y="342359"/>
                  </a:lnTo>
                  <a:cubicBezTo>
                    <a:pt x="155160" y="369459"/>
                    <a:pt x="157870" y="396558"/>
                    <a:pt x="164193" y="423658"/>
                  </a:cubicBezTo>
                  <a:lnTo>
                    <a:pt x="85604" y="503151"/>
                  </a:lnTo>
                  <a:close/>
                  <a:moveTo>
                    <a:pt x="253622" y="38843"/>
                  </a:moveTo>
                  <a:cubicBezTo>
                    <a:pt x="222909" y="77687"/>
                    <a:pt x="199423" y="121045"/>
                    <a:pt x="182259" y="168019"/>
                  </a:cubicBezTo>
                  <a:cubicBezTo>
                    <a:pt x="150643" y="162598"/>
                    <a:pt x="119027" y="156275"/>
                    <a:pt x="88314" y="148145"/>
                  </a:cubicBezTo>
                  <a:cubicBezTo>
                    <a:pt x="128963" y="93043"/>
                    <a:pt x="187679" y="54199"/>
                    <a:pt x="253622" y="38843"/>
                  </a:cubicBezTo>
                  <a:close/>
                  <a:moveTo>
                    <a:pt x="410800" y="174341"/>
                  </a:moveTo>
                  <a:cubicBezTo>
                    <a:pt x="386410" y="177052"/>
                    <a:pt x="361117" y="177955"/>
                    <a:pt x="336727" y="178858"/>
                  </a:cubicBezTo>
                  <a:lnTo>
                    <a:pt x="336727" y="30713"/>
                  </a:lnTo>
                  <a:cubicBezTo>
                    <a:pt x="339437" y="30713"/>
                    <a:pt x="343051" y="30713"/>
                    <a:pt x="345761" y="31616"/>
                  </a:cubicBezTo>
                  <a:cubicBezTo>
                    <a:pt x="380087" y="68653"/>
                    <a:pt x="407187" y="112012"/>
                    <a:pt x="426156" y="158985"/>
                  </a:cubicBezTo>
                  <a:lnTo>
                    <a:pt x="410800" y="174341"/>
                  </a:lnTo>
                  <a:close/>
                  <a:moveTo>
                    <a:pt x="336727" y="207764"/>
                  </a:moveTo>
                  <a:cubicBezTo>
                    <a:pt x="351180" y="207764"/>
                    <a:pt x="364730" y="206861"/>
                    <a:pt x="379183" y="205958"/>
                  </a:cubicBezTo>
                  <a:lnTo>
                    <a:pt x="336727" y="248413"/>
                  </a:lnTo>
                  <a:lnTo>
                    <a:pt x="336727" y="207764"/>
                  </a:lnTo>
                  <a:close/>
                  <a:moveTo>
                    <a:pt x="245492" y="341456"/>
                  </a:moveTo>
                  <a:lnTo>
                    <a:pt x="190389" y="397461"/>
                  </a:lnTo>
                  <a:cubicBezTo>
                    <a:pt x="187679" y="378492"/>
                    <a:pt x="185873" y="360425"/>
                    <a:pt x="184969" y="341456"/>
                  </a:cubicBezTo>
                  <a:lnTo>
                    <a:pt x="245492" y="341456"/>
                  </a:lnTo>
                  <a:close/>
                  <a:moveTo>
                    <a:pt x="297885" y="31616"/>
                  </a:moveTo>
                  <a:cubicBezTo>
                    <a:pt x="300595" y="31616"/>
                    <a:pt x="304208" y="30713"/>
                    <a:pt x="306918" y="30713"/>
                  </a:cubicBezTo>
                  <a:lnTo>
                    <a:pt x="306918" y="178858"/>
                  </a:lnTo>
                  <a:cubicBezTo>
                    <a:pt x="275302" y="177955"/>
                    <a:pt x="243685" y="176148"/>
                    <a:pt x="212069" y="172535"/>
                  </a:cubicBezTo>
                  <a:cubicBezTo>
                    <a:pt x="231942" y="120142"/>
                    <a:pt x="260848" y="72266"/>
                    <a:pt x="297885" y="31616"/>
                  </a:cubicBezTo>
                  <a:close/>
                  <a:moveTo>
                    <a:pt x="28695" y="312550"/>
                  </a:moveTo>
                  <a:cubicBezTo>
                    <a:pt x="31405" y="263771"/>
                    <a:pt x="44955" y="215894"/>
                    <a:pt x="70248" y="173438"/>
                  </a:cubicBezTo>
                  <a:cubicBezTo>
                    <a:pt x="103670" y="183375"/>
                    <a:pt x="137997" y="190602"/>
                    <a:pt x="172323" y="196021"/>
                  </a:cubicBezTo>
                  <a:cubicBezTo>
                    <a:pt x="161483" y="233960"/>
                    <a:pt x="155160" y="272804"/>
                    <a:pt x="154256" y="311646"/>
                  </a:cubicBezTo>
                  <a:lnTo>
                    <a:pt x="28695" y="312550"/>
                  </a:lnTo>
                  <a:lnTo>
                    <a:pt x="28695" y="312550"/>
                  </a:lnTo>
                  <a:close/>
                  <a:moveTo>
                    <a:pt x="274398" y="312550"/>
                  </a:moveTo>
                  <a:lnTo>
                    <a:pt x="184066" y="312550"/>
                  </a:lnTo>
                  <a:cubicBezTo>
                    <a:pt x="184969" y="274610"/>
                    <a:pt x="191293" y="236671"/>
                    <a:pt x="202132" y="200538"/>
                  </a:cubicBezTo>
                  <a:cubicBezTo>
                    <a:pt x="237362" y="205055"/>
                    <a:pt x="271688" y="207764"/>
                    <a:pt x="306918" y="208668"/>
                  </a:cubicBezTo>
                  <a:lnTo>
                    <a:pt x="306918" y="279127"/>
                  </a:lnTo>
                  <a:lnTo>
                    <a:pt x="274398" y="312550"/>
                  </a:lnTo>
                  <a:close/>
                  <a:moveTo>
                    <a:pt x="532748" y="85816"/>
                  </a:moveTo>
                  <a:cubicBezTo>
                    <a:pt x="532748" y="81299"/>
                    <a:pt x="530941" y="77687"/>
                    <a:pt x="527328" y="74976"/>
                  </a:cubicBezTo>
                  <a:cubicBezTo>
                    <a:pt x="477645" y="33424"/>
                    <a:pt x="418026" y="8130"/>
                    <a:pt x="353890" y="1807"/>
                  </a:cubicBezTo>
                  <a:cubicBezTo>
                    <a:pt x="343051" y="904"/>
                    <a:pt x="332211" y="0"/>
                    <a:pt x="322274" y="0"/>
                  </a:cubicBezTo>
                  <a:lnTo>
                    <a:pt x="322274" y="0"/>
                  </a:lnTo>
                  <a:lnTo>
                    <a:pt x="322274" y="0"/>
                  </a:lnTo>
                  <a:cubicBezTo>
                    <a:pt x="311434" y="0"/>
                    <a:pt x="300595" y="904"/>
                    <a:pt x="290658" y="1807"/>
                  </a:cubicBezTo>
                  <a:cubicBezTo>
                    <a:pt x="194003" y="11744"/>
                    <a:pt x="106380" y="65040"/>
                    <a:pt x="53084" y="147242"/>
                  </a:cubicBezTo>
                  <a:lnTo>
                    <a:pt x="53084" y="147242"/>
                  </a:lnTo>
                  <a:cubicBezTo>
                    <a:pt x="-24601" y="266480"/>
                    <a:pt x="-16471" y="423658"/>
                    <a:pt x="73861" y="533864"/>
                  </a:cubicBezTo>
                  <a:cubicBezTo>
                    <a:pt x="76571" y="536573"/>
                    <a:pt x="80184" y="539284"/>
                    <a:pt x="84701" y="539284"/>
                  </a:cubicBezTo>
                  <a:cubicBezTo>
                    <a:pt x="84701" y="539284"/>
                    <a:pt x="85604" y="539284"/>
                    <a:pt x="85604" y="539284"/>
                  </a:cubicBezTo>
                  <a:cubicBezTo>
                    <a:pt x="89217" y="539284"/>
                    <a:pt x="93734" y="537476"/>
                    <a:pt x="96444" y="534767"/>
                  </a:cubicBezTo>
                  <a:lnTo>
                    <a:pt x="530038" y="96656"/>
                  </a:lnTo>
                  <a:cubicBezTo>
                    <a:pt x="530941" y="93946"/>
                    <a:pt x="532748" y="90332"/>
                    <a:pt x="532748" y="8581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5" name="Google Shape;1125;p51"/>
            <p:cNvSpPr/>
            <p:nvPr/>
          </p:nvSpPr>
          <p:spPr>
            <a:xfrm>
              <a:off x="4151528" y="5611334"/>
              <a:ext cx="538397" cy="627753"/>
            </a:xfrm>
            <a:custGeom>
              <a:avLst/>
              <a:gdLst/>
              <a:ahLst/>
              <a:cxnLst/>
              <a:rect l="l" t="t" r="r" b="b"/>
              <a:pathLst>
                <a:path w="538397" h="627753" extrusionOk="0">
                  <a:moveTo>
                    <a:pt x="382557" y="456123"/>
                  </a:moveTo>
                  <a:cubicBezTo>
                    <a:pt x="381653" y="457027"/>
                    <a:pt x="380750" y="457027"/>
                    <a:pt x="379847" y="457930"/>
                  </a:cubicBezTo>
                  <a:lnTo>
                    <a:pt x="271448" y="575362"/>
                  </a:lnTo>
                  <a:lnTo>
                    <a:pt x="271448" y="521162"/>
                  </a:lnTo>
                  <a:cubicBezTo>
                    <a:pt x="271448" y="513032"/>
                    <a:pt x="265125" y="506709"/>
                    <a:pt x="256995" y="506709"/>
                  </a:cubicBezTo>
                  <a:cubicBezTo>
                    <a:pt x="256092" y="506709"/>
                    <a:pt x="255188" y="506709"/>
                    <a:pt x="255188" y="506709"/>
                  </a:cubicBezTo>
                  <a:cubicBezTo>
                    <a:pt x="250672" y="507613"/>
                    <a:pt x="246155" y="507613"/>
                    <a:pt x="242542" y="508516"/>
                  </a:cubicBezTo>
                  <a:cubicBezTo>
                    <a:pt x="222669" y="510322"/>
                    <a:pt x="202796" y="510322"/>
                    <a:pt x="182923" y="508516"/>
                  </a:cubicBezTo>
                  <a:cubicBezTo>
                    <a:pt x="129627" y="503096"/>
                    <a:pt x="79041" y="484126"/>
                    <a:pt x="36585" y="452510"/>
                  </a:cubicBezTo>
                  <a:lnTo>
                    <a:pt x="451209" y="38788"/>
                  </a:lnTo>
                  <a:cubicBezTo>
                    <a:pt x="453919" y="43305"/>
                    <a:pt x="457532" y="47822"/>
                    <a:pt x="460242" y="52338"/>
                  </a:cubicBezTo>
                  <a:cubicBezTo>
                    <a:pt x="547865" y="185126"/>
                    <a:pt x="513538" y="363984"/>
                    <a:pt x="382557" y="456123"/>
                  </a:cubicBezTo>
                  <a:close/>
                  <a:moveTo>
                    <a:pt x="484632" y="34272"/>
                  </a:moveTo>
                  <a:cubicBezTo>
                    <a:pt x="478309" y="24336"/>
                    <a:pt x="471082" y="14399"/>
                    <a:pt x="463856" y="5366"/>
                  </a:cubicBezTo>
                  <a:cubicBezTo>
                    <a:pt x="458436" y="-958"/>
                    <a:pt x="449402" y="-1861"/>
                    <a:pt x="443079" y="3559"/>
                  </a:cubicBezTo>
                  <a:cubicBezTo>
                    <a:pt x="443079" y="3559"/>
                    <a:pt x="442176" y="4462"/>
                    <a:pt x="442176" y="4462"/>
                  </a:cubicBezTo>
                  <a:lnTo>
                    <a:pt x="4065" y="442573"/>
                  </a:lnTo>
                  <a:cubicBezTo>
                    <a:pt x="-1355" y="447994"/>
                    <a:pt x="-1355" y="457930"/>
                    <a:pt x="4065" y="463350"/>
                  </a:cubicBezTo>
                  <a:cubicBezTo>
                    <a:pt x="4065" y="463350"/>
                    <a:pt x="4968" y="464253"/>
                    <a:pt x="4968" y="464253"/>
                  </a:cubicBezTo>
                  <a:cubicBezTo>
                    <a:pt x="54651" y="505805"/>
                    <a:pt x="116077" y="531099"/>
                    <a:pt x="180213" y="537421"/>
                  </a:cubicBezTo>
                  <a:cubicBezTo>
                    <a:pt x="200989" y="539229"/>
                    <a:pt x="221766" y="539229"/>
                    <a:pt x="242542" y="537421"/>
                  </a:cubicBezTo>
                  <a:lnTo>
                    <a:pt x="242542" y="613301"/>
                  </a:lnTo>
                  <a:cubicBezTo>
                    <a:pt x="242542" y="621431"/>
                    <a:pt x="248865" y="627754"/>
                    <a:pt x="256995" y="627754"/>
                  </a:cubicBezTo>
                  <a:cubicBezTo>
                    <a:pt x="261512" y="627754"/>
                    <a:pt x="265125" y="625947"/>
                    <a:pt x="267835" y="623237"/>
                  </a:cubicBezTo>
                  <a:lnTo>
                    <a:pt x="400623" y="479610"/>
                  </a:lnTo>
                  <a:cubicBezTo>
                    <a:pt x="544251" y="377534"/>
                    <a:pt x="581287" y="181514"/>
                    <a:pt x="484632" y="3427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6" name="Google Shape;1126;p51"/>
            <p:cNvSpPr/>
            <p:nvPr/>
          </p:nvSpPr>
          <p:spPr>
            <a:xfrm>
              <a:off x="4332644" y="5944605"/>
              <a:ext cx="56005" cy="56006"/>
            </a:xfrm>
            <a:custGeom>
              <a:avLst/>
              <a:gdLst/>
              <a:ahLst/>
              <a:cxnLst/>
              <a:rect l="l" t="t" r="r" b="b"/>
              <a:pathLst>
                <a:path w="56005" h="56006" extrusionOk="0">
                  <a:moveTo>
                    <a:pt x="56006" y="28003"/>
                  </a:moveTo>
                  <a:cubicBezTo>
                    <a:pt x="56006" y="43360"/>
                    <a:pt x="43359" y="56007"/>
                    <a:pt x="28003" y="56007"/>
                  </a:cubicBezTo>
                  <a:cubicBezTo>
                    <a:pt x="12646" y="56007"/>
                    <a:pt x="0" y="43360"/>
                    <a:pt x="0" y="28003"/>
                  </a:cubicBezTo>
                  <a:cubicBezTo>
                    <a:pt x="0" y="12647"/>
                    <a:pt x="12646" y="0"/>
                    <a:pt x="28003" y="0"/>
                  </a:cubicBezTo>
                  <a:cubicBezTo>
                    <a:pt x="43359" y="0"/>
                    <a:pt x="56006" y="12647"/>
                    <a:pt x="56006" y="2800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7" name="Google Shape;1127;p51"/>
            <p:cNvSpPr/>
            <p:nvPr/>
          </p:nvSpPr>
          <p:spPr>
            <a:xfrm>
              <a:off x="4421170" y="5944605"/>
              <a:ext cx="56006" cy="56006"/>
            </a:xfrm>
            <a:custGeom>
              <a:avLst/>
              <a:gdLst/>
              <a:ahLst/>
              <a:cxnLst/>
              <a:rect l="l" t="t" r="r" b="b"/>
              <a:pathLst>
                <a:path w="56006" h="56006" extrusionOk="0">
                  <a:moveTo>
                    <a:pt x="56006" y="28003"/>
                  </a:moveTo>
                  <a:cubicBezTo>
                    <a:pt x="56006" y="43360"/>
                    <a:pt x="43359" y="56007"/>
                    <a:pt x="28003" y="56007"/>
                  </a:cubicBezTo>
                  <a:cubicBezTo>
                    <a:pt x="12647" y="56007"/>
                    <a:pt x="0" y="43360"/>
                    <a:pt x="0" y="28003"/>
                  </a:cubicBezTo>
                  <a:cubicBezTo>
                    <a:pt x="0" y="12647"/>
                    <a:pt x="12647" y="0"/>
                    <a:pt x="28003" y="0"/>
                  </a:cubicBezTo>
                  <a:cubicBezTo>
                    <a:pt x="43359" y="0"/>
                    <a:pt x="56006" y="12647"/>
                    <a:pt x="56006" y="2800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8" name="Google Shape;1128;p51"/>
            <p:cNvSpPr/>
            <p:nvPr/>
          </p:nvSpPr>
          <p:spPr>
            <a:xfrm>
              <a:off x="4507889" y="5944605"/>
              <a:ext cx="63232" cy="56006"/>
            </a:xfrm>
            <a:custGeom>
              <a:avLst/>
              <a:gdLst/>
              <a:ahLst/>
              <a:cxnLst/>
              <a:rect l="l" t="t" r="r" b="b"/>
              <a:pathLst>
                <a:path w="63232" h="56006" extrusionOk="0">
                  <a:moveTo>
                    <a:pt x="63233" y="28003"/>
                  </a:moveTo>
                  <a:cubicBezTo>
                    <a:pt x="63233" y="43360"/>
                    <a:pt x="48779" y="56007"/>
                    <a:pt x="31616" y="56007"/>
                  </a:cubicBezTo>
                  <a:cubicBezTo>
                    <a:pt x="14453" y="56007"/>
                    <a:pt x="0" y="43360"/>
                    <a:pt x="0" y="28003"/>
                  </a:cubicBezTo>
                  <a:cubicBezTo>
                    <a:pt x="0" y="12647"/>
                    <a:pt x="14453" y="0"/>
                    <a:pt x="31616" y="0"/>
                  </a:cubicBezTo>
                  <a:cubicBezTo>
                    <a:pt x="48779" y="0"/>
                    <a:pt x="63233" y="12647"/>
                    <a:pt x="63233" y="2800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9" name="Google Shape;1129;p51"/>
            <p:cNvSpPr/>
            <p:nvPr/>
          </p:nvSpPr>
          <p:spPr>
            <a:xfrm>
              <a:off x="3917433" y="5523765"/>
              <a:ext cx="144665" cy="571794"/>
            </a:xfrm>
            <a:custGeom>
              <a:avLst/>
              <a:gdLst/>
              <a:ahLst/>
              <a:cxnLst/>
              <a:rect l="l" t="t" r="r" b="b"/>
              <a:pathLst>
                <a:path w="144665" h="571794" extrusionOk="0">
                  <a:moveTo>
                    <a:pt x="116211" y="497623"/>
                  </a:moveTo>
                  <a:cubicBezTo>
                    <a:pt x="108081" y="496720"/>
                    <a:pt x="100855" y="502140"/>
                    <a:pt x="99951" y="510270"/>
                  </a:cubicBezTo>
                  <a:lnTo>
                    <a:pt x="99048" y="520206"/>
                  </a:lnTo>
                  <a:cubicBezTo>
                    <a:pt x="-7544" y="366642"/>
                    <a:pt x="10523" y="157975"/>
                    <a:pt x="140601" y="25187"/>
                  </a:cubicBezTo>
                  <a:cubicBezTo>
                    <a:pt x="146021" y="19766"/>
                    <a:pt x="146021" y="9830"/>
                    <a:pt x="140601" y="4410"/>
                  </a:cubicBezTo>
                  <a:cubicBezTo>
                    <a:pt x="135181" y="-1010"/>
                    <a:pt x="126148" y="-1913"/>
                    <a:pt x="119825" y="4410"/>
                  </a:cubicBezTo>
                  <a:cubicBezTo>
                    <a:pt x="-20190" y="146231"/>
                    <a:pt x="-40063" y="371158"/>
                    <a:pt x="73755" y="536467"/>
                  </a:cubicBezTo>
                  <a:lnTo>
                    <a:pt x="61109" y="534659"/>
                  </a:lnTo>
                  <a:cubicBezTo>
                    <a:pt x="52979" y="533756"/>
                    <a:pt x="45752" y="539176"/>
                    <a:pt x="44849" y="547306"/>
                  </a:cubicBezTo>
                  <a:cubicBezTo>
                    <a:pt x="43946" y="555436"/>
                    <a:pt x="49366" y="562663"/>
                    <a:pt x="56592" y="564469"/>
                  </a:cubicBezTo>
                  <a:lnTo>
                    <a:pt x="105371" y="571696"/>
                  </a:lnTo>
                  <a:cubicBezTo>
                    <a:pt x="113501" y="572599"/>
                    <a:pt x="120728" y="567180"/>
                    <a:pt x="121631" y="559050"/>
                  </a:cubicBezTo>
                  <a:cubicBezTo>
                    <a:pt x="121631" y="559050"/>
                    <a:pt x="121631" y="559050"/>
                    <a:pt x="121631" y="559050"/>
                  </a:cubicBezTo>
                  <a:lnTo>
                    <a:pt x="127051" y="514787"/>
                  </a:lnTo>
                  <a:cubicBezTo>
                    <a:pt x="129761" y="505753"/>
                    <a:pt x="124341" y="498526"/>
                    <a:pt x="116211" y="49762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51"/>
            <p:cNvSpPr/>
            <p:nvPr/>
          </p:nvSpPr>
          <p:spPr>
            <a:xfrm>
              <a:off x="4658292" y="5543530"/>
              <a:ext cx="143778" cy="576770"/>
            </a:xfrm>
            <a:custGeom>
              <a:avLst/>
              <a:gdLst/>
              <a:ahLst/>
              <a:cxnLst/>
              <a:rect l="l" t="t" r="r" b="b"/>
              <a:pathLst>
                <a:path w="143778" h="576770" extrusionOk="0">
                  <a:moveTo>
                    <a:pt x="70911" y="28907"/>
                  </a:moveTo>
                  <a:cubicBezTo>
                    <a:pt x="79041" y="28907"/>
                    <a:pt x="85364" y="22583"/>
                    <a:pt x="85364" y="14454"/>
                  </a:cubicBezTo>
                  <a:cubicBezTo>
                    <a:pt x="85364" y="6324"/>
                    <a:pt x="79041" y="0"/>
                    <a:pt x="70911" y="0"/>
                  </a:cubicBezTo>
                  <a:lnTo>
                    <a:pt x="26648" y="0"/>
                  </a:lnTo>
                  <a:cubicBezTo>
                    <a:pt x="18518" y="0"/>
                    <a:pt x="12195" y="6324"/>
                    <a:pt x="12195" y="14454"/>
                  </a:cubicBezTo>
                  <a:lnTo>
                    <a:pt x="12195" y="58716"/>
                  </a:lnTo>
                  <a:cubicBezTo>
                    <a:pt x="12195" y="66846"/>
                    <a:pt x="18518" y="73170"/>
                    <a:pt x="26648" y="73170"/>
                  </a:cubicBezTo>
                  <a:cubicBezTo>
                    <a:pt x="34778" y="73170"/>
                    <a:pt x="41101" y="66846"/>
                    <a:pt x="41101" y="58716"/>
                  </a:cubicBezTo>
                  <a:lnTo>
                    <a:pt x="41101" y="54199"/>
                  </a:lnTo>
                  <a:cubicBezTo>
                    <a:pt x="151306" y="206861"/>
                    <a:pt x="135950" y="417335"/>
                    <a:pt x="4065" y="551930"/>
                  </a:cubicBezTo>
                  <a:cubicBezTo>
                    <a:pt x="-1355" y="557350"/>
                    <a:pt x="-1355" y="567286"/>
                    <a:pt x="4065" y="572706"/>
                  </a:cubicBezTo>
                  <a:cubicBezTo>
                    <a:pt x="9485" y="578126"/>
                    <a:pt x="19421" y="578126"/>
                    <a:pt x="24841" y="572706"/>
                  </a:cubicBezTo>
                  <a:cubicBezTo>
                    <a:pt x="169373" y="425465"/>
                    <a:pt x="183826" y="194214"/>
                    <a:pt x="59168" y="29810"/>
                  </a:cubicBezTo>
                  <a:lnTo>
                    <a:pt x="70911" y="2981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52"/>
          <p:cNvSpPr txBox="1">
            <a:spLocks noGrp="1"/>
          </p:cNvSpPr>
          <p:nvPr>
            <p:ph type="body" idx="1"/>
          </p:nvPr>
        </p:nvSpPr>
        <p:spPr>
          <a:xfrm>
            <a:off x="269421" y="1290990"/>
            <a:ext cx="4106635" cy="4775074"/>
          </a:xfrm>
          <a:prstGeom prst="rect">
            <a:avLst/>
          </a:prstGeom>
          <a:noFill/>
          <a:ln>
            <a:noFill/>
          </a:ln>
        </p:spPr>
        <p:txBody>
          <a:bodyPr spcFirstLastPara="1" wrap="square" lIns="91425" tIns="45700" rIns="91425" bIns="45700" anchor="t" anchorCtr="0">
            <a:normAutofit/>
          </a:bodyPr>
          <a:lstStyle/>
          <a:p>
            <a:pPr marL="228600" lvl="0" indent="0" algn="l" rtl="0">
              <a:lnSpc>
                <a:spcPct val="110000"/>
              </a:lnSpc>
              <a:spcBef>
                <a:spcPts val="0"/>
              </a:spcBef>
              <a:spcAft>
                <a:spcPts val="0"/>
              </a:spcAft>
              <a:buClr>
                <a:srgbClr val="033637"/>
              </a:buClr>
              <a:buSzPts val="2400"/>
              <a:buNone/>
            </a:pPr>
            <a:r>
              <a:rPr lang="en-US" sz="2000" dirty="0">
                <a:latin typeface="Raleway"/>
                <a:ea typeface="Raleway"/>
                <a:cs typeface="Raleway"/>
                <a:sym typeface="Raleway"/>
              </a:rPr>
              <a:t>In </a:t>
            </a:r>
            <a:r>
              <a:rPr lang="en-US" sz="2000" dirty="0" err="1">
                <a:latin typeface="Raleway"/>
                <a:ea typeface="Raleway"/>
                <a:cs typeface="Raleway"/>
                <a:sym typeface="Raleway"/>
              </a:rPr>
              <a:t>deze</a:t>
            </a:r>
            <a:r>
              <a:rPr lang="en-US" sz="2000" dirty="0">
                <a:latin typeface="Raleway"/>
                <a:ea typeface="Raleway"/>
                <a:cs typeface="Raleway"/>
                <a:sym typeface="Raleway"/>
              </a:rPr>
              <a:t> </a:t>
            </a:r>
            <a:r>
              <a:rPr lang="en-US" sz="2000" dirty="0" err="1">
                <a:latin typeface="Raleway"/>
                <a:ea typeface="Raleway"/>
                <a:cs typeface="Raleway"/>
                <a:sym typeface="Raleway"/>
              </a:rPr>
              <a:t>korte</a:t>
            </a:r>
            <a:r>
              <a:rPr lang="en-US" sz="2000" dirty="0">
                <a:latin typeface="Raleway"/>
                <a:ea typeface="Raleway"/>
                <a:cs typeface="Raleway"/>
                <a:sym typeface="Raleway"/>
              </a:rPr>
              <a:t> video is </a:t>
            </a:r>
            <a:r>
              <a:rPr lang="en-US" sz="2000" dirty="0" err="1">
                <a:latin typeface="Raleway"/>
                <a:ea typeface="Raleway"/>
                <a:cs typeface="Raleway"/>
                <a:sym typeface="Raleway"/>
              </a:rPr>
              <a:t>Jerre</a:t>
            </a:r>
            <a:r>
              <a:rPr lang="en-US" sz="2000" dirty="0">
                <a:latin typeface="Raleway"/>
                <a:ea typeface="Raleway"/>
                <a:cs typeface="Raleway"/>
                <a:sym typeface="Raleway"/>
              </a:rPr>
              <a:t> Maas, MSc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sociaal</a:t>
            </a:r>
            <a:r>
              <a:rPr lang="en-US" sz="2000" dirty="0">
                <a:latin typeface="Raleway"/>
                <a:ea typeface="Raleway"/>
                <a:cs typeface="Raleway"/>
                <a:sym typeface="Raleway"/>
              </a:rPr>
              <a:t> </a:t>
            </a:r>
            <a:r>
              <a:rPr lang="en-US" sz="2000" dirty="0" err="1">
                <a:latin typeface="Raleway"/>
                <a:ea typeface="Raleway"/>
                <a:cs typeface="Raleway"/>
                <a:sym typeface="Raleway"/>
              </a:rPr>
              <a:t>psycholoog</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serie-ondernemer</a:t>
            </a:r>
            <a:r>
              <a:rPr lang="en-US" sz="2000" dirty="0">
                <a:latin typeface="Raleway"/>
                <a:ea typeface="Raleway"/>
                <a:cs typeface="Raleway"/>
                <a:sym typeface="Raleway"/>
              </a:rPr>
              <a:t>. </a:t>
            </a:r>
            <a:r>
              <a:rPr lang="en-US" sz="2000" dirty="0" err="1">
                <a:latin typeface="Raleway"/>
                <a:ea typeface="Raleway"/>
                <a:cs typeface="Raleway"/>
                <a:sym typeface="Raleway"/>
              </a:rPr>
              <a:t>Hij</a:t>
            </a:r>
            <a:r>
              <a:rPr lang="en-US" sz="2000" dirty="0">
                <a:latin typeface="Raleway"/>
                <a:ea typeface="Raleway"/>
                <a:cs typeface="Raleway"/>
                <a:sym typeface="Raleway"/>
              </a:rPr>
              <a:t> </a:t>
            </a:r>
            <a:r>
              <a:rPr lang="en-US" sz="2000" dirty="0" err="1">
                <a:latin typeface="Raleway"/>
                <a:ea typeface="Raleway"/>
                <a:cs typeface="Raleway"/>
                <a:sym typeface="Raleway"/>
              </a:rPr>
              <a:t>gelooft</a:t>
            </a:r>
            <a:r>
              <a:rPr lang="en-US" sz="2000" dirty="0">
                <a:latin typeface="Raleway"/>
                <a:ea typeface="Raleway"/>
                <a:cs typeface="Raleway"/>
                <a:sym typeface="Raleway"/>
              </a:rPr>
              <a:t> in </a:t>
            </a:r>
            <a:r>
              <a:rPr lang="en-US" sz="2000" dirty="0" err="1">
                <a:latin typeface="Raleway"/>
                <a:ea typeface="Raleway"/>
                <a:cs typeface="Raleway"/>
                <a:sym typeface="Raleway"/>
              </a:rPr>
              <a:t>één</a:t>
            </a:r>
            <a:r>
              <a:rPr lang="en-US" sz="2000" dirty="0">
                <a:latin typeface="Raleway"/>
                <a:ea typeface="Raleway"/>
                <a:cs typeface="Raleway"/>
                <a:sym typeface="Raleway"/>
              </a:rPr>
              <a:t> ding; </a:t>
            </a:r>
            <a:r>
              <a:rPr lang="en-US" sz="2000" dirty="0" err="1">
                <a:latin typeface="Raleway"/>
                <a:ea typeface="Raleway"/>
                <a:cs typeface="Raleway"/>
                <a:sym typeface="Raleway"/>
              </a:rPr>
              <a:t>delen</a:t>
            </a:r>
            <a:r>
              <a:rPr lang="en-US" sz="2000" dirty="0">
                <a:latin typeface="Raleway"/>
                <a:ea typeface="Raleway"/>
                <a:cs typeface="Raleway"/>
                <a:sym typeface="Raleway"/>
              </a:rPr>
              <a:t> is de </a:t>
            </a:r>
            <a:r>
              <a:rPr lang="en-US" sz="2000" dirty="0" err="1">
                <a:latin typeface="Raleway"/>
                <a:ea typeface="Raleway"/>
                <a:cs typeface="Raleway"/>
                <a:sym typeface="Raleway"/>
              </a:rPr>
              <a:t>sleutel</a:t>
            </a:r>
            <a:r>
              <a:rPr lang="en-US" sz="2000" dirty="0">
                <a:latin typeface="Raleway"/>
                <a:ea typeface="Raleway"/>
                <a:cs typeface="Raleway"/>
                <a:sym typeface="Raleway"/>
              </a:rPr>
              <a:t> om </a:t>
            </a:r>
            <a:r>
              <a:rPr lang="en-US" sz="2000" dirty="0" err="1">
                <a:latin typeface="Raleway"/>
                <a:ea typeface="Raleway"/>
                <a:cs typeface="Raleway"/>
                <a:sym typeface="Raleway"/>
              </a:rPr>
              <a:t>ervoor</a:t>
            </a:r>
            <a:r>
              <a:rPr lang="en-US" sz="2000" dirty="0">
                <a:latin typeface="Raleway"/>
                <a:ea typeface="Raleway"/>
                <a:cs typeface="Raleway"/>
                <a:sym typeface="Raleway"/>
              </a:rPr>
              <a:t> </a:t>
            </a:r>
            <a:r>
              <a:rPr lang="en-US" sz="2000" dirty="0" err="1">
                <a:latin typeface="Raleway"/>
                <a:ea typeface="Raleway"/>
                <a:cs typeface="Raleway"/>
                <a:sym typeface="Raleway"/>
              </a:rPr>
              <a:t>te</a:t>
            </a:r>
            <a:r>
              <a:rPr lang="en-US" sz="2000" dirty="0">
                <a:latin typeface="Raleway"/>
                <a:ea typeface="Raleway"/>
                <a:cs typeface="Raleway"/>
                <a:sym typeface="Raleway"/>
              </a:rPr>
              <a:t> </a:t>
            </a:r>
            <a:r>
              <a:rPr lang="en-US" sz="2000" dirty="0" err="1">
                <a:latin typeface="Raleway"/>
                <a:ea typeface="Raleway"/>
                <a:cs typeface="Raleway"/>
                <a:sym typeface="Raleway"/>
              </a:rPr>
              <a:t>zorgen</a:t>
            </a:r>
            <a:r>
              <a:rPr lang="en-US" sz="2000" dirty="0">
                <a:latin typeface="Raleway"/>
                <a:ea typeface="Raleway"/>
                <a:cs typeface="Raleway"/>
                <a:sym typeface="Raleway"/>
              </a:rPr>
              <a:t> </a:t>
            </a:r>
            <a:r>
              <a:rPr lang="en-US" sz="2000" dirty="0" err="1">
                <a:latin typeface="Raleway"/>
                <a:ea typeface="Raleway"/>
                <a:cs typeface="Raleway"/>
                <a:sym typeface="Raleway"/>
              </a:rPr>
              <a:t>dat</a:t>
            </a:r>
            <a:r>
              <a:rPr lang="en-US" sz="2000" dirty="0">
                <a:latin typeface="Raleway"/>
                <a:ea typeface="Raleway"/>
                <a:cs typeface="Raleway"/>
                <a:sym typeface="Raleway"/>
              </a:rPr>
              <a:t> je </a:t>
            </a:r>
            <a:r>
              <a:rPr lang="en-US" sz="2000" dirty="0" err="1">
                <a:latin typeface="Raleway"/>
                <a:ea typeface="Raleway"/>
                <a:cs typeface="Raleway"/>
                <a:sym typeface="Raleway"/>
              </a:rPr>
              <a:t>ideeën</a:t>
            </a:r>
            <a:r>
              <a:rPr lang="en-US" sz="2000" dirty="0">
                <a:latin typeface="Raleway"/>
                <a:ea typeface="Raleway"/>
                <a:cs typeface="Raleway"/>
                <a:sym typeface="Raleway"/>
              </a:rPr>
              <a:t> </a:t>
            </a:r>
            <a:r>
              <a:rPr lang="en-US" sz="2000" dirty="0" err="1">
                <a:latin typeface="Raleway"/>
                <a:ea typeface="Raleway"/>
                <a:cs typeface="Raleway"/>
                <a:sym typeface="Raleway"/>
              </a:rPr>
              <a:t>werkelijkheid</a:t>
            </a:r>
            <a:r>
              <a:rPr lang="en-US" sz="2000" dirty="0">
                <a:latin typeface="Raleway"/>
                <a:ea typeface="Raleway"/>
                <a:cs typeface="Raleway"/>
                <a:sym typeface="Raleway"/>
              </a:rPr>
              <a:t> </a:t>
            </a:r>
            <a:r>
              <a:rPr lang="en-US" sz="2000" dirty="0" err="1">
                <a:latin typeface="Raleway"/>
                <a:ea typeface="Raleway"/>
                <a:cs typeface="Raleway"/>
                <a:sym typeface="Raleway"/>
              </a:rPr>
              <a:t>worden</a:t>
            </a:r>
            <a:r>
              <a:rPr lang="en-US" sz="2000" dirty="0">
                <a:latin typeface="Raleway"/>
                <a:ea typeface="Raleway"/>
                <a:cs typeface="Raleway"/>
                <a:sym typeface="Raleway"/>
              </a:rPr>
              <a:t>. </a:t>
            </a:r>
            <a:endParaRPr sz="2000" dirty="0"/>
          </a:p>
          <a:p>
            <a:pPr marL="228600" lvl="0" indent="0" algn="l" rtl="0">
              <a:lnSpc>
                <a:spcPct val="110000"/>
              </a:lnSpc>
              <a:spcBef>
                <a:spcPts val="1000"/>
              </a:spcBef>
              <a:spcAft>
                <a:spcPts val="0"/>
              </a:spcAft>
              <a:buClr>
                <a:srgbClr val="033637"/>
              </a:buClr>
              <a:buSzPts val="2400"/>
              <a:buNone/>
            </a:pPr>
            <a:r>
              <a:rPr lang="en-US" sz="2000" dirty="0">
                <a:latin typeface="Raleway"/>
                <a:ea typeface="Raleway"/>
                <a:cs typeface="Raleway"/>
                <a:sym typeface="Raleway"/>
              </a:rPr>
              <a:t>In </a:t>
            </a:r>
            <a:r>
              <a:rPr lang="en-US" sz="2000" dirty="0" err="1">
                <a:latin typeface="Raleway"/>
                <a:ea typeface="Raleway"/>
                <a:cs typeface="Raleway"/>
                <a:sym typeface="Raleway"/>
              </a:rPr>
              <a:t>zijn</a:t>
            </a:r>
            <a:r>
              <a:rPr lang="en-US" sz="2000" dirty="0">
                <a:latin typeface="Raleway"/>
                <a:ea typeface="Raleway"/>
                <a:cs typeface="Raleway"/>
                <a:sym typeface="Raleway"/>
              </a:rPr>
              <a:t> </a:t>
            </a:r>
            <a:r>
              <a:rPr lang="en-US" sz="2000" dirty="0" err="1">
                <a:latin typeface="Raleway"/>
                <a:ea typeface="Raleway"/>
                <a:cs typeface="Raleway"/>
                <a:sym typeface="Raleway"/>
              </a:rPr>
              <a:t>ultrakorte</a:t>
            </a:r>
            <a:r>
              <a:rPr lang="en-US" sz="2000" dirty="0">
                <a:latin typeface="Raleway"/>
                <a:ea typeface="Raleway"/>
                <a:cs typeface="Raleway"/>
                <a:sym typeface="Raleway"/>
              </a:rPr>
              <a:t> </a:t>
            </a:r>
            <a:r>
              <a:rPr lang="en-US" sz="2000" dirty="0" err="1">
                <a:latin typeface="Raleway"/>
                <a:ea typeface="Raleway"/>
                <a:cs typeface="Raleway"/>
                <a:sym typeface="Raleway"/>
              </a:rPr>
              <a:t>TEDx</a:t>
            </a:r>
            <a:r>
              <a:rPr lang="en-US" sz="2000" dirty="0">
                <a:latin typeface="Raleway"/>
                <a:ea typeface="Raleway"/>
                <a:cs typeface="Raleway"/>
                <a:sym typeface="Raleway"/>
              </a:rPr>
              <a:t>-talk </a:t>
            </a:r>
            <a:r>
              <a:rPr lang="en-US" sz="2000" dirty="0" err="1">
                <a:latin typeface="Raleway"/>
                <a:ea typeface="Raleway"/>
                <a:cs typeface="Raleway"/>
                <a:sym typeface="Raleway"/>
              </a:rPr>
              <a:t>laat</a:t>
            </a:r>
            <a:r>
              <a:rPr lang="en-US" sz="2000" dirty="0">
                <a:latin typeface="Raleway"/>
                <a:ea typeface="Raleway"/>
                <a:cs typeface="Raleway"/>
                <a:sym typeface="Raleway"/>
              </a:rPr>
              <a:t> </a:t>
            </a:r>
            <a:r>
              <a:rPr lang="en-US" sz="2000" dirty="0" err="1">
                <a:latin typeface="Raleway"/>
                <a:ea typeface="Raleway"/>
                <a:cs typeface="Raleway"/>
                <a:sym typeface="Raleway"/>
              </a:rPr>
              <a:t>hij</a:t>
            </a:r>
            <a:r>
              <a:rPr lang="en-US" sz="2000" dirty="0">
                <a:latin typeface="Raleway"/>
                <a:ea typeface="Raleway"/>
                <a:cs typeface="Raleway"/>
                <a:sym typeface="Raleway"/>
              </a:rPr>
              <a:t> </a:t>
            </a:r>
            <a:r>
              <a:rPr lang="en-US" sz="2000" dirty="0" err="1">
                <a:latin typeface="Raleway"/>
                <a:ea typeface="Raleway"/>
                <a:cs typeface="Raleway"/>
                <a:sym typeface="Raleway"/>
              </a:rPr>
              <a:t>zien</a:t>
            </a:r>
            <a:r>
              <a:rPr lang="en-US" sz="2000" dirty="0">
                <a:latin typeface="Raleway"/>
                <a:ea typeface="Raleway"/>
                <a:cs typeface="Raleway"/>
                <a:sym typeface="Raleway"/>
              </a:rPr>
              <a:t> </a:t>
            </a:r>
            <a:r>
              <a:rPr lang="en-US" sz="2000" dirty="0" err="1">
                <a:latin typeface="Raleway"/>
                <a:ea typeface="Raleway"/>
                <a:cs typeface="Raleway"/>
                <a:sym typeface="Raleway"/>
              </a:rPr>
              <a:t>waarom</a:t>
            </a:r>
            <a:r>
              <a:rPr lang="en-US" sz="2000" dirty="0">
                <a:latin typeface="Raleway"/>
                <a:ea typeface="Raleway"/>
                <a:cs typeface="Raleway"/>
                <a:sym typeface="Raleway"/>
              </a:rPr>
              <a:t> </a:t>
            </a:r>
            <a:r>
              <a:rPr lang="en-US" sz="2000" dirty="0" err="1">
                <a:latin typeface="Raleway"/>
                <a:ea typeface="Raleway"/>
                <a:cs typeface="Raleway"/>
                <a:sym typeface="Raleway"/>
              </a:rPr>
              <a:t>volwassenen</a:t>
            </a:r>
            <a:r>
              <a:rPr lang="en-US" sz="2000" dirty="0">
                <a:latin typeface="Raleway"/>
                <a:ea typeface="Raleway"/>
                <a:cs typeface="Raleway"/>
                <a:sym typeface="Raleway"/>
              </a:rPr>
              <a:t> </a:t>
            </a:r>
            <a:r>
              <a:rPr lang="en-US" sz="2000" dirty="0" err="1">
                <a:latin typeface="Raleway"/>
                <a:ea typeface="Raleway"/>
                <a:cs typeface="Raleway"/>
                <a:sym typeface="Raleway"/>
              </a:rPr>
              <a:t>stoppen</a:t>
            </a:r>
            <a:r>
              <a:rPr lang="en-US" sz="2000" dirty="0">
                <a:latin typeface="Raleway"/>
                <a:ea typeface="Raleway"/>
                <a:cs typeface="Raleway"/>
                <a:sym typeface="Raleway"/>
              </a:rPr>
              <a:t> met </a:t>
            </a:r>
            <a:r>
              <a:rPr lang="en-US" sz="2000" dirty="0" err="1">
                <a:latin typeface="Raleway"/>
                <a:ea typeface="Raleway"/>
                <a:cs typeface="Raleway"/>
                <a:sym typeface="Raleway"/>
              </a:rPr>
              <a:t>delen</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waarom</a:t>
            </a:r>
            <a:r>
              <a:rPr lang="en-US" sz="2000" dirty="0">
                <a:latin typeface="Raleway"/>
                <a:ea typeface="Raleway"/>
                <a:cs typeface="Raleway"/>
                <a:sym typeface="Raleway"/>
              </a:rPr>
              <a:t> </a:t>
            </a:r>
            <a:r>
              <a:rPr lang="en-US" sz="2000" dirty="0" err="1">
                <a:latin typeface="Raleway"/>
                <a:ea typeface="Raleway"/>
                <a:cs typeface="Raleway"/>
                <a:sym typeface="Raleway"/>
              </a:rPr>
              <a:t>dit</a:t>
            </a:r>
            <a:r>
              <a:rPr lang="en-US" sz="2000" dirty="0">
                <a:latin typeface="Raleway"/>
                <a:ea typeface="Raleway"/>
                <a:cs typeface="Raleway"/>
                <a:sym typeface="Raleway"/>
              </a:rPr>
              <a:t> de </a:t>
            </a:r>
            <a:r>
              <a:rPr lang="en-US" sz="2000" dirty="0" err="1">
                <a:latin typeface="Raleway"/>
                <a:ea typeface="Raleway"/>
                <a:cs typeface="Raleway"/>
                <a:sym typeface="Raleway"/>
              </a:rPr>
              <a:t>grootste</a:t>
            </a:r>
            <a:r>
              <a:rPr lang="en-US" sz="2000" dirty="0">
                <a:latin typeface="Raleway"/>
                <a:ea typeface="Raleway"/>
                <a:cs typeface="Raleway"/>
                <a:sym typeface="Raleway"/>
              </a:rPr>
              <a:t> </a:t>
            </a:r>
            <a:r>
              <a:rPr lang="en-US" sz="2000" dirty="0" err="1">
                <a:latin typeface="Raleway"/>
                <a:ea typeface="Raleway"/>
                <a:cs typeface="Raleway"/>
                <a:sym typeface="Raleway"/>
              </a:rPr>
              <a:t>ideeënkiller</a:t>
            </a:r>
            <a:r>
              <a:rPr lang="en-US" sz="2000" dirty="0">
                <a:latin typeface="Raleway"/>
                <a:ea typeface="Raleway"/>
                <a:cs typeface="Raleway"/>
                <a:sym typeface="Raleway"/>
              </a:rPr>
              <a:t> is.</a:t>
            </a:r>
            <a:endParaRPr sz="2000" dirty="0">
              <a:latin typeface="Raleway"/>
              <a:ea typeface="Raleway"/>
              <a:cs typeface="Raleway"/>
              <a:sym typeface="Raleway"/>
            </a:endParaRPr>
          </a:p>
        </p:txBody>
      </p:sp>
      <p:sp>
        <p:nvSpPr>
          <p:cNvPr id="1136" name="Google Shape;1136;p52"/>
          <p:cNvSpPr txBox="1">
            <a:spLocks noGrp="1"/>
          </p:cNvSpPr>
          <p:nvPr>
            <p:ph type="body" idx="2"/>
          </p:nvPr>
        </p:nvSpPr>
        <p:spPr>
          <a:xfrm>
            <a:off x="553764" y="344792"/>
            <a:ext cx="7805145" cy="58222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568754"/>
              </a:buClr>
              <a:buSzPts val="3600"/>
              <a:buNone/>
            </a:pPr>
            <a:r>
              <a:rPr lang="en-US" dirty="0" err="1">
                <a:solidFill>
                  <a:srgbClr val="568754"/>
                </a:solidFill>
                <a:latin typeface="Raleway"/>
                <a:ea typeface="Raleway"/>
                <a:cs typeface="Raleway"/>
                <a:sym typeface="Raleway"/>
              </a:rPr>
              <a:t>Zijn</a:t>
            </a:r>
            <a:r>
              <a:rPr lang="en-US" dirty="0">
                <a:solidFill>
                  <a:srgbClr val="568754"/>
                </a:solidFill>
                <a:latin typeface="Raleway"/>
                <a:ea typeface="Raleway"/>
                <a:cs typeface="Raleway"/>
                <a:sym typeface="Raleway"/>
              </a:rPr>
              <a:t> </a:t>
            </a:r>
            <a:r>
              <a:rPr lang="en-US" dirty="0" err="1">
                <a:solidFill>
                  <a:srgbClr val="568754"/>
                </a:solidFill>
                <a:latin typeface="Raleway"/>
                <a:ea typeface="Raleway"/>
                <a:cs typeface="Raleway"/>
                <a:sym typeface="Raleway"/>
              </a:rPr>
              <a:t>ideeën</a:t>
            </a:r>
            <a:r>
              <a:rPr lang="en-US" dirty="0">
                <a:solidFill>
                  <a:srgbClr val="568754"/>
                </a:solidFill>
                <a:latin typeface="Raleway"/>
                <a:ea typeface="Raleway"/>
                <a:cs typeface="Raleway"/>
                <a:sym typeface="Raleway"/>
              </a:rPr>
              <a:t> de </a:t>
            </a:r>
            <a:r>
              <a:rPr lang="en-US" dirty="0" err="1">
                <a:solidFill>
                  <a:srgbClr val="568754"/>
                </a:solidFill>
                <a:latin typeface="Raleway"/>
                <a:ea typeface="Raleway"/>
                <a:cs typeface="Raleway"/>
                <a:sym typeface="Raleway"/>
              </a:rPr>
              <a:t>moeite</a:t>
            </a:r>
            <a:r>
              <a:rPr lang="en-US" dirty="0">
                <a:solidFill>
                  <a:srgbClr val="568754"/>
                </a:solidFill>
                <a:latin typeface="Raleway"/>
                <a:ea typeface="Raleway"/>
                <a:cs typeface="Raleway"/>
                <a:sym typeface="Raleway"/>
              </a:rPr>
              <a:t> </a:t>
            </a:r>
            <a:r>
              <a:rPr lang="en-US" dirty="0" err="1">
                <a:solidFill>
                  <a:srgbClr val="568754"/>
                </a:solidFill>
                <a:latin typeface="Raleway"/>
                <a:ea typeface="Raleway"/>
                <a:cs typeface="Raleway"/>
                <a:sym typeface="Raleway"/>
              </a:rPr>
              <a:t>waard</a:t>
            </a:r>
            <a:r>
              <a:rPr lang="en-US" dirty="0">
                <a:solidFill>
                  <a:srgbClr val="568754"/>
                </a:solidFill>
                <a:latin typeface="Raleway"/>
                <a:ea typeface="Raleway"/>
                <a:cs typeface="Raleway"/>
                <a:sym typeface="Raleway"/>
              </a:rPr>
              <a:t> om </a:t>
            </a:r>
            <a:r>
              <a:rPr lang="en-US" dirty="0" err="1">
                <a:solidFill>
                  <a:srgbClr val="568754"/>
                </a:solidFill>
                <a:latin typeface="Raleway"/>
                <a:ea typeface="Raleway"/>
                <a:cs typeface="Raleway"/>
                <a:sym typeface="Raleway"/>
              </a:rPr>
              <a:t>te</a:t>
            </a:r>
            <a:r>
              <a:rPr lang="en-US" dirty="0">
                <a:solidFill>
                  <a:srgbClr val="568754"/>
                </a:solidFill>
                <a:latin typeface="Raleway"/>
                <a:ea typeface="Raleway"/>
                <a:cs typeface="Raleway"/>
                <a:sym typeface="Raleway"/>
              </a:rPr>
              <a:t> </a:t>
            </a:r>
            <a:r>
              <a:rPr lang="en-US" dirty="0" err="1">
                <a:solidFill>
                  <a:srgbClr val="568754"/>
                </a:solidFill>
                <a:latin typeface="Raleway"/>
                <a:ea typeface="Raleway"/>
                <a:cs typeface="Raleway"/>
                <a:sym typeface="Raleway"/>
              </a:rPr>
              <a:t>verspreiden</a:t>
            </a:r>
            <a:r>
              <a:rPr lang="en-US" dirty="0">
                <a:solidFill>
                  <a:srgbClr val="568754"/>
                </a:solidFill>
                <a:latin typeface="Raleway"/>
                <a:ea typeface="Raleway"/>
                <a:cs typeface="Raleway"/>
                <a:sym typeface="Raleway"/>
              </a:rPr>
              <a:t>?</a:t>
            </a:r>
            <a:endParaRPr dirty="0">
              <a:solidFill>
                <a:srgbClr val="568754"/>
              </a:solidFill>
              <a:latin typeface="Raleway"/>
              <a:ea typeface="Raleway"/>
              <a:cs typeface="Raleway"/>
              <a:sym typeface="Raleway"/>
            </a:endParaRPr>
          </a:p>
        </p:txBody>
      </p:sp>
      <p:pic>
        <p:nvPicPr>
          <p:cNvPr id="1137" name="Google Shape;1137;p52" title="Ideas worth spreading? | Jerre Maas | TEDxBreda"/>
          <p:cNvPicPr preferRelativeResize="0"/>
          <p:nvPr/>
        </p:nvPicPr>
        <p:blipFill rotWithShape="1">
          <a:blip r:embed="rId3">
            <a:alphaModFix/>
          </a:blip>
          <a:srcRect/>
          <a:stretch/>
        </p:blipFill>
        <p:spPr>
          <a:xfrm>
            <a:off x="4466772" y="1359449"/>
            <a:ext cx="6334579" cy="4175937"/>
          </a:xfrm>
          <a:prstGeom prst="rect">
            <a:avLst/>
          </a:prstGeom>
          <a:noFill/>
          <a:ln>
            <a:noFill/>
          </a:ln>
        </p:spPr>
      </p:pic>
      <p:sp>
        <p:nvSpPr>
          <p:cNvPr id="1138" name="Google Shape;1138;p52"/>
          <p:cNvSpPr txBox="1"/>
          <p:nvPr/>
        </p:nvSpPr>
        <p:spPr>
          <a:xfrm>
            <a:off x="4376056" y="6174191"/>
            <a:ext cx="656816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Ideeën</a:t>
            </a:r>
            <a:r>
              <a:rPr lang="en-US" sz="16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die het </a:t>
            </a:r>
            <a:r>
              <a:rPr lang="en-US" sz="16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verspreiden</a:t>
            </a:r>
            <a:r>
              <a:rPr lang="en-US" sz="16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6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waard</a:t>
            </a:r>
            <a:r>
              <a:rPr lang="en-US" sz="16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6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zijn</a:t>
            </a:r>
            <a:r>
              <a:rPr lang="en-US" sz="16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 </a:t>
            </a:r>
            <a:r>
              <a:rPr lang="en-US" sz="16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Jerre</a:t>
            </a:r>
            <a:r>
              <a:rPr lang="en-US" sz="16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Maas | </a:t>
            </a:r>
            <a:r>
              <a:rPr lang="en-US" sz="16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TEDxBreda</a:t>
            </a:r>
            <a:r>
              <a:rPr lang="en-US" sz="16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 YouTube</a:t>
            </a:r>
            <a:endParaRPr sz="16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7"/>
                                        </p:tgtEl>
                                        <p:attrNameLst>
                                          <p:attrName>style.visibility</p:attrName>
                                        </p:attrNameLst>
                                      </p:cBhvr>
                                      <p:to>
                                        <p:strVal val="visible"/>
                                      </p:to>
                                    </p:set>
                                    <p:animEffect transition="in" filter="fade">
                                      <p:cBhvr>
                                        <p:cTn id="7" dur="1"/>
                                        <p:tgtEl>
                                          <p:spTgt spid="1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53"/>
          <p:cNvSpPr txBox="1">
            <a:spLocks noGrp="1"/>
          </p:cNvSpPr>
          <p:nvPr>
            <p:ph type="body" idx="1"/>
          </p:nvPr>
        </p:nvSpPr>
        <p:spPr>
          <a:xfrm>
            <a:off x="6728313" y="1244313"/>
            <a:ext cx="5113283" cy="1957674"/>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lt1"/>
              </a:buClr>
              <a:buSzPct val="100000"/>
              <a:buNone/>
            </a:pPr>
            <a:r>
              <a:rPr lang="en-US" sz="3200" i="1"/>
              <a:t>"Een volk zonder kennis van het verleden, oorsprong en cultuur is als een boom zonder wortels</a:t>
            </a:r>
            <a:r>
              <a:rPr lang="en-US" sz="3200"/>
              <a:t>."</a:t>
            </a:r>
            <a:endParaRPr/>
          </a:p>
          <a:p>
            <a:pPr marL="342900" lvl="0" indent="-342900" algn="ctr" rtl="0">
              <a:lnSpc>
                <a:spcPct val="90000"/>
              </a:lnSpc>
              <a:spcBef>
                <a:spcPts val="1000"/>
              </a:spcBef>
              <a:spcAft>
                <a:spcPts val="0"/>
              </a:spcAft>
              <a:buClr>
                <a:schemeClr val="lt1"/>
              </a:buClr>
              <a:buSzPct val="100000"/>
              <a:buFont typeface="Raleway"/>
              <a:buChar char="-"/>
            </a:pPr>
            <a:r>
              <a:rPr lang="en-US" sz="2400" b="0"/>
              <a:t>Marcus Garvey</a:t>
            </a:r>
            <a:endParaRPr/>
          </a:p>
          <a:p>
            <a:pPr marL="342900" lvl="0" indent="-201930" algn="ctr" rtl="0">
              <a:lnSpc>
                <a:spcPct val="90000"/>
              </a:lnSpc>
              <a:spcBef>
                <a:spcPts val="1000"/>
              </a:spcBef>
              <a:spcAft>
                <a:spcPts val="0"/>
              </a:spcAft>
              <a:buClr>
                <a:schemeClr val="lt1"/>
              </a:buClr>
              <a:buSzPct val="100000"/>
              <a:buFont typeface="Raleway"/>
              <a:buNone/>
            </a:pPr>
            <a:endParaRPr sz="2400"/>
          </a:p>
          <a:p>
            <a:pPr marL="0" lvl="0" indent="0" algn="l" rtl="0">
              <a:lnSpc>
                <a:spcPct val="90000"/>
              </a:lnSpc>
              <a:spcBef>
                <a:spcPts val="1000"/>
              </a:spcBef>
              <a:spcAft>
                <a:spcPts val="0"/>
              </a:spcAft>
              <a:buClr>
                <a:schemeClr val="lt1"/>
              </a:buClr>
              <a:buSzPct val="100000"/>
              <a:buNone/>
            </a:pPr>
            <a:endParaRPr sz="3200"/>
          </a:p>
        </p:txBody>
      </p:sp>
      <p:pic>
        <p:nvPicPr>
          <p:cNvPr id="1144" name="Google Shape;1144;p53"/>
          <p:cNvPicPr preferRelativeResize="0">
            <a:picLocks noGrp="1"/>
          </p:cNvPicPr>
          <p:nvPr>
            <p:ph type="pic" idx="2"/>
          </p:nvPr>
        </p:nvPicPr>
        <p:blipFill rotWithShape="1">
          <a:blip r:embed="rId3">
            <a:alphaModFix/>
          </a:blip>
          <a:srcRect/>
          <a:stretch/>
        </p:blipFill>
        <p:spPr>
          <a:xfrm>
            <a:off x="241300" y="228600"/>
            <a:ext cx="11696700" cy="59467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54"/>
          <p:cNvSpPr txBox="1">
            <a:spLocks noGrp="1"/>
          </p:cNvSpPr>
          <p:nvPr>
            <p:ph type="body" idx="1"/>
          </p:nvPr>
        </p:nvSpPr>
        <p:spPr>
          <a:xfrm>
            <a:off x="2105000" y="793053"/>
            <a:ext cx="9654070" cy="12074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Competentie-checklists maken voor studenten</a:t>
            </a:r>
            <a:endParaRPr/>
          </a:p>
        </p:txBody>
      </p:sp>
      <p:sp>
        <p:nvSpPr>
          <p:cNvPr id="1150" name="Google Shape;1150;p54"/>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04</a:t>
            </a:r>
            <a:endParaRPr/>
          </a:p>
        </p:txBody>
      </p:sp>
      <p:grpSp>
        <p:nvGrpSpPr>
          <p:cNvPr id="1151" name="Google Shape;1151;p54"/>
          <p:cNvGrpSpPr/>
          <p:nvPr/>
        </p:nvGrpSpPr>
        <p:grpSpPr>
          <a:xfrm>
            <a:off x="4439047" y="2190694"/>
            <a:ext cx="3313907" cy="2484250"/>
            <a:chOff x="2904151" y="2414371"/>
            <a:chExt cx="2770617" cy="2076976"/>
          </a:xfrm>
        </p:grpSpPr>
        <p:sp>
          <p:nvSpPr>
            <p:cNvPr id="1152" name="Google Shape;1152;p54"/>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1153" name="Google Shape;1153;p54"/>
            <p:cNvGrpSpPr/>
            <p:nvPr/>
          </p:nvGrpSpPr>
          <p:grpSpPr>
            <a:xfrm>
              <a:off x="2904151" y="2414371"/>
              <a:ext cx="2770617" cy="2076976"/>
              <a:chOff x="2904151" y="2414371"/>
              <a:chExt cx="2770617" cy="2076976"/>
            </a:xfrm>
          </p:grpSpPr>
          <p:sp>
            <p:nvSpPr>
              <p:cNvPr id="1154" name="Google Shape;1154;p54"/>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5" name="Google Shape;1155;p54"/>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6" name="Google Shape;1156;p54"/>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7" name="Google Shape;1157;p54"/>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8" name="Google Shape;1158;p54"/>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9" name="Google Shape;1159;p54"/>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0" name="Google Shape;1160;p54"/>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1" name="Google Shape;1161;p54"/>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2" name="Google Shape;1162;p54"/>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3" name="Google Shape;1163;p54"/>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4" name="Google Shape;1164;p54"/>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5" name="Google Shape;1165;p54"/>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6" name="Google Shape;1166;p54"/>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7" name="Google Shape;1167;p54"/>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8" name="Google Shape;1168;p54"/>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9" name="Google Shape;1169;p54"/>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0" name="Google Shape;1170;p54"/>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1" name="Google Shape;1171;p54"/>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2" name="Google Shape;1172;p54"/>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3" name="Google Shape;1173;p54"/>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4" name="Google Shape;1174;p54"/>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5" name="Google Shape;1175;p54"/>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6" name="Google Shape;1176;p54"/>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7" name="Google Shape;1177;p54"/>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8" name="Google Shape;1178;p54"/>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9" name="Google Shape;1179;p54"/>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0" name="Google Shape;1180;p54"/>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1" name="Google Shape;1181;p54"/>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2" name="Google Shape;1182;p54"/>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3" name="Google Shape;1183;p54"/>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4" name="Google Shape;1184;p54"/>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5" name="Google Shape;1185;p54"/>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6" name="Google Shape;1186;p54"/>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7" name="Google Shape;1187;p54"/>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8" name="Google Shape;1188;p54"/>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9" name="Google Shape;1189;p54"/>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0" name="Google Shape;1190;p54"/>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1" name="Google Shape;1191;p54"/>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2" name="Google Shape;1192;p54"/>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3" name="Google Shape;1193;p54"/>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4" name="Google Shape;1194;p54"/>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5" name="Google Shape;1195;p54"/>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6" name="Google Shape;1196;p54"/>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7" name="Google Shape;1197;p54"/>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8" name="Google Shape;1198;p54"/>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9" name="Google Shape;1199;p54"/>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0" name="Google Shape;1200;p54"/>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1" name="Google Shape;1201;p54"/>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2" name="Google Shape;1202;p54"/>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3" name="Google Shape;1203;p54"/>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4" name="Google Shape;1204;p54"/>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5" name="Google Shape;1205;p54"/>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6" name="Google Shape;1206;p54"/>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7" name="Google Shape;1207;p54"/>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8" name="Google Shape;1208;p54"/>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9" name="Google Shape;1209;p54"/>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10" name="Google Shape;1210;p54"/>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11" name="Google Shape;1211;p54"/>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12" name="Google Shape;1212;p54"/>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13" name="Google Shape;1213;p54"/>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14" name="Google Shape;1214;p54"/>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15" name="Google Shape;1215;p54"/>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pic>
        <p:nvPicPr>
          <p:cNvPr id="1220" name="Google Shape;1220;p55" descr="Cookie cutter and dough cutouts in the shape of stars and heart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221" name="Google Shape;1221;p55"/>
          <p:cNvSpPr txBox="1">
            <a:spLocks noGrp="1"/>
          </p:cNvSpPr>
          <p:nvPr>
            <p:ph type="body" idx="1"/>
          </p:nvPr>
        </p:nvSpPr>
        <p:spPr>
          <a:xfrm>
            <a:off x="748144" y="1463040"/>
            <a:ext cx="5993477" cy="4871781"/>
          </a:xfrm>
          <a:prstGeom prst="rect">
            <a:avLst/>
          </a:prstGeom>
          <a:noFill/>
          <a:ln>
            <a:noFill/>
          </a:ln>
        </p:spPr>
        <p:txBody>
          <a:bodyPr spcFirstLastPara="1" wrap="square" lIns="91425" tIns="45700" rIns="91425" bIns="45700" anchor="t" anchorCtr="0">
            <a:normAutofit fontScale="77500" lnSpcReduction="20000"/>
          </a:bodyPr>
          <a:lstStyle/>
          <a:p>
            <a:pPr marL="228600" lvl="0" indent="0" algn="l" rtl="0">
              <a:lnSpc>
                <a:spcPct val="120000"/>
              </a:lnSpc>
              <a:spcBef>
                <a:spcPts val="0"/>
              </a:spcBef>
              <a:spcAft>
                <a:spcPts val="0"/>
              </a:spcAft>
              <a:buClr>
                <a:schemeClr val="lt1"/>
              </a:buClr>
              <a:buSzPct val="100000"/>
              <a:buNone/>
            </a:pPr>
            <a:r>
              <a:rPr lang="en-US" dirty="0">
                <a:latin typeface="Raleway"/>
                <a:ea typeface="Raleway"/>
                <a:cs typeface="Raleway"/>
                <a:sym typeface="Raleway"/>
              </a:rPr>
              <a:t>Cook it Forward </a:t>
            </a:r>
            <a:r>
              <a:rPr lang="en-US" dirty="0" err="1">
                <a:latin typeface="Raleway"/>
                <a:ea typeface="Raleway"/>
                <a:cs typeface="Raleway"/>
                <a:sym typeface="Raleway"/>
              </a:rPr>
              <a:t>ondersteunt</a:t>
            </a:r>
            <a:r>
              <a:rPr lang="en-US" dirty="0">
                <a:latin typeface="Raleway"/>
                <a:ea typeface="Raleway"/>
                <a:cs typeface="Raleway"/>
                <a:sym typeface="Raleway"/>
              </a:rPr>
              <a:t> </a:t>
            </a:r>
            <a:r>
              <a:rPr lang="en-US" dirty="0" err="1">
                <a:latin typeface="Raleway"/>
                <a:ea typeface="Raleway"/>
                <a:cs typeface="Raleway"/>
                <a:sym typeface="Raleway"/>
              </a:rPr>
              <a:t>jongeren</a:t>
            </a:r>
            <a:r>
              <a:rPr lang="en-US" dirty="0">
                <a:latin typeface="Raleway"/>
                <a:ea typeface="Raleway"/>
                <a:cs typeface="Raleway"/>
                <a:sym typeface="Raleway"/>
              </a:rPr>
              <a:t> </a:t>
            </a:r>
            <a:r>
              <a:rPr lang="en-US" dirty="0" err="1">
                <a:latin typeface="Raleway"/>
                <a:ea typeface="Raleway"/>
                <a:cs typeface="Raleway"/>
                <a:sym typeface="Raleway"/>
              </a:rPr>
              <a:t>bij</a:t>
            </a:r>
            <a:r>
              <a:rPr lang="en-US" dirty="0">
                <a:latin typeface="Raleway"/>
                <a:ea typeface="Raleway"/>
                <a:cs typeface="Raleway"/>
                <a:sym typeface="Raleway"/>
              </a:rPr>
              <a:t> het </a:t>
            </a:r>
            <a:r>
              <a:rPr lang="en-US" dirty="0" err="1">
                <a:latin typeface="Raleway"/>
                <a:ea typeface="Raleway"/>
                <a:cs typeface="Raleway"/>
                <a:sym typeface="Raleway"/>
              </a:rPr>
              <a:t>verwerven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ontwikkelen</a:t>
            </a:r>
            <a:r>
              <a:rPr lang="en-US" dirty="0">
                <a:latin typeface="Raleway"/>
                <a:ea typeface="Raleway"/>
                <a:cs typeface="Raleway"/>
                <a:sym typeface="Raleway"/>
              </a:rPr>
              <a:t> van de </a:t>
            </a:r>
            <a:r>
              <a:rPr lang="en-US" dirty="0" err="1">
                <a:latin typeface="Raleway"/>
                <a:ea typeface="Raleway"/>
                <a:cs typeface="Raleway"/>
                <a:sym typeface="Raleway"/>
              </a:rPr>
              <a:t>sleutelcompetenties</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soft skills die </a:t>
            </a:r>
            <a:r>
              <a:rPr lang="en-US" dirty="0" err="1">
                <a:latin typeface="Raleway"/>
                <a:ea typeface="Raleway"/>
                <a:cs typeface="Raleway"/>
                <a:sym typeface="Raleway"/>
              </a:rPr>
              <a:t>essentieel</a:t>
            </a:r>
            <a:r>
              <a:rPr lang="en-US" dirty="0">
                <a:latin typeface="Raleway"/>
                <a:ea typeface="Raleway"/>
                <a:cs typeface="Raleway"/>
                <a:sym typeface="Raleway"/>
              </a:rPr>
              <a:t> </a:t>
            </a:r>
            <a:r>
              <a:rPr lang="en-US" dirty="0" err="1">
                <a:latin typeface="Raleway"/>
                <a:ea typeface="Raleway"/>
                <a:cs typeface="Raleway"/>
                <a:sym typeface="Raleway"/>
              </a:rPr>
              <a:t>zijn</a:t>
            </a:r>
            <a:r>
              <a:rPr lang="en-US" dirty="0">
                <a:latin typeface="Raleway"/>
                <a:ea typeface="Raleway"/>
                <a:cs typeface="Raleway"/>
                <a:sym typeface="Raleway"/>
              </a:rPr>
              <a:t> </a:t>
            </a:r>
            <a:r>
              <a:rPr lang="en-US" dirty="0" err="1">
                <a:latin typeface="Raleway"/>
                <a:ea typeface="Raleway"/>
                <a:cs typeface="Raleway"/>
                <a:sym typeface="Raleway"/>
              </a:rPr>
              <a:t>bij</a:t>
            </a:r>
            <a:r>
              <a:rPr lang="en-US" dirty="0">
                <a:latin typeface="Raleway"/>
                <a:ea typeface="Raleway"/>
                <a:cs typeface="Raleway"/>
                <a:sym typeface="Raleway"/>
              </a:rPr>
              <a:t> het </a:t>
            </a:r>
            <a:r>
              <a:rPr lang="en-US" dirty="0" err="1">
                <a:latin typeface="Raleway"/>
                <a:ea typeface="Raleway"/>
                <a:cs typeface="Raleway"/>
                <a:sym typeface="Raleway"/>
              </a:rPr>
              <a:t>vinden</a:t>
            </a:r>
            <a:r>
              <a:rPr lang="en-US" dirty="0">
                <a:latin typeface="Raleway"/>
                <a:ea typeface="Raleway"/>
                <a:cs typeface="Raleway"/>
                <a:sym typeface="Raleway"/>
              </a:rPr>
              <a:t> van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baan</a:t>
            </a:r>
            <a:r>
              <a:rPr lang="en-US" dirty="0">
                <a:latin typeface="Raleway"/>
                <a:ea typeface="Raleway"/>
                <a:cs typeface="Raleway"/>
                <a:sym typeface="Raleway"/>
              </a:rPr>
              <a:t> in de </a:t>
            </a:r>
            <a:r>
              <a:rPr lang="en-US" dirty="0" err="1">
                <a:latin typeface="Raleway"/>
                <a:ea typeface="Raleway"/>
                <a:cs typeface="Raleway"/>
                <a:sym typeface="Raleway"/>
              </a:rPr>
              <a:t>toekomst</a:t>
            </a:r>
            <a:r>
              <a:rPr lang="en-US" dirty="0">
                <a:latin typeface="Raleway"/>
                <a:ea typeface="Raleway"/>
                <a:cs typeface="Raleway"/>
                <a:sym typeface="Raleway"/>
              </a:rPr>
              <a:t>, </a:t>
            </a:r>
            <a:r>
              <a:rPr lang="en-US" dirty="0" err="1">
                <a:latin typeface="Raleway"/>
                <a:ea typeface="Raleway"/>
                <a:cs typeface="Raleway"/>
                <a:sym typeface="Raleway"/>
              </a:rPr>
              <a:t>zoals</a:t>
            </a:r>
            <a:r>
              <a:rPr lang="en-US" dirty="0">
                <a:latin typeface="Raleway"/>
                <a:ea typeface="Raleway"/>
                <a:cs typeface="Raleway"/>
                <a:sym typeface="Raleway"/>
              </a:rPr>
              <a:t> </a:t>
            </a:r>
            <a:r>
              <a:rPr lang="en-US" dirty="0" err="1">
                <a:latin typeface="Raleway"/>
                <a:ea typeface="Raleway"/>
                <a:cs typeface="Raleway"/>
                <a:sym typeface="Raleway"/>
              </a:rPr>
              <a:t>goede</a:t>
            </a:r>
            <a:r>
              <a:rPr lang="en-US" dirty="0">
                <a:latin typeface="Raleway"/>
                <a:ea typeface="Raleway"/>
                <a:cs typeface="Raleway"/>
                <a:sym typeface="Raleway"/>
              </a:rPr>
              <a:t> </a:t>
            </a:r>
            <a:r>
              <a:rPr lang="en-US" dirty="0" err="1">
                <a:latin typeface="Raleway"/>
                <a:ea typeface="Raleway"/>
                <a:cs typeface="Raleway"/>
                <a:sym typeface="Raleway"/>
              </a:rPr>
              <a:t>communicatie</a:t>
            </a:r>
            <a:r>
              <a:rPr lang="en-US" dirty="0">
                <a:latin typeface="Raleway"/>
                <a:ea typeface="Raleway"/>
                <a:cs typeface="Raleway"/>
                <a:sym typeface="Raleway"/>
              </a:rPr>
              <a:t>, </a:t>
            </a:r>
            <a:r>
              <a:rPr lang="en-US" dirty="0" err="1">
                <a:latin typeface="Raleway"/>
                <a:ea typeface="Raleway"/>
                <a:cs typeface="Raleway"/>
                <a:sym typeface="Raleway"/>
              </a:rPr>
              <a:t>verantwoordelijkheidsgevoel</a:t>
            </a:r>
            <a:r>
              <a:rPr lang="en-US" dirty="0">
                <a:latin typeface="Raleway"/>
                <a:ea typeface="Raleway"/>
                <a:cs typeface="Raleway"/>
                <a:sym typeface="Raleway"/>
              </a:rPr>
              <a:t>, </a:t>
            </a:r>
            <a:r>
              <a:rPr lang="en-US" dirty="0" err="1">
                <a:latin typeface="Raleway"/>
                <a:ea typeface="Raleway"/>
                <a:cs typeface="Raleway"/>
                <a:sym typeface="Raleway"/>
              </a:rPr>
              <a:t>netwerkvaardigheden</a:t>
            </a:r>
            <a:r>
              <a:rPr lang="en-US" dirty="0">
                <a:latin typeface="Raleway"/>
                <a:ea typeface="Raleway"/>
                <a:cs typeface="Raleway"/>
                <a:sym typeface="Raleway"/>
              </a:rPr>
              <a:t>, </a:t>
            </a:r>
            <a:r>
              <a:rPr lang="en-US" dirty="0" err="1">
                <a:latin typeface="Raleway"/>
                <a:ea typeface="Raleway"/>
                <a:cs typeface="Raleway"/>
                <a:sym typeface="Raleway"/>
              </a:rPr>
              <a:t>ondernemerschap</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proactieve</a:t>
            </a:r>
            <a:r>
              <a:rPr lang="en-US" dirty="0">
                <a:latin typeface="Raleway"/>
                <a:ea typeface="Raleway"/>
                <a:cs typeface="Raleway"/>
                <a:sym typeface="Raleway"/>
              </a:rPr>
              <a:t> </a:t>
            </a:r>
            <a:r>
              <a:rPr lang="en-US" dirty="0" err="1">
                <a:latin typeface="Raleway"/>
                <a:ea typeface="Raleway"/>
                <a:cs typeface="Raleway"/>
                <a:sym typeface="Raleway"/>
              </a:rPr>
              <a:t>houding</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bevordert</a:t>
            </a:r>
            <a:r>
              <a:rPr lang="en-US" dirty="0">
                <a:latin typeface="Raleway"/>
                <a:ea typeface="Raleway"/>
                <a:cs typeface="Raleway"/>
                <a:sym typeface="Raleway"/>
              </a:rPr>
              <a:t> zo </a:t>
            </a:r>
            <a:r>
              <a:rPr lang="en-US" dirty="0" err="1">
                <a:latin typeface="Raleway"/>
                <a:ea typeface="Raleway"/>
                <a:cs typeface="Raleway"/>
                <a:sym typeface="Raleway"/>
              </a:rPr>
              <a:t>hun</a:t>
            </a:r>
            <a:r>
              <a:rPr lang="en-US" dirty="0">
                <a:latin typeface="Raleway"/>
                <a:ea typeface="Raleway"/>
                <a:cs typeface="Raleway"/>
                <a:sym typeface="Raleway"/>
              </a:rPr>
              <a:t> </a:t>
            </a:r>
            <a:r>
              <a:rPr lang="en-US" dirty="0" err="1">
                <a:latin typeface="Raleway"/>
                <a:ea typeface="Raleway"/>
                <a:cs typeface="Raleway"/>
                <a:sym typeface="Raleway"/>
              </a:rPr>
              <a:t>inzetbaarheid</a:t>
            </a:r>
            <a:r>
              <a:rPr lang="en-US" dirty="0">
                <a:latin typeface="Raleway"/>
                <a:ea typeface="Raleway"/>
                <a:cs typeface="Raleway"/>
                <a:sym typeface="Raleway"/>
              </a:rPr>
              <a:t> </a:t>
            </a:r>
            <a:r>
              <a:rPr lang="en-US" dirty="0" err="1">
                <a:latin typeface="Raleway"/>
                <a:ea typeface="Raleway"/>
                <a:cs typeface="Raleway"/>
                <a:sym typeface="Raleway"/>
              </a:rPr>
              <a:t>na</a:t>
            </a:r>
            <a:r>
              <a:rPr lang="en-US" dirty="0">
                <a:latin typeface="Raleway"/>
                <a:ea typeface="Raleway"/>
                <a:cs typeface="Raleway"/>
                <a:sym typeface="Raleway"/>
              </a:rPr>
              <a:t> </a:t>
            </a:r>
            <a:r>
              <a:rPr lang="en-US" dirty="0" err="1">
                <a:latin typeface="Raleway"/>
                <a:ea typeface="Raleway"/>
                <a:cs typeface="Raleway"/>
                <a:sym typeface="Raleway"/>
              </a:rPr>
              <a:t>hun</a:t>
            </a:r>
            <a:r>
              <a:rPr lang="en-US" dirty="0">
                <a:latin typeface="Raleway"/>
                <a:ea typeface="Raleway"/>
                <a:cs typeface="Raleway"/>
                <a:sym typeface="Raleway"/>
              </a:rPr>
              <a:t> </a:t>
            </a:r>
            <a:r>
              <a:rPr lang="en-US" dirty="0" err="1">
                <a:latin typeface="Raleway"/>
                <a:ea typeface="Raleway"/>
                <a:cs typeface="Raleway"/>
                <a:sym typeface="Raleway"/>
              </a:rPr>
              <a:t>afstuderen</a:t>
            </a:r>
            <a:r>
              <a:rPr lang="en-US" dirty="0">
                <a:latin typeface="Raleway"/>
                <a:ea typeface="Raleway"/>
                <a:cs typeface="Raleway"/>
                <a:sym typeface="Raleway"/>
              </a:rPr>
              <a:t>. De </a:t>
            </a:r>
            <a:r>
              <a:rPr lang="en-US" dirty="0" err="1">
                <a:latin typeface="Raleway"/>
                <a:ea typeface="Raleway"/>
                <a:cs typeface="Raleway"/>
                <a:sym typeface="Raleway"/>
              </a:rPr>
              <a:t>werkopdrachten</a:t>
            </a:r>
            <a:r>
              <a:rPr lang="en-US" dirty="0">
                <a:latin typeface="Raleway"/>
                <a:ea typeface="Raleway"/>
                <a:cs typeface="Raleway"/>
                <a:sym typeface="Raleway"/>
              </a:rPr>
              <a:t> </a:t>
            </a:r>
            <a:r>
              <a:rPr lang="en-US" dirty="0" err="1">
                <a:latin typeface="Raleway"/>
                <a:ea typeface="Raleway"/>
                <a:cs typeface="Raleway"/>
                <a:sym typeface="Raleway"/>
              </a:rPr>
              <a:t>zullen</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verscheidenheid</a:t>
            </a:r>
            <a:r>
              <a:rPr lang="en-US" dirty="0">
                <a:latin typeface="Raleway"/>
                <a:ea typeface="Raleway"/>
                <a:cs typeface="Raleway"/>
                <a:sym typeface="Raleway"/>
              </a:rPr>
              <a:t> </a:t>
            </a:r>
            <a:r>
              <a:rPr lang="en-US" dirty="0" err="1">
                <a:latin typeface="Raleway"/>
                <a:ea typeface="Raleway"/>
                <a:cs typeface="Raleway"/>
                <a:sym typeface="Raleway"/>
              </a:rPr>
              <a:t>aan</a:t>
            </a:r>
            <a:r>
              <a:rPr lang="en-US" dirty="0">
                <a:latin typeface="Raleway"/>
                <a:ea typeface="Raleway"/>
                <a:cs typeface="Raleway"/>
                <a:sym typeface="Raleway"/>
              </a:rPr>
              <a:t> </a:t>
            </a:r>
            <a:r>
              <a:rPr lang="en-US" dirty="0" err="1">
                <a:latin typeface="Raleway"/>
                <a:ea typeface="Raleway"/>
                <a:cs typeface="Raleway"/>
                <a:sym typeface="Raleway"/>
              </a:rPr>
              <a:t>elementen</a:t>
            </a:r>
            <a:r>
              <a:rPr lang="en-US" dirty="0">
                <a:latin typeface="Raleway"/>
                <a:ea typeface="Raleway"/>
                <a:cs typeface="Raleway"/>
                <a:sym typeface="Raleway"/>
              </a:rPr>
              <a:t> </a:t>
            </a:r>
            <a:r>
              <a:rPr lang="en-US" dirty="0" err="1">
                <a:latin typeface="Raleway"/>
                <a:ea typeface="Raleway"/>
                <a:cs typeface="Raleway"/>
                <a:sym typeface="Raleway"/>
              </a:rPr>
              <a:t>bevatten</a:t>
            </a:r>
            <a:r>
              <a:rPr lang="en-US" dirty="0">
                <a:latin typeface="Raleway"/>
                <a:ea typeface="Raleway"/>
                <a:cs typeface="Raleway"/>
                <a:sym typeface="Raleway"/>
              </a:rPr>
              <a:t> </a:t>
            </a:r>
            <a:r>
              <a:rPr lang="en-US" dirty="0" err="1">
                <a:latin typeface="Raleway"/>
                <a:ea typeface="Raleway"/>
                <a:cs typeface="Raleway"/>
                <a:sym typeface="Raleway"/>
              </a:rPr>
              <a:t>waarin</a:t>
            </a:r>
            <a:r>
              <a:rPr lang="en-US" dirty="0">
                <a:latin typeface="Raleway"/>
                <a:ea typeface="Raleway"/>
                <a:cs typeface="Raleway"/>
                <a:sym typeface="Raleway"/>
              </a:rPr>
              <a:t> </a:t>
            </a:r>
            <a:r>
              <a:rPr lang="en-US" dirty="0" err="1">
                <a:latin typeface="Raleway"/>
                <a:ea typeface="Raleway"/>
                <a:cs typeface="Raleway"/>
                <a:sym typeface="Raleway"/>
              </a:rPr>
              <a:t>jongeren</a:t>
            </a:r>
            <a:r>
              <a:rPr lang="en-US" dirty="0">
                <a:latin typeface="Raleway"/>
                <a:ea typeface="Raleway"/>
                <a:cs typeface="Raleway"/>
                <a:sym typeface="Raleway"/>
              </a:rPr>
              <a:t> </a:t>
            </a:r>
            <a:r>
              <a:rPr lang="en-US" dirty="0" err="1">
                <a:latin typeface="Raleway"/>
                <a:ea typeface="Raleway"/>
                <a:cs typeface="Raleway"/>
                <a:sym typeface="Raleway"/>
              </a:rPr>
              <a:t>automatisch</a:t>
            </a:r>
            <a:r>
              <a:rPr lang="en-US" dirty="0">
                <a:latin typeface="Raleway"/>
                <a:ea typeface="Raleway"/>
                <a:cs typeface="Raleway"/>
                <a:sym typeface="Raleway"/>
              </a:rPr>
              <a:t> </a:t>
            </a:r>
            <a:r>
              <a:rPr lang="en-US" dirty="0" err="1">
                <a:latin typeface="Raleway"/>
                <a:ea typeface="Raleway"/>
                <a:cs typeface="Raleway"/>
                <a:sym typeface="Raleway"/>
              </a:rPr>
              <a:t>hun</a:t>
            </a:r>
            <a:r>
              <a:rPr lang="en-US" dirty="0">
                <a:latin typeface="Raleway"/>
                <a:ea typeface="Raleway"/>
                <a:cs typeface="Raleway"/>
                <a:sym typeface="Raleway"/>
              </a:rPr>
              <a:t> </a:t>
            </a:r>
            <a:r>
              <a:rPr lang="en-US" dirty="0" err="1">
                <a:latin typeface="Raleway"/>
                <a:ea typeface="Raleway"/>
                <a:cs typeface="Raleway"/>
                <a:sym typeface="Raleway"/>
              </a:rPr>
              <a:t>competenties</a:t>
            </a:r>
            <a:r>
              <a:rPr lang="en-US" dirty="0">
                <a:latin typeface="Raleway"/>
                <a:ea typeface="Raleway"/>
                <a:cs typeface="Raleway"/>
                <a:sym typeface="Raleway"/>
              </a:rPr>
              <a:t> </a:t>
            </a:r>
            <a:r>
              <a:rPr lang="en-US" dirty="0" err="1">
                <a:latin typeface="Raleway"/>
                <a:ea typeface="Raleway"/>
                <a:cs typeface="Raleway"/>
                <a:sym typeface="Raleway"/>
              </a:rPr>
              <a:t>toepassen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ontwikkelen</a:t>
            </a:r>
            <a:r>
              <a:rPr lang="en-US" dirty="0">
                <a:latin typeface="Raleway"/>
                <a:ea typeface="Raleway"/>
                <a:cs typeface="Raleway"/>
                <a:sym typeface="Raleway"/>
              </a:rPr>
              <a:t> met </a:t>
            </a:r>
            <a:r>
              <a:rPr lang="en-US" dirty="0" err="1">
                <a:latin typeface="Raleway"/>
                <a:ea typeface="Raleway"/>
                <a:cs typeface="Raleway"/>
                <a:sym typeface="Raleway"/>
              </a:rPr>
              <a:t>betrekking</a:t>
            </a:r>
            <a:r>
              <a:rPr lang="en-US" dirty="0">
                <a:latin typeface="Raleway"/>
                <a:ea typeface="Raleway"/>
                <a:cs typeface="Raleway"/>
                <a:sym typeface="Raleway"/>
              </a:rPr>
              <a:t> tot: </a:t>
            </a:r>
            <a:r>
              <a:rPr lang="en-US" dirty="0" err="1">
                <a:latin typeface="Raleway"/>
                <a:ea typeface="Raleway"/>
                <a:cs typeface="Raleway"/>
                <a:sym typeface="Raleway"/>
              </a:rPr>
              <a:t>onderzoek</a:t>
            </a:r>
            <a:r>
              <a:rPr lang="en-US" dirty="0">
                <a:latin typeface="Raleway"/>
                <a:ea typeface="Raleway"/>
                <a:cs typeface="Raleway"/>
                <a:sym typeface="Raleway"/>
              </a:rPr>
              <a:t> </a:t>
            </a:r>
            <a:r>
              <a:rPr lang="en-US" dirty="0" err="1">
                <a:latin typeface="Raleway"/>
                <a:ea typeface="Raleway"/>
                <a:cs typeface="Raleway"/>
                <a:sym typeface="Raleway"/>
              </a:rPr>
              <a:t>doen</a:t>
            </a:r>
            <a:r>
              <a:rPr lang="en-US" dirty="0">
                <a:latin typeface="Raleway"/>
                <a:ea typeface="Raleway"/>
                <a:cs typeface="Raleway"/>
                <a:sym typeface="Raleway"/>
              </a:rPr>
              <a:t>, </a:t>
            </a:r>
            <a:r>
              <a:rPr lang="en-US" dirty="0" err="1">
                <a:latin typeface="Raleway"/>
                <a:ea typeface="Raleway"/>
                <a:cs typeface="Raleway"/>
                <a:sym typeface="Raleway"/>
              </a:rPr>
              <a:t>analyseren</a:t>
            </a:r>
            <a:r>
              <a:rPr lang="en-US" dirty="0">
                <a:latin typeface="Raleway"/>
                <a:ea typeface="Raleway"/>
                <a:cs typeface="Raleway"/>
                <a:sym typeface="Raleway"/>
              </a:rPr>
              <a:t>, </a:t>
            </a:r>
            <a:r>
              <a:rPr lang="en-US" dirty="0" err="1">
                <a:latin typeface="Raleway"/>
                <a:ea typeface="Raleway"/>
                <a:cs typeface="Raleway"/>
                <a:sym typeface="Raleway"/>
              </a:rPr>
              <a:t>samenwerken</a:t>
            </a:r>
            <a:r>
              <a:rPr lang="en-US" dirty="0">
                <a:latin typeface="Raleway"/>
                <a:ea typeface="Raleway"/>
                <a:cs typeface="Raleway"/>
                <a:sym typeface="Raleway"/>
              </a:rPr>
              <a:t> in </a:t>
            </a:r>
            <a:r>
              <a:rPr lang="en-US" dirty="0" err="1">
                <a:latin typeface="Raleway"/>
                <a:ea typeface="Raleway"/>
                <a:cs typeface="Raleway"/>
                <a:sym typeface="Raleway"/>
              </a:rPr>
              <a:t>groepen</a:t>
            </a:r>
            <a:r>
              <a:rPr lang="en-US" dirty="0">
                <a:latin typeface="Raleway"/>
                <a:ea typeface="Raleway"/>
                <a:cs typeface="Raleway"/>
                <a:sym typeface="Raleway"/>
              </a:rPr>
              <a:t>, </a:t>
            </a:r>
            <a:r>
              <a:rPr lang="en-US" dirty="0" err="1">
                <a:latin typeface="Raleway"/>
                <a:ea typeface="Raleway"/>
                <a:cs typeface="Raleway"/>
                <a:sym typeface="Raleway"/>
              </a:rPr>
              <a:t>problemen</a:t>
            </a:r>
            <a:r>
              <a:rPr lang="en-US" dirty="0">
                <a:latin typeface="Raleway"/>
                <a:ea typeface="Raleway"/>
                <a:cs typeface="Raleway"/>
                <a:sym typeface="Raleway"/>
              </a:rPr>
              <a:t> </a:t>
            </a:r>
            <a:r>
              <a:rPr lang="en-US" dirty="0" err="1">
                <a:latin typeface="Raleway"/>
                <a:ea typeface="Raleway"/>
                <a:cs typeface="Raleway"/>
                <a:sym typeface="Raleway"/>
              </a:rPr>
              <a:t>oplossen</a:t>
            </a:r>
            <a:r>
              <a:rPr lang="en-US" dirty="0">
                <a:latin typeface="Raleway"/>
                <a:ea typeface="Raleway"/>
                <a:cs typeface="Raleway"/>
                <a:sym typeface="Raleway"/>
              </a:rPr>
              <a:t>, </a:t>
            </a:r>
            <a:r>
              <a:rPr lang="en-US" dirty="0" err="1">
                <a:latin typeface="Raleway"/>
                <a:ea typeface="Raleway"/>
                <a:cs typeface="Raleway"/>
                <a:sym typeface="Raleway"/>
              </a:rPr>
              <a:t>discussiëren</a:t>
            </a:r>
            <a:r>
              <a:rPr lang="en-US" dirty="0">
                <a:latin typeface="Raleway"/>
                <a:ea typeface="Raleway"/>
                <a:cs typeface="Raleway"/>
                <a:sym typeface="Raleway"/>
              </a:rPr>
              <a:t>, </a:t>
            </a:r>
            <a:r>
              <a:rPr lang="en-US" dirty="0" err="1">
                <a:latin typeface="Raleway"/>
                <a:ea typeface="Raleway"/>
                <a:cs typeface="Raleway"/>
                <a:sym typeface="Raleway"/>
              </a:rPr>
              <a:t>presenteren</a:t>
            </a:r>
            <a:r>
              <a:rPr lang="en-US" dirty="0">
                <a:latin typeface="Raleway"/>
                <a:ea typeface="Raleway"/>
                <a:cs typeface="Raleway"/>
                <a:sym typeface="Raleway"/>
              </a:rPr>
              <a:t>, </a:t>
            </a:r>
            <a:r>
              <a:rPr lang="en-US" dirty="0" err="1">
                <a:latin typeface="Raleway"/>
                <a:ea typeface="Raleway"/>
                <a:cs typeface="Raleway"/>
                <a:sym typeface="Raleway"/>
              </a:rPr>
              <a:t>enz</a:t>
            </a:r>
            <a:r>
              <a:rPr lang="en-US" dirty="0">
                <a:latin typeface="Raleway"/>
                <a:ea typeface="Raleway"/>
                <a:cs typeface="Raleway"/>
                <a:sym typeface="Raleway"/>
              </a:rPr>
              <a:t>.</a:t>
            </a:r>
            <a:endParaRPr dirty="0">
              <a:latin typeface="Raleway"/>
              <a:ea typeface="Raleway"/>
              <a:cs typeface="Raleway"/>
              <a:sym typeface="Raleway"/>
            </a:endParaRPr>
          </a:p>
        </p:txBody>
      </p:sp>
      <p:sp>
        <p:nvSpPr>
          <p:cNvPr id="1222" name="Google Shape;1222;p55"/>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Kerncompetenties</a:t>
            </a:r>
            <a:endParaRPr/>
          </a:p>
          <a:p>
            <a:pPr marL="0" lvl="0" indent="0" algn="l" rtl="0">
              <a:lnSpc>
                <a:spcPct val="90000"/>
              </a:lnSpc>
              <a:spcBef>
                <a:spcPts val="1000"/>
              </a:spcBef>
              <a:spcAft>
                <a:spcPts val="0"/>
              </a:spcAft>
              <a:buClr>
                <a:schemeClr val="lt1"/>
              </a:buClr>
              <a:buSzPts val="3600"/>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56"/>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228" name="Google Shape;1228;p56"/>
          <p:cNvSpPr txBox="1">
            <a:spLocks noGrp="1"/>
          </p:cNvSpPr>
          <p:nvPr>
            <p:ph type="body" idx="1"/>
          </p:nvPr>
        </p:nvSpPr>
        <p:spPr>
          <a:xfrm>
            <a:off x="773083" y="1501295"/>
            <a:ext cx="5935287" cy="5078181"/>
          </a:xfrm>
          <a:prstGeom prst="rect">
            <a:avLst/>
          </a:prstGeom>
          <a:noFill/>
          <a:ln>
            <a:noFill/>
          </a:ln>
        </p:spPr>
        <p:txBody>
          <a:bodyPr spcFirstLastPara="1" wrap="square" lIns="91425" tIns="45700" rIns="91425" bIns="45700" anchor="t" anchorCtr="0">
            <a:normAutofit fontScale="85000" lnSpcReduction="20000"/>
          </a:bodyPr>
          <a:lstStyle/>
          <a:p>
            <a:pPr marL="228600" lvl="0" indent="0" algn="l" rtl="0">
              <a:lnSpc>
                <a:spcPct val="110000"/>
              </a:lnSpc>
              <a:spcBef>
                <a:spcPts val="0"/>
              </a:spcBef>
              <a:spcAft>
                <a:spcPts val="0"/>
              </a:spcAft>
              <a:buClr>
                <a:schemeClr val="lt1"/>
              </a:buClr>
              <a:buSzPct val="100000"/>
              <a:buNone/>
            </a:pPr>
            <a:r>
              <a:rPr lang="en-US">
                <a:latin typeface="Raleway"/>
                <a:ea typeface="Raleway"/>
                <a:cs typeface="Raleway"/>
                <a:sym typeface="Raleway"/>
              </a:rPr>
              <a:t>Cook it Forward zorgt voor een echte verandering in kennis, competenties, gedrag en perceptie van studenten. Door deel te nemen aan CIF zullen studenten zich niet alleen bewust worden van het belang van hun culinaire erfgoed voor zowel hun persoonlijke identiteit als de identiteit van hun gemeenschap, de interculturele dialoog tussen studenten zal ook een gevoel van regionale trots losmaken, wat bijdraagt tot de leefbaarheid van de regio's. </a:t>
            </a:r>
            <a:endParaRPr/>
          </a:p>
          <a:p>
            <a:pPr marL="228600" lvl="0" indent="0" algn="l" rtl="0">
              <a:lnSpc>
                <a:spcPct val="110000"/>
              </a:lnSpc>
              <a:spcBef>
                <a:spcPts val="1000"/>
              </a:spcBef>
              <a:spcAft>
                <a:spcPts val="0"/>
              </a:spcAft>
              <a:buClr>
                <a:schemeClr val="lt1"/>
              </a:buClr>
              <a:buSzPct val="100000"/>
              <a:buNone/>
            </a:pPr>
            <a:r>
              <a:rPr lang="en-US">
                <a:latin typeface="Raleway"/>
                <a:ea typeface="Raleway"/>
                <a:cs typeface="Raleway"/>
                <a:sym typeface="Raleway"/>
              </a:rPr>
              <a:t>Het zijn deze leerlingen uit het beroepsonderwijs die in de toekomst voor onze regionale hotels, restaurants en bedrijven zullen werken en onze maatschappij zullen voeden. Als werkgever stelt u hen in staat </a:t>
            </a:r>
            <a:r>
              <a:rPr lang="en-US"/>
              <a:t>een voorvechter van culinair erfgoed te </a:t>
            </a:r>
            <a:r>
              <a:rPr lang="en-US">
                <a:latin typeface="Raleway"/>
                <a:ea typeface="Raleway"/>
                <a:cs typeface="Raleway"/>
                <a:sym typeface="Raleway"/>
              </a:rPr>
              <a:t>zijn</a:t>
            </a:r>
            <a:r>
              <a:rPr lang="en-US"/>
              <a:t>. </a:t>
            </a:r>
            <a:endParaRPr>
              <a:latin typeface="Raleway"/>
              <a:ea typeface="Raleway"/>
              <a:cs typeface="Raleway"/>
              <a:sym typeface="Raleway"/>
            </a:endParaRPr>
          </a:p>
        </p:txBody>
      </p:sp>
      <p:sp>
        <p:nvSpPr>
          <p:cNvPr id="1229" name="Google Shape;1229;p56"/>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 Effect op studenten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57"/>
          <p:cNvSpPr txBox="1">
            <a:spLocks noGrp="1"/>
          </p:cNvSpPr>
          <p:nvPr>
            <p:ph type="body" idx="1"/>
          </p:nvPr>
        </p:nvSpPr>
        <p:spPr>
          <a:xfrm>
            <a:off x="408214" y="1534886"/>
            <a:ext cx="11642272" cy="5029199"/>
          </a:xfrm>
          <a:prstGeom prst="rect">
            <a:avLst/>
          </a:prstGeom>
          <a:noFill/>
          <a:ln>
            <a:noFill/>
          </a:ln>
        </p:spPr>
        <p:txBody>
          <a:bodyPr spcFirstLastPara="1" wrap="square" lIns="91425" tIns="45700" rIns="91425" bIns="45700" anchor="t" anchorCtr="0">
            <a:normAutofit fontScale="92500" lnSpcReduction="20000"/>
          </a:bodyPr>
          <a:lstStyle/>
          <a:p>
            <a:pPr marL="228600" lvl="0" indent="0" algn="l" rtl="0">
              <a:lnSpc>
                <a:spcPct val="90000"/>
              </a:lnSpc>
              <a:spcBef>
                <a:spcPts val="0"/>
              </a:spcBef>
              <a:spcAft>
                <a:spcPts val="0"/>
              </a:spcAft>
              <a:buClr>
                <a:srgbClr val="033637"/>
              </a:buClr>
              <a:buSzPct val="100000"/>
              <a:buNone/>
            </a:pPr>
            <a:r>
              <a:rPr lang="en-US" dirty="0"/>
              <a:t>De </a:t>
            </a:r>
            <a:r>
              <a:rPr lang="en-US" dirty="0" err="1"/>
              <a:t>effectbeoordeling</a:t>
            </a:r>
            <a:r>
              <a:rPr lang="en-US" dirty="0"/>
              <a:t> van de </a:t>
            </a:r>
            <a:r>
              <a:rPr lang="en-US" dirty="0" err="1"/>
              <a:t>studenten</a:t>
            </a:r>
            <a:r>
              <a:rPr lang="en-US" dirty="0"/>
              <a:t> </a:t>
            </a:r>
            <a:r>
              <a:rPr lang="en-US" dirty="0" err="1"/>
              <a:t>bestaat</a:t>
            </a:r>
            <a:r>
              <a:rPr lang="en-US" dirty="0"/>
              <a:t> </a:t>
            </a:r>
            <a:r>
              <a:rPr lang="en-US" dirty="0" err="1"/>
              <a:t>uit</a:t>
            </a:r>
            <a:r>
              <a:rPr lang="en-US" dirty="0"/>
              <a:t> 2 </a:t>
            </a:r>
            <a:r>
              <a:rPr lang="en-US" dirty="0" err="1"/>
              <a:t>verschillende</a:t>
            </a:r>
            <a:r>
              <a:rPr lang="en-US" dirty="0"/>
              <a:t> </a:t>
            </a:r>
            <a:r>
              <a:rPr lang="en-US" dirty="0" err="1"/>
              <a:t>fasen</a:t>
            </a:r>
            <a:r>
              <a:rPr lang="en-US" dirty="0"/>
              <a:t> </a:t>
            </a:r>
            <a:r>
              <a:rPr lang="en-US" dirty="0" err="1"/>
              <a:t>en</a:t>
            </a:r>
            <a:r>
              <a:rPr lang="en-US" dirty="0"/>
              <a:t> </a:t>
            </a:r>
            <a:r>
              <a:rPr lang="en-US" dirty="0" err="1"/>
              <a:t>momenten</a:t>
            </a:r>
            <a:r>
              <a:rPr lang="en-US" dirty="0"/>
              <a:t>. </a:t>
            </a:r>
            <a:endParaRPr dirty="0"/>
          </a:p>
          <a:p>
            <a:pPr marL="228600" lvl="0" indent="0" algn="l" rtl="0">
              <a:lnSpc>
                <a:spcPct val="90000"/>
              </a:lnSpc>
              <a:spcBef>
                <a:spcPts val="1000"/>
              </a:spcBef>
              <a:spcAft>
                <a:spcPts val="0"/>
              </a:spcAft>
              <a:buClr>
                <a:srgbClr val="033637"/>
              </a:buClr>
              <a:buSzPct val="100000"/>
              <a:buNone/>
            </a:pPr>
            <a:r>
              <a:rPr lang="en-US" b="1" dirty="0"/>
              <a:t>De </a:t>
            </a:r>
            <a:r>
              <a:rPr lang="en-US" b="1" dirty="0" err="1"/>
              <a:t>nulmeting</a:t>
            </a:r>
            <a:r>
              <a:rPr lang="en-US" b="1" dirty="0"/>
              <a:t> </a:t>
            </a:r>
            <a:r>
              <a:rPr lang="en-US" b="1" dirty="0" err="1"/>
              <a:t>vindt</a:t>
            </a:r>
            <a:r>
              <a:rPr lang="en-US" b="1" dirty="0"/>
              <a:t> </a:t>
            </a:r>
            <a:r>
              <a:rPr lang="en-US" dirty="0" err="1"/>
              <a:t>plaats</a:t>
            </a:r>
            <a:r>
              <a:rPr lang="en-US" dirty="0"/>
              <a:t> </a:t>
            </a:r>
            <a:r>
              <a:rPr lang="en-US" dirty="0" err="1"/>
              <a:t>vlak</a:t>
            </a:r>
            <a:r>
              <a:rPr lang="en-US" dirty="0"/>
              <a:t> </a:t>
            </a:r>
            <a:r>
              <a:rPr lang="en-US" dirty="0" err="1"/>
              <a:t>voor</a:t>
            </a:r>
            <a:r>
              <a:rPr lang="en-US" dirty="0"/>
              <a:t> het begin van de Cook it Forward stage. In </a:t>
            </a:r>
            <a:r>
              <a:rPr lang="en-US" dirty="0" err="1"/>
              <a:t>dit</a:t>
            </a:r>
            <a:r>
              <a:rPr lang="en-US" dirty="0"/>
              <a:t> stadium </a:t>
            </a:r>
            <a:r>
              <a:rPr lang="en-US" dirty="0" err="1"/>
              <a:t>ontvangt</a:t>
            </a:r>
            <a:r>
              <a:rPr lang="en-US" dirty="0"/>
              <a:t> </a:t>
            </a:r>
            <a:r>
              <a:rPr lang="en-US" dirty="0" err="1"/>
              <a:t>elke</a:t>
            </a:r>
            <a:r>
              <a:rPr lang="en-US" dirty="0"/>
              <a:t> student (of </a:t>
            </a:r>
            <a:r>
              <a:rPr lang="en-US" dirty="0" err="1"/>
              <a:t>krijgt</a:t>
            </a:r>
            <a:r>
              <a:rPr lang="en-US" dirty="0"/>
              <a:t> online </a:t>
            </a:r>
            <a:r>
              <a:rPr lang="en-US" dirty="0" err="1"/>
              <a:t>toegang</a:t>
            </a:r>
            <a:r>
              <a:rPr lang="en-US" dirty="0"/>
              <a:t> tot) het </a:t>
            </a:r>
            <a:r>
              <a:rPr lang="en-US" dirty="0" err="1"/>
              <a:t>zelfbeoordelingsformulier</a:t>
            </a:r>
            <a:r>
              <a:rPr lang="en-US" dirty="0"/>
              <a:t>. Hen </a:t>
            </a:r>
            <a:r>
              <a:rPr lang="en-US" dirty="0" err="1"/>
              <a:t>wordt</a:t>
            </a:r>
            <a:r>
              <a:rPr lang="en-US" dirty="0"/>
              <a:t> </a:t>
            </a:r>
            <a:r>
              <a:rPr lang="en-US" dirty="0" err="1"/>
              <a:t>gevraagd</a:t>
            </a:r>
            <a:r>
              <a:rPr lang="en-US" dirty="0"/>
              <a:t> </a:t>
            </a:r>
            <a:r>
              <a:rPr lang="en-US" dirty="0" err="1"/>
              <a:t>hun</a:t>
            </a:r>
            <a:r>
              <a:rPr lang="en-US" dirty="0"/>
              <a:t> </a:t>
            </a:r>
            <a:r>
              <a:rPr lang="en-US" dirty="0" err="1"/>
              <a:t>waargenomen</a:t>
            </a:r>
            <a:r>
              <a:rPr lang="en-US" dirty="0"/>
              <a:t> </a:t>
            </a:r>
            <a:r>
              <a:rPr lang="en-US" dirty="0" err="1"/>
              <a:t>vaardigheidsniveau</a:t>
            </a:r>
            <a:r>
              <a:rPr lang="en-US" dirty="0"/>
              <a:t> </a:t>
            </a:r>
            <a:r>
              <a:rPr lang="en-US" dirty="0" err="1"/>
              <a:t>te</a:t>
            </a:r>
            <a:r>
              <a:rPr lang="en-US" dirty="0"/>
              <a:t> </a:t>
            </a:r>
            <a:r>
              <a:rPr lang="en-US" dirty="0" err="1"/>
              <a:t>beoordelen</a:t>
            </a:r>
            <a:r>
              <a:rPr lang="en-US" dirty="0"/>
              <a:t> met </a:t>
            </a:r>
            <a:r>
              <a:rPr lang="en-US" dirty="0" err="1"/>
              <a:t>betrekking</a:t>
            </a:r>
            <a:r>
              <a:rPr lang="en-US" dirty="0"/>
              <a:t> tot </a:t>
            </a:r>
            <a:r>
              <a:rPr lang="en-US" dirty="0" err="1"/>
              <a:t>een</a:t>
            </a:r>
            <a:r>
              <a:rPr lang="en-US" dirty="0"/>
              <a:t> </a:t>
            </a:r>
            <a:r>
              <a:rPr lang="en-US" dirty="0" err="1"/>
              <a:t>specifieke</a:t>
            </a:r>
            <a:r>
              <a:rPr lang="en-US" dirty="0"/>
              <a:t> reeks </a:t>
            </a:r>
            <a:r>
              <a:rPr lang="en-US" dirty="0" err="1"/>
              <a:t>onderwerpen</a:t>
            </a:r>
            <a:r>
              <a:rPr lang="en-US" dirty="0"/>
              <a:t> </a:t>
            </a:r>
            <a:r>
              <a:rPr lang="en-US" dirty="0" err="1"/>
              <a:t>en</a:t>
            </a:r>
            <a:r>
              <a:rPr lang="en-US" dirty="0"/>
              <a:t> </a:t>
            </a:r>
            <a:r>
              <a:rPr lang="en-US" dirty="0" err="1"/>
              <a:t>kennis</a:t>
            </a:r>
            <a:r>
              <a:rPr lang="en-US" dirty="0"/>
              <a:t>. De </a:t>
            </a:r>
            <a:r>
              <a:rPr lang="en-US" dirty="0" err="1"/>
              <a:t>formulieren</a:t>
            </a:r>
            <a:r>
              <a:rPr lang="en-US" dirty="0"/>
              <a:t> </a:t>
            </a:r>
            <a:r>
              <a:rPr lang="en-US" dirty="0" err="1"/>
              <a:t>worden</a:t>
            </a:r>
            <a:r>
              <a:rPr lang="en-US" dirty="0"/>
              <a:t> </a:t>
            </a:r>
            <a:r>
              <a:rPr lang="en-US" dirty="0" err="1"/>
              <a:t>vervolgens</a:t>
            </a:r>
            <a:r>
              <a:rPr lang="en-US" dirty="0"/>
              <a:t> </a:t>
            </a:r>
            <a:r>
              <a:rPr lang="en-US" dirty="0" err="1"/>
              <a:t>verzameld</a:t>
            </a:r>
            <a:r>
              <a:rPr lang="en-US" dirty="0"/>
              <a:t> </a:t>
            </a:r>
            <a:r>
              <a:rPr lang="en-US" dirty="0" err="1"/>
              <a:t>en</a:t>
            </a:r>
            <a:r>
              <a:rPr lang="en-US" dirty="0"/>
              <a:t> </a:t>
            </a:r>
            <a:r>
              <a:rPr lang="en-US" dirty="0" err="1"/>
              <a:t>afgesloten</a:t>
            </a:r>
            <a:r>
              <a:rPr lang="en-US" dirty="0"/>
              <a:t> </a:t>
            </a:r>
            <a:r>
              <a:rPr lang="en-US" dirty="0" err="1"/>
              <a:t>voor</a:t>
            </a:r>
            <a:r>
              <a:rPr lang="en-US" dirty="0"/>
              <a:t> </a:t>
            </a:r>
            <a:r>
              <a:rPr lang="en-US" dirty="0" err="1"/>
              <a:t>toegang</a:t>
            </a:r>
            <a:r>
              <a:rPr lang="en-US" dirty="0"/>
              <a:t> tot </a:t>
            </a:r>
            <a:r>
              <a:rPr lang="en-US" dirty="0" err="1"/>
              <a:t>na</a:t>
            </a:r>
            <a:r>
              <a:rPr lang="en-US" dirty="0"/>
              <a:t> de </a:t>
            </a:r>
            <a:r>
              <a:rPr lang="en-US" dirty="0" err="1"/>
              <a:t>effectbeoordeling</a:t>
            </a:r>
            <a:r>
              <a:rPr lang="en-US" dirty="0"/>
              <a:t>. </a:t>
            </a:r>
            <a:endParaRPr dirty="0"/>
          </a:p>
          <a:p>
            <a:pPr marL="228600" lvl="0" indent="0" algn="l" rtl="0">
              <a:lnSpc>
                <a:spcPct val="90000"/>
              </a:lnSpc>
              <a:spcBef>
                <a:spcPts val="1000"/>
              </a:spcBef>
              <a:spcAft>
                <a:spcPts val="0"/>
              </a:spcAft>
              <a:buClr>
                <a:srgbClr val="033637"/>
              </a:buClr>
              <a:buSzPct val="100000"/>
              <a:buNone/>
            </a:pPr>
            <a:r>
              <a:rPr lang="en-US" b="1" dirty="0"/>
              <a:t>De </a:t>
            </a:r>
            <a:r>
              <a:rPr lang="en-US" b="1" dirty="0" err="1"/>
              <a:t>effectbeoordeling</a:t>
            </a:r>
            <a:r>
              <a:rPr lang="en-US" b="1" dirty="0"/>
              <a:t> </a:t>
            </a:r>
            <a:r>
              <a:rPr lang="en-US" b="1" dirty="0" err="1"/>
              <a:t>wordt</a:t>
            </a:r>
            <a:r>
              <a:rPr lang="en-US" b="1" dirty="0"/>
              <a:t> </a:t>
            </a:r>
            <a:r>
              <a:rPr lang="en-US" dirty="0" err="1"/>
              <a:t>uitgevoerd</a:t>
            </a:r>
            <a:r>
              <a:rPr lang="en-US" dirty="0"/>
              <a:t> </a:t>
            </a:r>
            <a:r>
              <a:rPr lang="en-US" dirty="0" err="1"/>
              <a:t>onmiddellijk</a:t>
            </a:r>
            <a:r>
              <a:rPr lang="en-US" dirty="0"/>
              <a:t> </a:t>
            </a:r>
            <a:r>
              <a:rPr lang="en-US" dirty="0" err="1"/>
              <a:t>na</a:t>
            </a:r>
            <a:r>
              <a:rPr lang="en-US" dirty="0"/>
              <a:t> de </a:t>
            </a:r>
            <a:r>
              <a:rPr lang="en-US" dirty="0" err="1"/>
              <a:t>uitvoering</a:t>
            </a:r>
            <a:r>
              <a:rPr lang="en-US" dirty="0"/>
              <a:t> van het Cook it Forward-</a:t>
            </a:r>
            <a:r>
              <a:rPr lang="en-US" dirty="0" err="1"/>
              <a:t>stageprogramma</a:t>
            </a:r>
            <a:r>
              <a:rPr lang="en-US" dirty="0"/>
              <a:t>, met </a:t>
            </a:r>
            <a:r>
              <a:rPr lang="en-US" dirty="0" err="1"/>
              <a:t>als</a:t>
            </a:r>
            <a:r>
              <a:rPr lang="en-US" dirty="0"/>
              <a:t> </a:t>
            </a:r>
            <a:r>
              <a:rPr lang="en-US" dirty="0" err="1"/>
              <a:t>doel</a:t>
            </a:r>
            <a:r>
              <a:rPr lang="en-US" dirty="0"/>
              <a:t> de </a:t>
            </a:r>
            <a:r>
              <a:rPr lang="en-US" dirty="0" err="1"/>
              <a:t>bereikte</a:t>
            </a:r>
            <a:r>
              <a:rPr lang="en-US" dirty="0"/>
              <a:t> </a:t>
            </a:r>
            <a:r>
              <a:rPr lang="en-US" dirty="0" err="1"/>
              <a:t>vaardigheden</a:t>
            </a:r>
            <a:r>
              <a:rPr lang="en-US" dirty="0"/>
              <a:t> </a:t>
            </a:r>
            <a:r>
              <a:rPr lang="en-US" dirty="0" err="1"/>
              <a:t>te</a:t>
            </a:r>
            <a:r>
              <a:rPr lang="en-US" dirty="0"/>
              <a:t> </a:t>
            </a:r>
            <a:r>
              <a:rPr lang="en-US" dirty="0" err="1"/>
              <a:t>evalueren</a:t>
            </a:r>
            <a:r>
              <a:rPr lang="en-US" dirty="0"/>
              <a:t> met </a:t>
            </a:r>
            <a:r>
              <a:rPr lang="en-US" dirty="0" err="1"/>
              <a:t>betrekking</a:t>
            </a:r>
            <a:r>
              <a:rPr lang="en-US" dirty="0"/>
              <a:t> tot de </a:t>
            </a:r>
            <a:r>
              <a:rPr lang="en-US" dirty="0" err="1"/>
              <a:t>onderwerpen</a:t>
            </a:r>
            <a:r>
              <a:rPr lang="en-US" dirty="0"/>
              <a:t> </a:t>
            </a:r>
            <a:r>
              <a:rPr lang="en-US" dirty="0" err="1"/>
              <a:t>en</a:t>
            </a:r>
            <a:r>
              <a:rPr lang="en-US" dirty="0"/>
              <a:t> </a:t>
            </a:r>
            <a:r>
              <a:rPr lang="en-US" dirty="0" err="1"/>
              <a:t>kennis</a:t>
            </a:r>
            <a:r>
              <a:rPr lang="en-US" dirty="0"/>
              <a:t> die in het </a:t>
            </a:r>
            <a:r>
              <a:rPr lang="en-US" dirty="0" err="1"/>
              <a:t>zelfbeoordelingsformulier</a:t>
            </a:r>
            <a:r>
              <a:rPr lang="en-US" dirty="0"/>
              <a:t> </a:t>
            </a:r>
            <a:r>
              <a:rPr lang="en-US" dirty="0" err="1"/>
              <a:t>zijn</a:t>
            </a:r>
            <a:r>
              <a:rPr lang="en-US" dirty="0"/>
              <a:t> </a:t>
            </a:r>
            <a:r>
              <a:rPr lang="en-US" dirty="0" err="1"/>
              <a:t>opgenomen</a:t>
            </a:r>
            <a:r>
              <a:rPr lang="en-US" dirty="0"/>
              <a:t>. Het </a:t>
            </a:r>
            <a:r>
              <a:rPr lang="en-US" dirty="0" err="1"/>
              <a:t>gaat</a:t>
            </a:r>
            <a:r>
              <a:rPr lang="en-US" dirty="0"/>
              <a:t> om </a:t>
            </a:r>
            <a:r>
              <a:rPr lang="en-US" dirty="0" err="1"/>
              <a:t>hetzelfde</a:t>
            </a:r>
            <a:r>
              <a:rPr lang="en-US" dirty="0"/>
              <a:t> </a:t>
            </a:r>
            <a:r>
              <a:rPr lang="en-US" dirty="0" err="1"/>
              <a:t>formulier</a:t>
            </a:r>
            <a:r>
              <a:rPr lang="en-US" dirty="0"/>
              <a:t> </a:t>
            </a:r>
            <a:r>
              <a:rPr lang="en-US" dirty="0" err="1"/>
              <a:t>als</a:t>
            </a:r>
            <a:r>
              <a:rPr lang="en-US" dirty="0"/>
              <a:t> </a:t>
            </a:r>
            <a:r>
              <a:rPr lang="en-US" dirty="0" err="1"/>
              <a:t>bij</a:t>
            </a:r>
            <a:r>
              <a:rPr lang="en-US" dirty="0"/>
              <a:t> de </a:t>
            </a:r>
            <a:r>
              <a:rPr lang="en-US" dirty="0" err="1"/>
              <a:t>nulmeting</a:t>
            </a:r>
            <a:r>
              <a:rPr lang="en-US" dirty="0"/>
              <a:t>, maar op </a:t>
            </a:r>
            <a:r>
              <a:rPr lang="en-US" dirty="0" err="1"/>
              <a:t>een</a:t>
            </a:r>
            <a:r>
              <a:rPr lang="en-US" dirty="0"/>
              <a:t> </a:t>
            </a:r>
            <a:r>
              <a:rPr lang="en-US" dirty="0" err="1"/>
              <a:t>ander</a:t>
            </a:r>
            <a:r>
              <a:rPr lang="en-US" dirty="0"/>
              <a:t> </a:t>
            </a:r>
            <a:r>
              <a:rPr lang="en-US" dirty="0" err="1"/>
              <a:t>tijdstip</a:t>
            </a:r>
            <a:r>
              <a:rPr lang="en-US" dirty="0"/>
              <a:t>. Het </a:t>
            </a:r>
            <a:r>
              <a:rPr lang="en-US" dirty="0" err="1"/>
              <a:t>doel</a:t>
            </a:r>
            <a:r>
              <a:rPr lang="en-US" dirty="0"/>
              <a:t> is de </a:t>
            </a:r>
            <a:r>
              <a:rPr lang="en-US" dirty="0" err="1"/>
              <a:t>vooruitgang</a:t>
            </a:r>
            <a:r>
              <a:rPr lang="en-US" dirty="0"/>
              <a:t> </a:t>
            </a:r>
            <a:r>
              <a:rPr lang="en-US" dirty="0" err="1"/>
              <a:t>te</a:t>
            </a:r>
            <a:r>
              <a:rPr lang="en-US" dirty="0"/>
              <a:t> </a:t>
            </a:r>
            <a:r>
              <a:rPr lang="en-US" dirty="0" err="1"/>
              <a:t>beoordelen</a:t>
            </a:r>
            <a:r>
              <a:rPr lang="en-US" dirty="0"/>
              <a:t> die de </a:t>
            </a:r>
            <a:r>
              <a:rPr lang="en-US" dirty="0" err="1"/>
              <a:t>studenten</a:t>
            </a:r>
            <a:r>
              <a:rPr lang="en-US" dirty="0"/>
              <a:t> </a:t>
            </a:r>
            <a:r>
              <a:rPr lang="en-US" dirty="0" err="1"/>
              <a:t>zelf</a:t>
            </a:r>
            <a:r>
              <a:rPr lang="en-US" dirty="0"/>
              <a:t> </a:t>
            </a:r>
            <a:r>
              <a:rPr lang="en-US" dirty="0" err="1"/>
              <a:t>waarnemen</a:t>
            </a:r>
            <a:r>
              <a:rPr lang="en-US" dirty="0"/>
              <a:t> met </a:t>
            </a:r>
            <a:r>
              <a:rPr lang="en-US" dirty="0" err="1"/>
              <a:t>betrekking</a:t>
            </a:r>
            <a:r>
              <a:rPr lang="en-US" dirty="0"/>
              <a:t> tot het </a:t>
            </a:r>
            <a:r>
              <a:rPr lang="en-US" dirty="0" err="1"/>
              <a:t>verwerven</a:t>
            </a:r>
            <a:r>
              <a:rPr lang="en-US" dirty="0"/>
              <a:t> van </a:t>
            </a:r>
            <a:r>
              <a:rPr lang="en-US" dirty="0" err="1"/>
              <a:t>kennis</a:t>
            </a:r>
            <a:r>
              <a:rPr lang="en-US" dirty="0"/>
              <a:t> </a:t>
            </a:r>
            <a:r>
              <a:rPr lang="en-US" dirty="0" err="1"/>
              <a:t>en</a:t>
            </a:r>
            <a:r>
              <a:rPr lang="en-US" dirty="0"/>
              <a:t> </a:t>
            </a:r>
            <a:r>
              <a:rPr lang="en-US" dirty="0" err="1"/>
              <a:t>vaardigheden</a:t>
            </a:r>
            <a:r>
              <a:rPr lang="en-US" dirty="0"/>
              <a:t>. </a:t>
            </a:r>
            <a:endParaRPr dirty="0"/>
          </a:p>
          <a:p>
            <a:pPr marL="228600" lvl="0" indent="0" algn="l" rtl="0">
              <a:lnSpc>
                <a:spcPct val="90000"/>
              </a:lnSpc>
              <a:spcBef>
                <a:spcPts val="1000"/>
              </a:spcBef>
              <a:spcAft>
                <a:spcPts val="0"/>
              </a:spcAft>
              <a:buClr>
                <a:srgbClr val="033637"/>
              </a:buClr>
              <a:buSzPct val="100000"/>
              <a:buNone/>
            </a:pPr>
            <a:r>
              <a:rPr lang="en-US" dirty="0"/>
              <a:t>De </a:t>
            </a:r>
            <a:r>
              <a:rPr lang="en-US" dirty="0" err="1"/>
              <a:t>leraar</a:t>
            </a:r>
            <a:r>
              <a:rPr lang="en-US" dirty="0"/>
              <a:t> </a:t>
            </a:r>
            <a:r>
              <a:rPr lang="en-US" dirty="0" err="1"/>
              <a:t>beroepsonderwijs</a:t>
            </a:r>
            <a:r>
              <a:rPr lang="en-US" dirty="0"/>
              <a:t> </a:t>
            </a:r>
            <a:r>
              <a:rPr lang="en-US" dirty="0" err="1"/>
              <a:t>en</a:t>
            </a:r>
            <a:r>
              <a:rPr lang="en-US" dirty="0"/>
              <a:t>/of </a:t>
            </a:r>
            <a:r>
              <a:rPr lang="en-US" dirty="0" err="1"/>
              <a:t>werkgever</a:t>
            </a:r>
            <a:r>
              <a:rPr lang="en-US" dirty="0"/>
              <a:t> </a:t>
            </a:r>
            <a:r>
              <a:rPr lang="en-US" dirty="0" err="1"/>
              <a:t>analyseert</a:t>
            </a:r>
            <a:r>
              <a:rPr lang="en-US" dirty="0"/>
              <a:t> </a:t>
            </a:r>
            <a:r>
              <a:rPr lang="en-US" dirty="0" err="1"/>
              <a:t>vervolgens</a:t>
            </a:r>
            <a:r>
              <a:rPr lang="en-US" dirty="0"/>
              <a:t> de </a:t>
            </a:r>
            <a:r>
              <a:rPr lang="en-US" dirty="0" err="1"/>
              <a:t>formulieren</a:t>
            </a:r>
            <a:r>
              <a:rPr lang="en-US" dirty="0"/>
              <a:t> om </a:t>
            </a:r>
            <a:r>
              <a:rPr lang="en-US" dirty="0" err="1"/>
              <a:t>inzicht</a:t>
            </a:r>
            <a:r>
              <a:rPr lang="en-US" dirty="0"/>
              <a:t> </a:t>
            </a:r>
            <a:r>
              <a:rPr lang="en-US" dirty="0" err="1"/>
              <a:t>te</a:t>
            </a:r>
            <a:r>
              <a:rPr lang="en-US" dirty="0"/>
              <a:t> </a:t>
            </a:r>
            <a:r>
              <a:rPr lang="en-US" dirty="0" err="1"/>
              <a:t>krijgen</a:t>
            </a:r>
            <a:r>
              <a:rPr lang="en-US" dirty="0"/>
              <a:t> in de eigen </a:t>
            </a:r>
            <a:r>
              <a:rPr lang="en-US" dirty="0" err="1"/>
              <a:t>perceptie</a:t>
            </a:r>
            <a:r>
              <a:rPr lang="en-US" dirty="0"/>
              <a:t> van de student met </a:t>
            </a:r>
            <a:r>
              <a:rPr lang="en-US" dirty="0" err="1"/>
              <a:t>betrekking</a:t>
            </a:r>
            <a:r>
              <a:rPr lang="en-US" dirty="0"/>
              <a:t> tot </a:t>
            </a:r>
            <a:r>
              <a:rPr lang="en-US" dirty="0" err="1"/>
              <a:t>zijn</a:t>
            </a:r>
            <a:r>
              <a:rPr lang="en-US" dirty="0"/>
              <a:t> </a:t>
            </a:r>
            <a:r>
              <a:rPr lang="en-US" dirty="0" err="1"/>
              <a:t>vooruitgang</a:t>
            </a:r>
            <a:r>
              <a:rPr lang="en-US" dirty="0"/>
              <a:t> in </a:t>
            </a:r>
            <a:r>
              <a:rPr lang="en-US" dirty="0" err="1"/>
              <a:t>kennis</a:t>
            </a:r>
            <a:r>
              <a:rPr lang="en-US" dirty="0"/>
              <a:t> </a:t>
            </a:r>
            <a:r>
              <a:rPr lang="en-US" dirty="0" err="1"/>
              <a:t>en</a:t>
            </a:r>
            <a:r>
              <a:rPr lang="en-US" dirty="0"/>
              <a:t> </a:t>
            </a:r>
            <a:r>
              <a:rPr lang="en-US" dirty="0" err="1"/>
              <a:t>vaardigheden</a:t>
            </a:r>
            <a:r>
              <a:rPr lang="en-US" dirty="0"/>
              <a:t>.</a:t>
            </a:r>
            <a:endParaRPr dirty="0"/>
          </a:p>
          <a:p>
            <a:pPr marL="228600" lvl="0" indent="0" algn="l" rtl="0">
              <a:lnSpc>
                <a:spcPct val="90000"/>
              </a:lnSpc>
              <a:spcBef>
                <a:spcPts val="1000"/>
              </a:spcBef>
              <a:spcAft>
                <a:spcPts val="0"/>
              </a:spcAft>
              <a:buClr>
                <a:srgbClr val="033637"/>
              </a:buClr>
              <a:buSzPct val="100000"/>
              <a:buNone/>
            </a:pPr>
            <a:endParaRPr dirty="0"/>
          </a:p>
        </p:txBody>
      </p:sp>
      <p:sp>
        <p:nvSpPr>
          <p:cNvPr id="1235" name="Google Shape;1235;p57"/>
          <p:cNvSpPr txBox="1">
            <a:spLocks noGrp="1"/>
          </p:cNvSpPr>
          <p:nvPr>
            <p:ph type="body" idx="2"/>
          </p:nvPr>
        </p:nvSpPr>
        <p:spPr>
          <a:xfrm>
            <a:off x="473528" y="455193"/>
            <a:ext cx="11576957"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568754"/>
              </a:buClr>
              <a:buSzPct val="100000"/>
              <a:buNone/>
            </a:pPr>
            <a:r>
              <a:rPr lang="en-US"/>
              <a:t>Waarom moeten we deze checklists uitvoeren en hoe...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p58"/>
          <p:cNvPicPr preferRelativeResize="0">
            <a:picLocks noGrp="1"/>
          </p:cNvPicPr>
          <p:nvPr>
            <p:ph type="pic" idx="2"/>
          </p:nvPr>
        </p:nvPicPr>
        <p:blipFill rotWithShape="1">
          <a:blip r:embed="rId3">
            <a:alphaModFix/>
          </a:blip>
          <a:srcRect/>
          <a:stretch/>
        </p:blipFill>
        <p:spPr>
          <a:xfrm>
            <a:off x="-17463" y="0"/>
            <a:ext cx="5081588" cy="5459598"/>
          </a:xfrm>
          <a:prstGeom prst="rect">
            <a:avLst/>
          </a:prstGeom>
          <a:solidFill>
            <a:srgbClr val="A5A5A5"/>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6" descr="Pins pinned on a white surface and connecting a black thread"/>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422" name="Google Shape;422;p6"/>
          <p:cNvSpPr txBox="1">
            <a:spLocks noGrp="1"/>
          </p:cNvSpPr>
          <p:nvPr>
            <p:ph type="body" idx="1"/>
          </p:nvPr>
        </p:nvSpPr>
        <p:spPr>
          <a:xfrm>
            <a:off x="815868" y="1822185"/>
            <a:ext cx="5280131" cy="4525954"/>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90000"/>
              </a:lnSpc>
              <a:spcBef>
                <a:spcPts val="0"/>
              </a:spcBef>
              <a:spcAft>
                <a:spcPts val="0"/>
              </a:spcAft>
              <a:buClr>
                <a:schemeClr val="lt1"/>
              </a:buClr>
              <a:buSzPts val="2400"/>
              <a:buNone/>
            </a:pPr>
            <a:r>
              <a:rPr lang="en-US"/>
              <a:t>Slechte communicatie op de culinaire werkplek leidt onvermijdelijk tot ongemotiveerd personeel en studenten die hun eigen vertrouwen in hun capaciteiten in twijfel beginnen te trekken en uiteindelijk het geloof in het bedrijf kunnen verliezen.</a:t>
            </a:r>
            <a:endParaRPr/>
          </a:p>
          <a:p>
            <a:pPr marL="228600" lvl="0" indent="0" algn="l" rtl="0">
              <a:lnSpc>
                <a:spcPct val="90000"/>
              </a:lnSpc>
              <a:spcBef>
                <a:spcPts val="1000"/>
              </a:spcBef>
              <a:spcAft>
                <a:spcPts val="0"/>
              </a:spcAft>
              <a:buClr>
                <a:schemeClr val="lt1"/>
              </a:buClr>
              <a:buSzPts val="2400"/>
              <a:buNone/>
            </a:pPr>
            <a:r>
              <a:rPr lang="en-US"/>
              <a:t>Slechte communicatie betekent ook dat uw klant uw ethos of boodschap niet begrijpt of niet weet wat u hem verkoopt, en dat kan leiden tot een gebrek aan bedrijfsgroei. </a:t>
            </a:r>
            <a:endParaRPr/>
          </a:p>
        </p:txBody>
      </p:sp>
      <p:sp>
        <p:nvSpPr>
          <p:cNvPr id="423" name="Google Shape;423;p6"/>
          <p:cNvSpPr txBox="1">
            <a:spLocks noGrp="1"/>
          </p:cNvSpPr>
          <p:nvPr>
            <p:ph type="body" idx="3"/>
          </p:nvPr>
        </p:nvSpPr>
        <p:spPr>
          <a:xfrm>
            <a:off x="1068040" y="82755"/>
            <a:ext cx="5249633" cy="880848"/>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3200"/>
              <a:buNone/>
            </a:pPr>
            <a:r>
              <a:rPr lang="en-US" sz="3200"/>
              <a:t>Gevolgen van slechte communicatie</a:t>
            </a:r>
            <a:endParaRPr sz="3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
          <p:cNvSpPr txBox="1">
            <a:spLocks noGrp="1"/>
          </p:cNvSpPr>
          <p:nvPr>
            <p:ph type="body" idx="1"/>
          </p:nvPr>
        </p:nvSpPr>
        <p:spPr>
          <a:xfrm>
            <a:off x="6499807" y="12646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b="1"/>
              <a:t>1</a:t>
            </a:r>
            <a:endParaRPr b="1"/>
          </a:p>
        </p:txBody>
      </p:sp>
      <p:sp>
        <p:nvSpPr>
          <p:cNvPr id="429" name="Google Shape;429;p7"/>
          <p:cNvSpPr txBox="1">
            <a:spLocks noGrp="1"/>
          </p:cNvSpPr>
          <p:nvPr>
            <p:ph type="body" idx="2"/>
          </p:nvPr>
        </p:nvSpPr>
        <p:spPr>
          <a:xfrm>
            <a:off x="511072" y="1783530"/>
            <a:ext cx="5083393" cy="3280643"/>
          </a:xfrm>
          <a:prstGeom prst="rect">
            <a:avLst/>
          </a:prstGeom>
          <a:noFill/>
          <a:ln>
            <a:noFill/>
          </a:ln>
        </p:spPr>
        <p:txBody>
          <a:bodyPr spcFirstLastPara="1" wrap="square" lIns="91425" tIns="45700" rIns="91425" bIns="45700" anchor="t" anchorCtr="0">
            <a:noAutofit/>
          </a:bodyPr>
          <a:lstStyle/>
          <a:p>
            <a:pPr marL="228600" lvl="0" indent="0" algn="l" rtl="0">
              <a:lnSpc>
                <a:spcPct val="110000"/>
              </a:lnSpc>
              <a:spcBef>
                <a:spcPts val="0"/>
              </a:spcBef>
              <a:spcAft>
                <a:spcPts val="0"/>
              </a:spcAft>
              <a:buClr>
                <a:schemeClr val="lt1"/>
              </a:buClr>
              <a:buSzPts val="2400"/>
              <a:buNone/>
            </a:pPr>
            <a:r>
              <a:rPr lang="en-US"/>
              <a:t>Het belang van sterke communicatie zit diep in ELK bedrijf.  Maar nog meer in culinaire bedrijven. </a:t>
            </a:r>
            <a:endParaRPr/>
          </a:p>
          <a:p>
            <a:pPr marL="228600" lvl="0" indent="0" algn="l" rtl="0">
              <a:lnSpc>
                <a:spcPct val="110000"/>
              </a:lnSpc>
              <a:spcBef>
                <a:spcPts val="1000"/>
              </a:spcBef>
              <a:spcAft>
                <a:spcPts val="0"/>
              </a:spcAft>
              <a:buClr>
                <a:schemeClr val="lt1"/>
              </a:buClr>
              <a:buSzPts val="2400"/>
              <a:buNone/>
            </a:pPr>
            <a:r>
              <a:rPr lang="en-US"/>
              <a:t>Hier zijn vijf belangrijke redenen om er aandacht aan te besteden... ten voordele van u, uw bedrijf, uw werknemers, uw klant en de mogelijkheid om uw culinaire erfgoedverhaal te delen.</a:t>
            </a:r>
            <a:endParaRPr/>
          </a:p>
        </p:txBody>
      </p:sp>
      <p:sp>
        <p:nvSpPr>
          <p:cNvPr id="430" name="Google Shape;430;p7"/>
          <p:cNvSpPr txBox="1">
            <a:spLocks noGrp="1"/>
          </p:cNvSpPr>
          <p:nvPr>
            <p:ph type="body" idx="3"/>
          </p:nvPr>
        </p:nvSpPr>
        <p:spPr>
          <a:xfrm>
            <a:off x="918629" y="298264"/>
            <a:ext cx="4675836" cy="99119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Sterke communicatie</a:t>
            </a:r>
            <a:endParaRPr sz="3200"/>
          </a:p>
        </p:txBody>
      </p:sp>
      <p:sp>
        <p:nvSpPr>
          <p:cNvPr id="431" name="Google Shape;431;p7"/>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TEAMBUILDING</a:t>
            </a:r>
            <a:endParaRPr b="1"/>
          </a:p>
        </p:txBody>
      </p:sp>
      <p:sp>
        <p:nvSpPr>
          <p:cNvPr id="432" name="Google Shape;432;p7"/>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b="1"/>
              <a:t>2</a:t>
            </a:r>
            <a:endParaRPr b="1"/>
          </a:p>
        </p:txBody>
      </p:sp>
      <p:sp>
        <p:nvSpPr>
          <p:cNvPr id="433" name="Google Shape;433;p7"/>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INCLUSIEF</a:t>
            </a:r>
            <a:endParaRPr b="1"/>
          </a:p>
        </p:txBody>
      </p:sp>
      <p:sp>
        <p:nvSpPr>
          <p:cNvPr id="434" name="Google Shape;434;p7"/>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b="1"/>
              <a:t>3</a:t>
            </a:r>
            <a:endParaRPr b="1"/>
          </a:p>
        </p:txBody>
      </p:sp>
      <p:sp>
        <p:nvSpPr>
          <p:cNvPr id="435" name="Google Shape;435;p7"/>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INNOVATIE</a:t>
            </a:r>
            <a:endParaRPr b="1"/>
          </a:p>
        </p:txBody>
      </p:sp>
      <p:sp>
        <p:nvSpPr>
          <p:cNvPr id="436" name="Google Shape;436;p7"/>
          <p:cNvSpPr txBox="1">
            <a:spLocks noGrp="1"/>
          </p:cNvSpPr>
          <p:nvPr>
            <p:ph type="body" idx="9"/>
          </p:nvPr>
        </p:nvSpPr>
        <p:spPr>
          <a:xfrm>
            <a:off x="6485952" y="4459823"/>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b="1"/>
              <a:t>4</a:t>
            </a:r>
            <a:endParaRPr b="1"/>
          </a:p>
        </p:txBody>
      </p:sp>
      <p:sp>
        <p:nvSpPr>
          <p:cNvPr id="437" name="Google Shape;437;p7"/>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GROEI</a:t>
            </a:r>
            <a:endParaRPr b="1"/>
          </a:p>
        </p:txBody>
      </p:sp>
      <p:sp>
        <p:nvSpPr>
          <p:cNvPr id="438" name="Google Shape;438;p7"/>
          <p:cNvSpPr txBox="1">
            <a:spLocks noGrp="1"/>
          </p:cNvSpPr>
          <p:nvPr>
            <p:ph type="body" idx="14"/>
          </p:nvPr>
        </p:nvSpPr>
        <p:spPr>
          <a:xfrm>
            <a:off x="6485952" y="552674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b="1"/>
              <a:t>5</a:t>
            </a:r>
            <a:endParaRPr b="1"/>
          </a:p>
        </p:txBody>
      </p:sp>
      <p:sp>
        <p:nvSpPr>
          <p:cNvPr id="439" name="Google Shape;439;p7"/>
          <p:cNvSpPr txBox="1">
            <a:spLocks noGrp="1"/>
          </p:cNvSpPr>
          <p:nvPr>
            <p:ph type="body" idx="15"/>
          </p:nvPr>
        </p:nvSpPr>
        <p:spPr>
          <a:xfrm>
            <a:off x="7229716" y="5502145"/>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BETER BEHEER</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8"/>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2400"/>
              <a:buNone/>
            </a:pPr>
            <a:r>
              <a:rPr lang="en-US" dirty="0" err="1"/>
              <a:t>Bij</a:t>
            </a:r>
            <a:r>
              <a:rPr lang="en-US" dirty="0"/>
              <a:t> het </a:t>
            </a:r>
            <a:r>
              <a:rPr lang="en-US" dirty="0" err="1"/>
              <a:t>samenstellen</a:t>
            </a:r>
            <a:r>
              <a:rPr lang="en-US" dirty="0"/>
              <a:t> van </a:t>
            </a:r>
            <a:r>
              <a:rPr lang="en-US" dirty="0" err="1"/>
              <a:t>effectieve</a:t>
            </a:r>
            <a:r>
              <a:rPr lang="en-US" dirty="0"/>
              <a:t> teams </a:t>
            </a:r>
            <a:r>
              <a:rPr lang="en-US" dirty="0" err="1"/>
              <a:t>gaat</a:t>
            </a:r>
            <a:r>
              <a:rPr lang="en-US" dirty="0"/>
              <a:t> het </a:t>
            </a:r>
            <a:r>
              <a:rPr lang="en-US" dirty="0" err="1"/>
              <a:t>erom</a:t>
            </a:r>
            <a:r>
              <a:rPr lang="en-US" dirty="0"/>
              <a:t> hoe die </a:t>
            </a:r>
            <a:r>
              <a:rPr lang="en-US" dirty="0" err="1"/>
              <a:t>teamleden</a:t>
            </a:r>
            <a:r>
              <a:rPr lang="en-US" dirty="0"/>
              <a:t> met </a:t>
            </a:r>
            <a:r>
              <a:rPr lang="en-US" dirty="0" err="1"/>
              <a:t>elkaar</a:t>
            </a:r>
            <a:r>
              <a:rPr lang="en-US" dirty="0"/>
              <a:t> </a:t>
            </a:r>
            <a:r>
              <a:rPr lang="en-US" dirty="0" err="1"/>
              <a:t>communiceren</a:t>
            </a:r>
            <a:r>
              <a:rPr lang="en-US" dirty="0"/>
              <a:t> </a:t>
            </a:r>
            <a:r>
              <a:rPr lang="en-US" dirty="0" err="1"/>
              <a:t>en</a:t>
            </a:r>
            <a:r>
              <a:rPr lang="en-US" dirty="0"/>
              <a:t> </a:t>
            </a:r>
            <a:r>
              <a:rPr lang="en-US" dirty="0" err="1"/>
              <a:t>samenwerken</a:t>
            </a:r>
            <a:r>
              <a:rPr lang="en-US" dirty="0"/>
              <a:t>.  In module 1 </a:t>
            </a:r>
            <a:r>
              <a:rPr lang="en-US" dirty="0" err="1"/>
              <a:t>heeft</a:t>
            </a:r>
            <a:r>
              <a:rPr lang="en-US" dirty="0"/>
              <a:t> u </a:t>
            </a:r>
            <a:r>
              <a:rPr lang="en-US" dirty="0" err="1"/>
              <a:t>geleerd</a:t>
            </a:r>
            <a:r>
              <a:rPr lang="en-US" dirty="0"/>
              <a:t> </a:t>
            </a:r>
            <a:r>
              <a:rPr lang="en-US" dirty="0" err="1"/>
              <a:t>dat</a:t>
            </a:r>
            <a:r>
              <a:rPr lang="en-US" dirty="0"/>
              <a:t> het </a:t>
            </a:r>
            <a:r>
              <a:rPr lang="en-US" dirty="0" err="1"/>
              <a:t>overbruggen</a:t>
            </a:r>
            <a:r>
              <a:rPr lang="en-US" dirty="0"/>
              <a:t> van de </a:t>
            </a:r>
            <a:r>
              <a:rPr lang="en-US" dirty="0" err="1"/>
              <a:t>generatiekloof</a:t>
            </a:r>
            <a:r>
              <a:rPr lang="en-US" dirty="0"/>
              <a:t> </a:t>
            </a:r>
            <a:r>
              <a:rPr lang="en-US" dirty="0" err="1"/>
              <a:t>daarbij</a:t>
            </a:r>
            <a:r>
              <a:rPr lang="en-US" dirty="0"/>
              <a:t> </a:t>
            </a:r>
            <a:r>
              <a:rPr lang="en-US" dirty="0" err="1"/>
              <a:t>een</a:t>
            </a:r>
            <a:r>
              <a:rPr lang="en-US" dirty="0"/>
              <a:t> </a:t>
            </a:r>
            <a:r>
              <a:rPr lang="en-US" dirty="0" err="1"/>
              <a:t>belangrijk</a:t>
            </a:r>
            <a:r>
              <a:rPr lang="en-US" dirty="0"/>
              <a:t> element is.</a:t>
            </a:r>
            <a:endParaRPr dirty="0"/>
          </a:p>
          <a:p>
            <a:pPr marL="0" lvl="0" indent="0" algn="l" rtl="0">
              <a:lnSpc>
                <a:spcPct val="90000"/>
              </a:lnSpc>
              <a:spcBef>
                <a:spcPts val="1000"/>
              </a:spcBef>
              <a:spcAft>
                <a:spcPts val="0"/>
              </a:spcAft>
              <a:buClr>
                <a:schemeClr val="lt1"/>
              </a:buClr>
              <a:buSzPts val="2400"/>
              <a:buNone/>
            </a:pPr>
            <a:r>
              <a:rPr lang="en-US" dirty="0"/>
              <a:t>Het is </a:t>
            </a:r>
            <a:r>
              <a:rPr lang="en-US" dirty="0" err="1"/>
              <a:t>ook</a:t>
            </a:r>
            <a:r>
              <a:rPr lang="en-US" dirty="0"/>
              <a:t> van </a:t>
            </a:r>
            <a:r>
              <a:rPr lang="en-US" dirty="0" err="1"/>
              <a:t>cruciaal</a:t>
            </a:r>
            <a:r>
              <a:rPr lang="en-US" dirty="0"/>
              <a:t> </a:t>
            </a:r>
            <a:r>
              <a:rPr lang="en-US" dirty="0" err="1"/>
              <a:t>belang</a:t>
            </a:r>
            <a:r>
              <a:rPr lang="en-US" dirty="0"/>
              <a:t> </a:t>
            </a:r>
            <a:r>
              <a:rPr lang="en-US" dirty="0" err="1"/>
              <a:t>dat</a:t>
            </a:r>
            <a:r>
              <a:rPr lang="en-US" dirty="0"/>
              <a:t> de </a:t>
            </a:r>
            <a:r>
              <a:rPr lang="en-US" dirty="0" err="1"/>
              <a:t>leerlingen</a:t>
            </a:r>
            <a:r>
              <a:rPr lang="en-US" dirty="0"/>
              <a:t> </a:t>
            </a:r>
            <a:r>
              <a:rPr lang="en-US" dirty="0" err="1"/>
              <a:t>zich</a:t>
            </a:r>
            <a:r>
              <a:rPr lang="en-US" dirty="0"/>
              <a:t> </a:t>
            </a:r>
            <a:r>
              <a:rPr lang="en-US" dirty="0" err="1"/>
              <a:t>deel</a:t>
            </a:r>
            <a:r>
              <a:rPr lang="en-US" dirty="0"/>
              <a:t> van het team </a:t>
            </a:r>
            <a:r>
              <a:rPr lang="en-US" dirty="0" err="1"/>
              <a:t>voelen</a:t>
            </a:r>
            <a:r>
              <a:rPr lang="en-US" dirty="0"/>
              <a:t>.</a:t>
            </a:r>
            <a:endParaRPr dirty="0"/>
          </a:p>
          <a:p>
            <a:pPr marL="0" lvl="0" indent="0" algn="l" rtl="0">
              <a:lnSpc>
                <a:spcPct val="90000"/>
              </a:lnSpc>
              <a:spcBef>
                <a:spcPts val="1000"/>
              </a:spcBef>
              <a:spcAft>
                <a:spcPts val="0"/>
              </a:spcAft>
              <a:buClr>
                <a:schemeClr val="lt1"/>
              </a:buClr>
              <a:buSzPts val="2400"/>
              <a:buNone/>
            </a:pPr>
            <a:r>
              <a:rPr lang="nl-NL" dirty="0"/>
              <a:t>Door effectieve strategieën, zoals de onderstaande (dia 13), toe te passen om de communicatie te verbeteren, komt u een heel eind in de richting van </a:t>
            </a:r>
            <a:r>
              <a:rPr lang="nl-NL" dirty="0" err="1"/>
              <a:t>effectie</a:t>
            </a:r>
            <a:r>
              <a:rPr lang="en-US" dirty="0" err="1"/>
              <a:t>ve</a:t>
            </a:r>
            <a:r>
              <a:rPr lang="en-US" dirty="0"/>
              <a:t> </a:t>
            </a:r>
            <a:r>
              <a:rPr lang="nl-NL" dirty="0"/>
              <a:t>team</a:t>
            </a:r>
            <a:r>
              <a:rPr lang="en-US" dirty="0"/>
              <a:t>s</a:t>
            </a:r>
            <a:r>
              <a:rPr lang="nl-NL" dirty="0"/>
              <a:t>. </a:t>
            </a:r>
          </a:p>
          <a:p>
            <a:pPr marL="0" lvl="0" indent="0" algn="ctr" rtl="0">
              <a:lnSpc>
                <a:spcPct val="90000"/>
              </a:lnSpc>
              <a:spcBef>
                <a:spcPts val="1000"/>
              </a:spcBef>
              <a:spcAft>
                <a:spcPts val="0"/>
              </a:spcAft>
              <a:buClr>
                <a:schemeClr val="lt1"/>
              </a:buClr>
              <a:buSzPts val="2400"/>
              <a:buNone/>
            </a:pPr>
            <a:r>
              <a:rPr lang="en-US" b="1" dirty="0" err="1"/>
              <a:t>Een</a:t>
            </a:r>
            <a:r>
              <a:rPr lang="en-US" b="1" dirty="0"/>
              <a:t> </a:t>
            </a:r>
            <a:r>
              <a:rPr lang="en-US" b="1" dirty="0" err="1"/>
              <a:t>sterk</a:t>
            </a:r>
            <a:r>
              <a:rPr lang="en-US" b="1" dirty="0"/>
              <a:t> team </a:t>
            </a:r>
            <a:r>
              <a:rPr lang="en-US" b="1" dirty="0" err="1"/>
              <a:t>zal</a:t>
            </a:r>
            <a:r>
              <a:rPr lang="en-US" b="1" dirty="0"/>
              <a:t> het </a:t>
            </a:r>
            <a:r>
              <a:rPr lang="en-US" b="1" dirty="0" err="1"/>
              <a:t>moreel</a:t>
            </a:r>
            <a:r>
              <a:rPr lang="en-US" b="1" dirty="0"/>
              <a:t> </a:t>
            </a:r>
            <a:r>
              <a:rPr lang="en-US" b="1" dirty="0" err="1"/>
              <a:t>en</a:t>
            </a:r>
            <a:r>
              <a:rPr lang="en-US" b="1" dirty="0"/>
              <a:t> de </a:t>
            </a:r>
            <a:r>
              <a:rPr lang="en-US" b="1" dirty="0" err="1"/>
              <a:t>tevredenheid</a:t>
            </a:r>
            <a:r>
              <a:rPr lang="en-US" b="1" dirty="0"/>
              <a:t> van de </a:t>
            </a:r>
            <a:r>
              <a:rPr lang="en-US" b="1" dirty="0" err="1"/>
              <a:t>werknemers</a:t>
            </a:r>
            <a:r>
              <a:rPr lang="en-US" b="1" dirty="0"/>
              <a:t> </a:t>
            </a:r>
            <a:r>
              <a:rPr lang="en-US" b="1" dirty="0" err="1"/>
              <a:t>verbeteren</a:t>
            </a:r>
            <a:r>
              <a:rPr lang="en-US" b="1" dirty="0"/>
              <a:t>.</a:t>
            </a:r>
            <a:endParaRPr dirty="0"/>
          </a:p>
        </p:txBody>
      </p:sp>
      <p:sp>
        <p:nvSpPr>
          <p:cNvPr id="445" name="Google Shape;445;p8"/>
          <p:cNvSpPr txBox="1">
            <a:spLocks noGrp="1"/>
          </p:cNvSpPr>
          <p:nvPr>
            <p:ph type="body" idx="2"/>
          </p:nvPr>
        </p:nvSpPr>
        <p:spPr>
          <a:xfrm>
            <a:off x="1767012" y="642972"/>
            <a:ext cx="977580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Teambuilding</a:t>
            </a:r>
            <a:endParaRPr/>
          </a:p>
        </p:txBody>
      </p:sp>
      <p:sp>
        <p:nvSpPr>
          <p:cNvPr id="446" name="Google Shape;446;p8"/>
          <p:cNvSpPr/>
          <p:nvPr/>
        </p:nvSpPr>
        <p:spPr>
          <a:xfrm>
            <a:off x="792903"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8"/>
          <p:cNvSpPr txBox="1"/>
          <p:nvPr/>
        </p:nvSpPr>
        <p:spPr>
          <a:xfrm>
            <a:off x="947247"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1</a:t>
            </a:r>
            <a:endParaRPr sz="2800" b="1" i="0">
              <a:solidFill>
                <a:schemeClr val="lt1"/>
              </a:solidFill>
              <a:latin typeface="Raleway"/>
              <a:ea typeface="Raleway"/>
              <a:cs typeface="Raleway"/>
              <a:sym typeface="Raleway"/>
            </a:endParaRPr>
          </a:p>
        </p:txBody>
      </p:sp>
      <p:grpSp>
        <p:nvGrpSpPr>
          <p:cNvPr id="448" name="Google Shape;448;p8"/>
          <p:cNvGrpSpPr/>
          <p:nvPr/>
        </p:nvGrpSpPr>
        <p:grpSpPr>
          <a:xfrm>
            <a:off x="10130832" y="476496"/>
            <a:ext cx="885534" cy="895927"/>
            <a:chOff x="7190753" y="5365577"/>
            <a:chExt cx="745522" cy="754272"/>
          </a:xfrm>
        </p:grpSpPr>
        <p:grpSp>
          <p:nvGrpSpPr>
            <p:cNvPr id="449" name="Google Shape;449;p8"/>
            <p:cNvGrpSpPr/>
            <p:nvPr/>
          </p:nvGrpSpPr>
          <p:grpSpPr>
            <a:xfrm>
              <a:off x="7353351" y="5647412"/>
              <a:ext cx="420044" cy="75879"/>
              <a:chOff x="7353351" y="5647412"/>
              <a:chExt cx="420044" cy="75879"/>
            </a:xfrm>
          </p:grpSpPr>
          <p:sp>
            <p:nvSpPr>
              <p:cNvPr id="450" name="Google Shape;450;p8"/>
              <p:cNvSpPr/>
              <p:nvPr/>
            </p:nvSpPr>
            <p:spPr>
              <a:xfrm>
                <a:off x="7353351" y="5649220"/>
                <a:ext cx="131884" cy="74071"/>
              </a:xfrm>
              <a:custGeom>
                <a:avLst/>
                <a:gdLst/>
                <a:ahLst/>
                <a:cxnLst/>
                <a:rect l="l" t="t" r="r" b="b"/>
                <a:pathLst>
                  <a:path w="131884" h="74071" extrusionOk="0">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8"/>
              <p:cNvSpPr/>
              <p:nvPr/>
            </p:nvSpPr>
            <p:spPr>
              <a:xfrm>
                <a:off x="7640607" y="5647412"/>
                <a:ext cx="132788" cy="75879"/>
              </a:xfrm>
              <a:custGeom>
                <a:avLst/>
                <a:gdLst/>
                <a:ahLst/>
                <a:cxnLst/>
                <a:rect l="l" t="t" r="r" b="b"/>
                <a:pathLst>
                  <a:path w="132788" h="75879" extrusionOk="0">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52" name="Google Shape;452;p8"/>
            <p:cNvGrpSpPr/>
            <p:nvPr/>
          </p:nvGrpSpPr>
          <p:grpSpPr>
            <a:xfrm>
              <a:off x="7190753" y="5365577"/>
              <a:ext cx="745522" cy="754272"/>
              <a:chOff x="7190753" y="5365577"/>
              <a:chExt cx="745522" cy="754272"/>
            </a:xfrm>
          </p:grpSpPr>
          <p:sp>
            <p:nvSpPr>
              <p:cNvPr id="453" name="Google Shape;453;p8"/>
              <p:cNvSpPr/>
              <p:nvPr/>
            </p:nvSpPr>
            <p:spPr>
              <a:xfrm>
                <a:off x="7304327" y="6055729"/>
                <a:ext cx="49268" cy="63218"/>
              </a:xfrm>
              <a:custGeom>
                <a:avLst/>
                <a:gdLst/>
                <a:ahLst/>
                <a:cxnLst/>
                <a:rect l="l" t="t" r="r" b="b"/>
                <a:pathLst>
                  <a:path w="49268" h="63218" extrusionOk="0">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8"/>
              <p:cNvSpPr/>
              <p:nvPr/>
            </p:nvSpPr>
            <p:spPr>
              <a:xfrm>
                <a:off x="7190753" y="5591308"/>
                <a:ext cx="332214" cy="524928"/>
              </a:xfrm>
              <a:custGeom>
                <a:avLst/>
                <a:gdLst/>
                <a:ahLst/>
                <a:cxnLst/>
                <a:rect l="l" t="t" r="r" b="b"/>
                <a:pathLst>
                  <a:path w="332214" h="524928" extrusionOk="0">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8"/>
              <p:cNvSpPr/>
              <p:nvPr/>
            </p:nvSpPr>
            <p:spPr>
              <a:xfrm>
                <a:off x="7272067" y="6011466"/>
                <a:ext cx="31338" cy="31602"/>
              </a:xfrm>
              <a:custGeom>
                <a:avLst/>
                <a:gdLst/>
                <a:ahLst/>
                <a:cxnLst/>
                <a:rect l="l" t="t" r="r" b="b"/>
                <a:pathLst>
                  <a:path w="31338" h="31602" extrusionOk="0">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8"/>
              <p:cNvSpPr/>
              <p:nvPr/>
            </p:nvSpPr>
            <p:spPr>
              <a:xfrm>
                <a:off x="7610098" y="5598136"/>
                <a:ext cx="326177" cy="521713"/>
              </a:xfrm>
              <a:custGeom>
                <a:avLst/>
                <a:gdLst/>
                <a:ahLst/>
                <a:cxnLst/>
                <a:rect l="l" t="t" r="r" b="b"/>
                <a:pathLst>
                  <a:path w="326177" h="521713" extrusionOk="0">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8"/>
              <p:cNvSpPr/>
              <p:nvPr/>
            </p:nvSpPr>
            <p:spPr>
              <a:xfrm>
                <a:off x="7328058" y="5441456"/>
                <a:ext cx="477856" cy="383008"/>
              </a:xfrm>
              <a:custGeom>
                <a:avLst/>
                <a:gdLst/>
                <a:ahLst/>
                <a:cxnLst/>
                <a:rect l="l" t="t" r="r" b="b"/>
                <a:pathLst>
                  <a:path w="477856" h="383008" extrusionOk="0">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8"/>
              <p:cNvSpPr/>
              <p:nvPr/>
            </p:nvSpPr>
            <p:spPr>
              <a:xfrm>
                <a:off x="7549372" y="5799171"/>
                <a:ext cx="30028" cy="30713"/>
              </a:xfrm>
              <a:custGeom>
                <a:avLst/>
                <a:gdLst/>
                <a:ahLst/>
                <a:cxnLst/>
                <a:rect l="l" t="t" r="r" b="b"/>
                <a:pathLst>
                  <a:path w="30028" h="30713" extrusionOk="0">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8"/>
              <p:cNvSpPr/>
              <p:nvPr/>
            </p:nvSpPr>
            <p:spPr>
              <a:xfrm>
                <a:off x="7553889" y="5365577"/>
                <a:ext cx="25292" cy="49682"/>
              </a:xfrm>
              <a:custGeom>
                <a:avLst/>
                <a:gdLst/>
                <a:ahLst/>
                <a:cxnLst/>
                <a:rect l="l" t="t" r="r" b="b"/>
                <a:pathLst>
                  <a:path w="25292" h="49682" extrusionOk="0">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8"/>
              <p:cNvSpPr/>
              <p:nvPr/>
            </p:nvSpPr>
            <p:spPr>
              <a:xfrm>
                <a:off x="7473945" y="5390644"/>
                <a:ext cx="43084" cy="43585"/>
              </a:xfrm>
              <a:custGeom>
                <a:avLst/>
                <a:gdLst/>
                <a:ahLst/>
                <a:cxnLst/>
                <a:rect l="l" t="t" r="r" b="b"/>
                <a:pathLst>
                  <a:path w="43084" h="43585" extrusionOk="0">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8"/>
              <p:cNvSpPr/>
              <p:nvPr/>
            </p:nvSpPr>
            <p:spPr>
              <a:xfrm>
                <a:off x="7617572" y="5390644"/>
                <a:ext cx="43724" cy="43585"/>
              </a:xfrm>
              <a:custGeom>
                <a:avLst/>
                <a:gdLst/>
                <a:ahLst/>
                <a:cxnLst/>
                <a:rect l="l" t="t" r="r" b="b"/>
                <a:pathLst>
                  <a:path w="43724" h="43585" extrusionOk="0">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9"/>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a:t>De tevredenheid van werknemers en studenten kan sterk afhangen van het gevoel dat zij een stem hebben en dat er naar hen wordt geluisterd, of het nu gaat om een idee dat zij hebben of om een klacht die zij willen indienen. </a:t>
            </a:r>
            <a:endParaRPr/>
          </a:p>
          <a:p>
            <a:pPr marL="0" lvl="0" indent="0" algn="l" rtl="0">
              <a:lnSpc>
                <a:spcPct val="90000"/>
              </a:lnSpc>
              <a:spcBef>
                <a:spcPts val="1000"/>
              </a:spcBef>
              <a:spcAft>
                <a:spcPts val="0"/>
              </a:spcAft>
              <a:buClr>
                <a:schemeClr val="lt1"/>
              </a:buClr>
              <a:buSzPts val="2400"/>
              <a:buNone/>
            </a:pPr>
            <a:r>
              <a:rPr lang="en-US"/>
              <a:t>Zoals uiteengezet in module 3 is actief luisteren hierbij een belangrijk element en kan het creativiteit en positiviteit binnen een levensmiddelenbedrijf helpen bevorderen.</a:t>
            </a:r>
            <a:endParaRPr/>
          </a:p>
          <a:p>
            <a:pPr marL="0" lvl="0" indent="0" algn="l" rtl="0">
              <a:lnSpc>
                <a:spcPct val="90000"/>
              </a:lnSpc>
              <a:spcBef>
                <a:spcPts val="1000"/>
              </a:spcBef>
              <a:spcAft>
                <a:spcPts val="0"/>
              </a:spcAft>
              <a:buClr>
                <a:schemeClr val="lt1"/>
              </a:buClr>
              <a:buSzPts val="2400"/>
              <a:buNone/>
            </a:pPr>
            <a:r>
              <a:rPr lang="en-US"/>
              <a:t>Iedereen, ongeacht zijn niveau, moet kunnen beschikken over vaste communicatielijnen, zodat hij vrij kan communiceren met collega's en meerderen.</a:t>
            </a:r>
            <a:endParaRPr/>
          </a:p>
        </p:txBody>
      </p:sp>
      <p:sp>
        <p:nvSpPr>
          <p:cNvPr id="467" name="Google Shape;467;p9"/>
          <p:cNvSpPr txBox="1">
            <a:spLocks noGrp="1"/>
          </p:cNvSpPr>
          <p:nvPr>
            <p:ph type="body" idx="2"/>
          </p:nvPr>
        </p:nvSpPr>
        <p:spPr>
          <a:xfrm>
            <a:off x="1767012" y="642972"/>
            <a:ext cx="977580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Inclusie - iedereen een stem geven</a:t>
            </a:r>
            <a:endParaRPr/>
          </a:p>
        </p:txBody>
      </p:sp>
      <p:sp>
        <p:nvSpPr>
          <p:cNvPr id="468" name="Google Shape;468;p9"/>
          <p:cNvSpPr/>
          <p:nvPr/>
        </p:nvSpPr>
        <p:spPr>
          <a:xfrm>
            <a:off x="792902" y="476496"/>
            <a:ext cx="819766" cy="781397"/>
          </a:xfrm>
          <a:prstGeom prst="flowChartConnector">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9"/>
          <p:cNvSpPr txBox="1"/>
          <p:nvPr/>
        </p:nvSpPr>
        <p:spPr>
          <a:xfrm>
            <a:off x="923225" y="622893"/>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a:solidFill>
                  <a:schemeClr val="lt1"/>
                </a:solidFill>
                <a:latin typeface="Raleway"/>
                <a:ea typeface="Raleway"/>
                <a:cs typeface="Raleway"/>
                <a:sym typeface="Raleway"/>
              </a:rPr>
              <a:t> 2</a:t>
            </a:r>
            <a:endParaRPr sz="2800" b="1" i="0">
              <a:solidFill>
                <a:schemeClr val="lt1"/>
              </a:solidFill>
              <a:latin typeface="Raleway"/>
              <a:ea typeface="Raleway"/>
              <a:cs typeface="Raleway"/>
              <a:sym typeface="Raleway"/>
            </a:endParaRPr>
          </a:p>
        </p:txBody>
      </p:sp>
      <p:grpSp>
        <p:nvGrpSpPr>
          <p:cNvPr id="470" name="Google Shape;470;p9"/>
          <p:cNvGrpSpPr/>
          <p:nvPr/>
        </p:nvGrpSpPr>
        <p:grpSpPr>
          <a:xfrm>
            <a:off x="10391242" y="529394"/>
            <a:ext cx="867188" cy="794922"/>
            <a:chOff x="5632524" y="3887743"/>
            <a:chExt cx="867188" cy="794922"/>
          </a:xfrm>
        </p:grpSpPr>
        <p:sp>
          <p:nvSpPr>
            <p:cNvPr id="471" name="Google Shape;471;p9"/>
            <p:cNvSpPr/>
            <p:nvPr/>
          </p:nvSpPr>
          <p:spPr>
            <a:xfrm>
              <a:off x="6219683" y="3963622"/>
              <a:ext cx="173437" cy="160791"/>
            </a:xfrm>
            <a:custGeom>
              <a:avLst/>
              <a:gdLst/>
              <a:ahLst/>
              <a:cxnLst/>
              <a:rect l="l" t="t" r="r" b="b"/>
              <a:pathLst>
                <a:path w="173437" h="160791" extrusionOk="0">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9"/>
            <p:cNvSpPr/>
            <p:nvPr/>
          </p:nvSpPr>
          <p:spPr>
            <a:xfrm>
              <a:off x="6118511" y="3905809"/>
              <a:ext cx="173437" cy="160791"/>
            </a:xfrm>
            <a:custGeom>
              <a:avLst/>
              <a:gdLst/>
              <a:ahLst/>
              <a:cxnLst/>
              <a:rect l="l" t="t" r="r" b="b"/>
              <a:pathLst>
                <a:path w="173437" h="160791" extrusionOk="0">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9"/>
            <p:cNvSpPr/>
            <p:nvPr/>
          </p:nvSpPr>
          <p:spPr>
            <a:xfrm>
              <a:off x="5699369" y="3949169"/>
              <a:ext cx="202343" cy="160791"/>
            </a:xfrm>
            <a:custGeom>
              <a:avLst/>
              <a:gdLst/>
              <a:ahLst/>
              <a:cxnLst/>
              <a:rect l="l" t="t" r="r" b="b"/>
              <a:pathLst>
                <a:path w="202343" h="160791" extrusionOk="0">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74" name="Google Shape;474;p9"/>
            <p:cNvGrpSpPr/>
            <p:nvPr/>
          </p:nvGrpSpPr>
          <p:grpSpPr>
            <a:xfrm>
              <a:off x="5632524" y="3887743"/>
              <a:ext cx="867188" cy="794922"/>
              <a:chOff x="5632524" y="3887743"/>
              <a:chExt cx="867188" cy="794922"/>
            </a:xfrm>
          </p:grpSpPr>
          <p:sp>
            <p:nvSpPr>
              <p:cNvPr id="475" name="Google Shape;475;p9"/>
              <p:cNvSpPr/>
              <p:nvPr/>
            </p:nvSpPr>
            <p:spPr>
              <a:xfrm>
                <a:off x="5632524" y="4290624"/>
                <a:ext cx="867188" cy="392041"/>
              </a:xfrm>
              <a:custGeom>
                <a:avLst/>
                <a:gdLst/>
                <a:ahLst/>
                <a:cxnLst/>
                <a:rect l="l" t="t" r="r" b="b"/>
                <a:pathLst>
                  <a:path w="867188" h="392041" extrusionOk="0">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9"/>
              <p:cNvSpPr/>
              <p:nvPr/>
            </p:nvSpPr>
            <p:spPr>
              <a:xfrm>
                <a:off x="6080571" y="3887743"/>
                <a:ext cx="332422" cy="288861"/>
              </a:xfrm>
              <a:custGeom>
                <a:avLst/>
                <a:gdLst/>
                <a:ahLst/>
                <a:cxnLst/>
                <a:rect l="l" t="t" r="r" b="b"/>
                <a:pathLst>
                  <a:path w="332422" h="288861" extrusionOk="0">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9"/>
              <p:cNvSpPr/>
              <p:nvPr/>
            </p:nvSpPr>
            <p:spPr>
              <a:xfrm>
                <a:off x="5661430" y="3931102"/>
                <a:ext cx="260156" cy="231250"/>
              </a:xfrm>
              <a:custGeom>
                <a:avLst/>
                <a:gdLst/>
                <a:ahLst/>
                <a:cxnLst/>
                <a:rect l="l" t="t" r="r" b="b"/>
                <a:pathLst>
                  <a:path w="260156" h="231250" extrusionOk="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9"/>
              <p:cNvSpPr/>
              <p:nvPr/>
            </p:nvSpPr>
            <p:spPr>
              <a:xfrm>
                <a:off x="5719243"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9"/>
              <p:cNvSpPr/>
              <p:nvPr/>
            </p:nvSpPr>
            <p:spPr>
              <a:xfrm>
                <a:off x="5777055"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9"/>
              <p:cNvSpPr/>
              <p:nvPr/>
            </p:nvSpPr>
            <p:spPr>
              <a:xfrm>
                <a:off x="5834868"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9"/>
              <p:cNvSpPr/>
              <p:nvPr/>
            </p:nvSpPr>
            <p:spPr>
              <a:xfrm>
                <a:off x="6008306" y="4162352"/>
                <a:ext cx="115625" cy="115625"/>
              </a:xfrm>
              <a:custGeom>
                <a:avLst/>
                <a:gdLst/>
                <a:ahLst/>
                <a:cxnLst/>
                <a:rect l="l" t="t" r="r" b="b"/>
                <a:pathLst>
                  <a:path w="115625" h="115625" extrusionOk="0">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9"/>
              <p:cNvSpPr/>
              <p:nvPr/>
            </p:nvSpPr>
            <p:spPr>
              <a:xfrm>
                <a:off x="6384087" y="4191259"/>
                <a:ext cx="115625" cy="115625"/>
              </a:xfrm>
              <a:custGeom>
                <a:avLst/>
                <a:gdLst/>
                <a:ahLst/>
                <a:cxnLst/>
                <a:rect l="l" t="t" r="r" b="b"/>
                <a:pathLst>
                  <a:path w="115625" h="115625" extrusionOk="0">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9"/>
              <p:cNvSpPr/>
              <p:nvPr/>
            </p:nvSpPr>
            <p:spPr>
              <a:xfrm>
                <a:off x="5632524" y="4191259"/>
                <a:ext cx="115625" cy="115625"/>
              </a:xfrm>
              <a:custGeom>
                <a:avLst/>
                <a:gdLst/>
                <a:ahLst/>
                <a:cxnLst/>
                <a:rect l="l" t="t" r="r" b="b"/>
                <a:pathLst>
                  <a:path w="115625" h="115625" extrusionOk="0">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5299</Words>
  <Application>Microsoft Office PowerPoint</Application>
  <PresentationFormat>Breedbeeld</PresentationFormat>
  <Paragraphs>281</Paragraphs>
  <Slides>58</Slides>
  <Notes>58</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58</vt:i4>
      </vt:variant>
    </vt:vector>
  </HeadingPairs>
  <TitlesOfParts>
    <vt:vector size="66" baseType="lpstr">
      <vt:lpstr>Arial</vt:lpstr>
      <vt:lpstr>Montserrat</vt:lpstr>
      <vt:lpstr>Calibri</vt:lpstr>
      <vt:lpstr>Montserrat Light</vt:lpstr>
      <vt:lpstr>Raleway</vt:lpstr>
      <vt:lpstr>Montserrat Medium</vt:lpstr>
      <vt:lpstr>Raleway SemiBold</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Gillian Keane</dc:creator>
  <cp:keywords>, docId:D5EF96A187952C55C2505AEB828A0142</cp:keywords>
  <cp:lastModifiedBy>Julia Teeninga</cp:lastModifiedBy>
  <cp:revision>4</cp:revision>
  <dcterms:created xsi:type="dcterms:W3CDTF">2020-10-14T13:32:04Z</dcterms:created>
  <dcterms:modified xsi:type="dcterms:W3CDTF">2022-12-08T11:24:37Z</dcterms:modified>
</cp:coreProperties>
</file>