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12192000" cy="6858000"/>
  <p:notesSz cx="6858000" cy="9144000"/>
  <p:embeddedFontLst>
    <p:embeddedFont>
      <p:font typeface="Calibri" panose="020F0502020204030204" pitchFamily="34" charset="0"/>
      <p:regular r:id="rId75"/>
      <p:bold r:id="rId76"/>
      <p:italic r:id="rId77"/>
      <p:boldItalic r:id="rId78"/>
    </p:embeddedFont>
    <p:embeddedFont>
      <p:font typeface="Montserrat" panose="00000500000000000000" pitchFamily="2" charset="0"/>
      <p:regular r:id="rId79"/>
      <p:bold r:id="rId80"/>
      <p:italic r:id="rId81"/>
      <p:boldItalic r:id="rId82"/>
    </p:embeddedFont>
    <p:embeddedFont>
      <p:font typeface="Montserrat Light" panose="00000400000000000000" pitchFamily="2" charset="0"/>
      <p:regular r:id="rId83"/>
      <p:bold r:id="rId84"/>
      <p:italic r:id="rId85"/>
      <p:boldItalic r:id="rId86"/>
    </p:embeddedFont>
    <p:embeddedFont>
      <p:font typeface="Montserrat Medium" panose="00000600000000000000" pitchFamily="2" charset="0"/>
      <p:regular r:id="rId87"/>
      <p:bold r:id="rId88"/>
      <p:italic r:id="rId89"/>
      <p:boldItalic r:id="rId90"/>
    </p:embeddedFont>
    <p:embeddedFont>
      <p:font typeface="Raleway" pitchFamily="2" charset="0"/>
      <p:regular r:id="rId91"/>
      <p:bold r:id="rId92"/>
      <p:italic r:id="rId93"/>
      <p:boldItalic r:id="rId94"/>
    </p:embeddedFont>
    <p:embeddedFont>
      <p:font typeface="Raleway SemiBold" pitchFamily="2"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9" roundtripDataSignature="AMtx7mgEpIt7VzSAna/To0cenMCMX6Qm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8D4CCF-CAE5-4571-89FC-5DB30F3E1E50}">
  <a:tblStyle styleId="{0A8D4CCF-CAE5-4571-89FC-5DB30F3E1E5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DF0EA"/>
          </a:solidFill>
        </a:fill>
      </a:tcStyle>
    </a:wholeTbl>
    <a:band1H>
      <a:tcTxStyle/>
      <a:tcStyle>
        <a:tcBdr/>
        <a:fill>
          <a:solidFill>
            <a:srgbClr val="D9E0D4"/>
          </a:solidFill>
        </a:fill>
      </a:tcStyle>
    </a:band1H>
    <a:band2H>
      <a:tcTxStyle/>
      <a:tcStyle>
        <a:tcBdr/>
      </a:tcStyle>
    </a:band2H>
    <a:band1V>
      <a:tcTxStyle/>
      <a:tcStyle>
        <a:tcBdr/>
        <a:fill>
          <a:solidFill>
            <a:srgbClr val="D9E0D4"/>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A61135F6-AA11-4FDD-8EDE-1A9824287D5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A"/>
          </a:solidFill>
        </a:fill>
      </a:tcStyle>
    </a:wholeTbl>
    <a:band1H>
      <a:tcTxStyle/>
      <a:tcStyle>
        <a:tcBdr/>
        <a:fill>
          <a:solidFill>
            <a:srgbClr val="CAD3D4"/>
          </a:solidFill>
        </a:fill>
      </a:tcStyle>
    </a:band1H>
    <a:band2H>
      <a:tcTxStyle/>
      <a:tcStyle>
        <a:tcBdr/>
      </a:tcStyle>
    </a:band2H>
    <a:band1V>
      <a:tcTxStyle/>
      <a:tcStyle>
        <a:tcBdr/>
        <a:fill>
          <a:solidFill>
            <a:srgbClr val="CAD3D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2"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97"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9" name="Google Shape;91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3" name="Google Shape;99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9" name="Google Shape;100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4" name="Google Shape;102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1" name="Google Shape;103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3" name="Google Shape;110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0" name="Google Shape;111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3" name="Google Shape;113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5" name="Google Shape;120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3" name="Google Shape;121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0" name="Google Shape;122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3" name="Google Shape;129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0" name="Google Shape;130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1" name="Google Shape;137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7" name="Google Shape;137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3" name="Google Shape;138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9" name="Google Shape;138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6" name="Google Shape;1396;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4" name="Google Shape;140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jp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Slide 1">
  <p:cSld name="1_Cover Slide 1">
    <p:spTree>
      <p:nvGrpSpPr>
        <p:cNvPr id="1" name="Shape 15"/>
        <p:cNvGrpSpPr/>
        <p:nvPr/>
      </p:nvGrpSpPr>
      <p:grpSpPr>
        <a:xfrm>
          <a:off x="0" y="0"/>
          <a:ext cx="0" cy="0"/>
          <a:chOff x="0" y="0"/>
          <a:chExt cx="0" cy="0"/>
        </a:xfrm>
      </p:grpSpPr>
      <p:sp>
        <p:nvSpPr>
          <p:cNvPr id="16" name="Google Shape;16;p74"/>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17" name="Google Shape;17;p74"/>
          <p:cNvGrpSpPr/>
          <p:nvPr/>
        </p:nvGrpSpPr>
        <p:grpSpPr>
          <a:xfrm>
            <a:off x="723496" y="5675020"/>
            <a:ext cx="11029443" cy="855980"/>
            <a:chOff x="-1962005" y="25972"/>
            <a:chExt cx="11029443" cy="855980"/>
          </a:xfrm>
        </p:grpSpPr>
        <p:pic>
          <p:nvPicPr>
            <p:cNvPr id="18" name="Google Shape;18;p74"/>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19" name="Google Shape;19;p74"/>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20" name="Google Shape;20;p74"/>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21" name="Google Shape;21;p74"/>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22" name="Google Shape;22;p74"/>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23" name="Google Shape;23;p74"/>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24" name="Google Shape;24;p74"/>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25" name="Google Shape;25;p74"/>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26" name="Google Shape;26;p74"/>
            <p:cNvPicPr preferRelativeResize="0"/>
            <p:nvPr/>
          </p:nvPicPr>
          <p:blipFill rotWithShape="1">
            <a:blip r:embed="rId10">
              <a:alphaModFix/>
            </a:blip>
            <a:srcRect/>
            <a:stretch/>
          </p:blipFill>
          <p:spPr>
            <a:xfrm>
              <a:off x="5582526" y="272987"/>
              <a:ext cx="1148715" cy="361950"/>
            </a:xfrm>
            <a:prstGeom prst="rect">
              <a:avLst/>
            </a:prstGeom>
            <a:noFill/>
            <a:ln>
              <a:noFill/>
            </a:ln>
          </p:spPr>
        </p:pic>
      </p:grpSp>
      <p:sp>
        <p:nvSpPr>
          <p:cNvPr id="27" name="Google Shape;27;p74"/>
          <p:cNvSpPr>
            <a:spLocks noGrp="1"/>
          </p:cNvSpPr>
          <p:nvPr>
            <p:ph type="pic" idx="2"/>
          </p:nvPr>
        </p:nvSpPr>
        <p:spPr>
          <a:xfrm>
            <a:off x="-17463" y="0"/>
            <a:ext cx="5081588" cy="5459413"/>
          </a:xfrm>
          <a:prstGeom prst="rect">
            <a:avLst/>
          </a:prstGeom>
          <a:solidFill>
            <a:srgbClr val="A5A5A5"/>
          </a:solidFill>
          <a:ln>
            <a:noFill/>
          </a:ln>
        </p:spPr>
      </p:sp>
      <p:sp>
        <p:nvSpPr>
          <p:cNvPr id="28" name="Google Shape;28;p74"/>
          <p:cNvSpPr/>
          <p:nvPr/>
        </p:nvSpPr>
        <p:spPr>
          <a:xfrm>
            <a:off x="0" y="5661844"/>
            <a:ext cx="12192000" cy="11961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29" name="Google Shape;29;p74"/>
          <p:cNvGrpSpPr/>
          <p:nvPr/>
        </p:nvGrpSpPr>
        <p:grpSpPr>
          <a:xfrm>
            <a:off x="3249124" y="307529"/>
            <a:ext cx="2770617" cy="2076976"/>
            <a:chOff x="3249124" y="307529"/>
            <a:chExt cx="2770617" cy="2076976"/>
          </a:xfrm>
        </p:grpSpPr>
        <p:sp>
          <p:nvSpPr>
            <p:cNvPr id="30" name="Google Shape;30;p74"/>
            <p:cNvSpPr/>
            <p:nvPr/>
          </p:nvSpPr>
          <p:spPr>
            <a:xfrm rot="-488098">
              <a:off x="3804056" y="567506"/>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31" name="Google Shape;31;p74"/>
            <p:cNvGrpSpPr/>
            <p:nvPr/>
          </p:nvGrpSpPr>
          <p:grpSpPr>
            <a:xfrm>
              <a:off x="3249124" y="307529"/>
              <a:ext cx="2770617" cy="2076976"/>
              <a:chOff x="2904151" y="2414371"/>
              <a:chExt cx="2770617" cy="2076976"/>
            </a:xfrm>
          </p:grpSpPr>
          <p:sp>
            <p:nvSpPr>
              <p:cNvPr id="32" name="Google Shape;32;p74"/>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 name="Google Shape;33;p74"/>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 name="Google Shape;34;p74"/>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 name="Google Shape;35;p7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 name="Google Shape;36;p7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 name="Google Shape;37;p74"/>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 name="Google Shape;38;p7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 name="Google Shape;39;p7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0" name="Google Shape;40;p74"/>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 name="Google Shape;41;p74"/>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 name="Google Shape;42;p7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 name="Google Shape;43;p7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 name="Google Shape;44;p7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 name="Google Shape;45;p7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 name="Google Shape;46;p7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 name="Google Shape;47;p7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 name="Google Shape;48;p7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 name="Google Shape;49;p7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 name="Google Shape;50;p7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 name="Google Shape;51;p7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 name="Google Shape;52;p74"/>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 name="Google Shape;53;p74"/>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 name="Google Shape;54;p74"/>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 name="Google Shape;55;p7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 name="Google Shape;56;p7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 name="Google Shape;57;p7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 name="Google Shape;58;p7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 name="Google Shape;59;p74"/>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 name="Google Shape;60;p74"/>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 name="Google Shape;61;p74"/>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 name="Google Shape;62;p74"/>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 name="Google Shape;63;p74"/>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 name="Google Shape;64;p74"/>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 name="Google Shape;65;p74"/>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 name="Google Shape;66;p74"/>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 name="Google Shape;67;p74"/>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 name="Google Shape;68;p74"/>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 name="Google Shape;69;p74"/>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 name="Google Shape;70;p7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 name="Google Shape;71;p7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 name="Google Shape;72;p74"/>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 name="Google Shape;73;p7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 name="Google Shape;74;p7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 name="Google Shape;75;p7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 name="Google Shape;76;p7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 name="Google Shape;77;p7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 name="Google Shape;78;p7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 name="Google Shape;79;p7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 name="Google Shape;80;p7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 name="Google Shape;81;p74"/>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 name="Google Shape;82;p74"/>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 name="Google Shape;83;p74"/>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 name="Google Shape;84;p74"/>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 name="Google Shape;85;p74"/>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 name="Google Shape;86;p74"/>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 name="Google Shape;87;p74"/>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 name="Google Shape;88;p74"/>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 name="Google Shape;89;p74"/>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 name="Google Shape;90;p74"/>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1" name="Google Shape;91;p74"/>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2" name="Google Shape;92;p74"/>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3" name="Google Shape;93;p74"/>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grpSp>
        <p:nvGrpSpPr>
          <p:cNvPr id="94" name="Google Shape;94;p74"/>
          <p:cNvGrpSpPr/>
          <p:nvPr/>
        </p:nvGrpSpPr>
        <p:grpSpPr>
          <a:xfrm>
            <a:off x="438931" y="5966231"/>
            <a:ext cx="1983688" cy="492548"/>
            <a:chOff x="0" y="0"/>
            <a:chExt cx="2301694" cy="571500"/>
          </a:xfrm>
        </p:grpSpPr>
        <p:sp>
          <p:nvSpPr>
            <p:cNvPr id="95" name="Google Shape;95;p74"/>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96" name="Google Shape;96;p74"/>
            <p:cNvPicPr preferRelativeResize="0"/>
            <p:nvPr/>
          </p:nvPicPr>
          <p:blipFill rotWithShape="1">
            <a:blip r:embed="rId11">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171"/>
        <p:cNvGrpSpPr/>
        <p:nvPr/>
      </p:nvGrpSpPr>
      <p:grpSpPr>
        <a:xfrm>
          <a:off x="0" y="0"/>
          <a:ext cx="0" cy="0"/>
          <a:chOff x="0" y="0"/>
          <a:chExt cx="0" cy="0"/>
        </a:xfrm>
      </p:grpSpPr>
      <p:sp>
        <p:nvSpPr>
          <p:cNvPr id="172" name="Google Shape;172;p83"/>
          <p:cNvSpPr>
            <a:spLocks noGrp="1"/>
          </p:cNvSpPr>
          <p:nvPr>
            <p:ph type="pic" idx="2"/>
          </p:nvPr>
        </p:nvSpPr>
        <p:spPr>
          <a:xfrm>
            <a:off x="247650" y="1469050"/>
            <a:ext cx="11696699" cy="4699000"/>
          </a:xfrm>
          <a:prstGeom prst="rect">
            <a:avLst/>
          </a:prstGeom>
          <a:solidFill>
            <a:schemeClr val="lt1"/>
          </a:solidFill>
          <a:ln>
            <a:noFill/>
          </a:ln>
        </p:spPr>
      </p:sp>
      <p:sp>
        <p:nvSpPr>
          <p:cNvPr id="173" name="Google Shape;173;p83"/>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a:solidFill>
                  <a:schemeClr val="lt1"/>
                </a:solidFill>
                <a:latin typeface="Raleway"/>
                <a:ea typeface="Raleway"/>
                <a:cs typeface="Raleway"/>
                <a:sym typeface="Raleway"/>
              </a:rPr>
              <a:t>Refers to a good or service being offered by a company.</a:t>
            </a:r>
            <a:endParaRPr/>
          </a:p>
        </p:txBody>
      </p:sp>
      <p:sp>
        <p:nvSpPr>
          <p:cNvPr id="174" name="Google Shape;174;p83"/>
          <p:cNvSpPr/>
          <p:nvPr/>
        </p:nvSpPr>
        <p:spPr>
          <a:xfrm flipH="1">
            <a:off x="7277100" y="2967651"/>
            <a:ext cx="4914900" cy="147292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75" name="Google Shape;175;p83"/>
          <p:cNvSpPr txBox="1">
            <a:spLocks noGrp="1"/>
          </p:cNvSpPr>
          <p:nvPr>
            <p:ph type="body" idx="1"/>
          </p:nvPr>
        </p:nvSpPr>
        <p:spPr>
          <a:xfrm>
            <a:off x="7277100" y="2974136"/>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83"/>
          <p:cNvSpPr/>
          <p:nvPr/>
        </p:nvSpPr>
        <p:spPr>
          <a:xfrm>
            <a:off x="548344" y="1141653"/>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77" name="Google Shape;177;p83"/>
          <p:cNvSpPr txBox="1">
            <a:spLocks noGrp="1"/>
          </p:cNvSpPr>
          <p:nvPr>
            <p:ph type="body" idx="3"/>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0"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83"/>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79" name="Google Shape;179;p83"/>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80"/>
        <p:cNvGrpSpPr/>
        <p:nvPr/>
      </p:nvGrpSpPr>
      <p:grpSpPr>
        <a:xfrm>
          <a:off x="0" y="0"/>
          <a:ext cx="0" cy="0"/>
          <a:chOff x="0" y="0"/>
          <a:chExt cx="0" cy="0"/>
        </a:xfrm>
      </p:grpSpPr>
      <p:pic>
        <p:nvPicPr>
          <p:cNvPr id="181" name="Google Shape;181;p84"/>
          <p:cNvPicPr preferRelativeResize="0"/>
          <p:nvPr/>
        </p:nvPicPr>
        <p:blipFill rotWithShape="1">
          <a:blip r:embed="rId2">
            <a:alphaModFix/>
          </a:blip>
          <a:srcRect l="-10140" t="-4714"/>
          <a:stretch/>
        </p:blipFill>
        <p:spPr>
          <a:xfrm>
            <a:off x="5950643" y="0"/>
            <a:ext cx="6231039" cy="4826000"/>
          </a:xfrm>
          <a:prstGeom prst="rect">
            <a:avLst/>
          </a:prstGeom>
          <a:noFill/>
          <a:ln>
            <a:noFill/>
          </a:ln>
        </p:spPr>
      </p:pic>
      <p:sp>
        <p:nvSpPr>
          <p:cNvPr id="182" name="Google Shape;182;p84"/>
          <p:cNvSpPr>
            <a:spLocks noGrp="1"/>
          </p:cNvSpPr>
          <p:nvPr>
            <p:ph type="pic" idx="2"/>
          </p:nvPr>
        </p:nvSpPr>
        <p:spPr>
          <a:xfrm>
            <a:off x="7333446" y="1011045"/>
            <a:ext cx="3594836" cy="2305596"/>
          </a:xfrm>
          <a:prstGeom prst="rect">
            <a:avLst/>
          </a:prstGeom>
          <a:noFill/>
          <a:ln>
            <a:noFill/>
          </a:ln>
        </p:spPr>
      </p:sp>
      <p:sp>
        <p:nvSpPr>
          <p:cNvPr id="183" name="Google Shape;183;p84"/>
          <p:cNvSpPr txBox="1">
            <a:spLocks noGrp="1"/>
          </p:cNvSpPr>
          <p:nvPr>
            <p:ph type="body" idx="1"/>
          </p:nvPr>
        </p:nvSpPr>
        <p:spPr>
          <a:xfrm>
            <a:off x="960833" y="1011045"/>
            <a:ext cx="5227317" cy="13110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a:solidFill>
                  <a:srgbClr val="033637"/>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84"/>
          <p:cNvSpPr txBox="1">
            <a:spLocks noGrp="1"/>
          </p:cNvSpPr>
          <p:nvPr>
            <p:ph type="body" idx="3"/>
          </p:nvPr>
        </p:nvSpPr>
        <p:spPr>
          <a:xfrm>
            <a:off x="866070" y="3324429"/>
            <a:ext cx="5224975" cy="25702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33637"/>
              </a:buClr>
              <a:buSzPts val="2400"/>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5" name="Google Shape;185;p84"/>
          <p:cNvCxnSpPr/>
          <p:nvPr/>
        </p:nvCxnSpPr>
        <p:spPr>
          <a:xfrm>
            <a:off x="670588" y="448096"/>
            <a:ext cx="0" cy="1589028"/>
          </a:xfrm>
          <a:prstGeom prst="straightConnector1">
            <a:avLst/>
          </a:prstGeom>
          <a:noFill/>
          <a:ln w="38100" cap="flat" cmpd="sng">
            <a:solidFill>
              <a:srgbClr val="F0985E"/>
            </a:solidFill>
            <a:prstDash val="solid"/>
            <a:miter lim="800000"/>
            <a:headEnd type="none" w="sm" len="sm"/>
            <a:tailEnd type="none" w="sm" len="sm"/>
          </a:ln>
        </p:spPr>
      </p:cxnSp>
      <p:sp>
        <p:nvSpPr>
          <p:cNvPr id="186" name="Google Shape;186;p84"/>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87" name="Google Shape;187;p84"/>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Slide 2">
  <p:cSld name="Cover Slide 2">
    <p:spTree>
      <p:nvGrpSpPr>
        <p:cNvPr id="1" name="Shape 188"/>
        <p:cNvGrpSpPr/>
        <p:nvPr/>
      </p:nvGrpSpPr>
      <p:grpSpPr>
        <a:xfrm>
          <a:off x="0" y="0"/>
          <a:ext cx="0" cy="0"/>
          <a:chOff x="0" y="0"/>
          <a:chExt cx="0" cy="0"/>
        </a:xfrm>
      </p:grpSpPr>
      <p:sp>
        <p:nvSpPr>
          <p:cNvPr id="189" name="Google Shape;189;p85"/>
          <p:cNvSpPr>
            <a:spLocks noGrp="1"/>
          </p:cNvSpPr>
          <p:nvPr>
            <p:ph type="pic" idx="2"/>
          </p:nvPr>
        </p:nvSpPr>
        <p:spPr>
          <a:xfrm>
            <a:off x="2" y="2138363"/>
            <a:ext cx="12191999" cy="3387725"/>
          </a:xfrm>
          <a:prstGeom prst="rect">
            <a:avLst/>
          </a:prstGeom>
          <a:noFill/>
          <a:ln>
            <a:noFill/>
          </a:ln>
        </p:spPr>
      </p:sp>
      <p:pic>
        <p:nvPicPr>
          <p:cNvPr id="190" name="Google Shape;190;p85"/>
          <p:cNvPicPr preferRelativeResize="0"/>
          <p:nvPr/>
        </p:nvPicPr>
        <p:blipFill rotWithShape="1">
          <a:blip r:embed="rId2">
            <a:alphaModFix/>
          </a:blip>
          <a:srcRect/>
          <a:stretch/>
        </p:blipFill>
        <p:spPr>
          <a:xfrm>
            <a:off x="10096500" y="5912523"/>
            <a:ext cx="2095500" cy="558800"/>
          </a:xfrm>
          <a:prstGeom prst="rect">
            <a:avLst/>
          </a:prstGeom>
          <a:noFill/>
          <a:ln>
            <a:noFill/>
          </a:ln>
        </p:spPr>
      </p:pic>
      <p:sp>
        <p:nvSpPr>
          <p:cNvPr id="191" name="Google Shape;191;p85"/>
          <p:cNvSpPr txBox="1">
            <a:spLocks noGrp="1"/>
          </p:cNvSpPr>
          <p:nvPr>
            <p:ph type="body" idx="1"/>
          </p:nvPr>
        </p:nvSpPr>
        <p:spPr>
          <a:xfrm>
            <a:off x="0" y="3485497"/>
            <a:ext cx="12192000" cy="7756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400"/>
              <a:buNone/>
              <a:defRPr sz="54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85"/>
          <p:cNvSpPr txBox="1">
            <a:spLocks noGrp="1"/>
          </p:cNvSpPr>
          <p:nvPr>
            <p:ph type="body" idx="3"/>
          </p:nvPr>
        </p:nvSpPr>
        <p:spPr>
          <a:xfrm>
            <a:off x="0" y="4191990"/>
            <a:ext cx="12192000" cy="77568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85"/>
          <p:cNvSpPr/>
          <p:nvPr/>
        </p:nvSpPr>
        <p:spPr>
          <a:xfrm>
            <a:off x="0" y="2716306"/>
            <a:ext cx="1422400" cy="4141694"/>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4" name="Google Shape;194;p85"/>
          <p:cNvSpPr/>
          <p:nvPr/>
        </p:nvSpPr>
        <p:spPr>
          <a:xfrm>
            <a:off x="10769602" y="0"/>
            <a:ext cx="1422400" cy="2931459"/>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5" name="Google Shape;195;p85"/>
          <p:cNvSpPr/>
          <p:nvPr/>
        </p:nvSpPr>
        <p:spPr>
          <a:xfrm>
            <a:off x="10769602" y="3260068"/>
            <a:ext cx="1422400" cy="1412524"/>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196"/>
        <p:cNvGrpSpPr/>
        <p:nvPr/>
      </p:nvGrpSpPr>
      <p:grpSpPr>
        <a:xfrm>
          <a:off x="0" y="0"/>
          <a:ext cx="0" cy="0"/>
          <a:chOff x="0" y="0"/>
          <a:chExt cx="0" cy="0"/>
        </a:xfrm>
      </p:grpSpPr>
      <p:sp>
        <p:nvSpPr>
          <p:cNvPr id="197" name="Google Shape;197;p86"/>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grpSp>
        <p:nvGrpSpPr>
          <p:cNvPr id="198" name="Google Shape;198;p86"/>
          <p:cNvGrpSpPr/>
          <p:nvPr/>
        </p:nvGrpSpPr>
        <p:grpSpPr>
          <a:xfrm>
            <a:off x="3157129" y="5855286"/>
            <a:ext cx="8512759" cy="660664"/>
            <a:chOff x="-1962005" y="25972"/>
            <a:chExt cx="11029443" cy="855980"/>
          </a:xfrm>
        </p:grpSpPr>
        <p:pic>
          <p:nvPicPr>
            <p:cNvPr id="199" name="Google Shape;199;p86"/>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200" name="Google Shape;200;p86"/>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201" name="Google Shape;201;p86"/>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202" name="Google Shape;202;p86"/>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203" name="Google Shape;203;p86"/>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204" name="Google Shape;204;p86"/>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205" name="Google Shape;205;p86"/>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206" name="Google Shape;206;p86"/>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207" name="Google Shape;207;p86"/>
            <p:cNvPicPr preferRelativeResize="0"/>
            <p:nvPr/>
          </p:nvPicPr>
          <p:blipFill rotWithShape="1">
            <a:blip r:embed="rId10">
              <a:alphaModFix/>
            </a:blip>
            <a:srcRect/>
            <a:stretch/>
          </p:blipFill>
          <p:spPr>
            <a:xfrm>
              <a:off x="5582526" y="272987"/>
              <a:ext cx="1148715" cy="361950"/>
            </a:xfrm>
            <a:prstGeom prst="rect">
              <a:avLst/>
            </a:prstGeom>
            <a:noFill/>
            <a:ln>
              <a:noFill/>
            </a:ln>
          </p:spPr>
        </p:pic>
      </p:grpSp>
      <p:pic>
        <p:nvPicPr>
          <p:cNvPr id="208" name="Google Shape;208;p86"/>
          <p:cNvPicPr preferRelativeResize="0"/>
          <p:nvPr/>
        </p:nvPicPr>
        <p:blipFill rotWithShape="1">
          <a:blip r:embed="rId11">
            <a:alphaModFix/>
          </a:blip>
          <a:srcRect/>
          <a:stretch/>
        </p:blipFill>
        <p:spPr>
          <a:xfrm>
            <a:off x="6206236" y="1128711"/>
            <a:ext cx="5712958" cy="1743226"/>
          </a:xfrm>
          <a:prstGeom prst="rect">
            <a:avLst/>
          </a:prstGeom>
          <a:noFill/>
          <a:ln>
            <a:noFill/>
          </a:ln>
        </p:spPr>
      </p:pic>
      <p:sp>
        <p:nvSpPr>
          <p:cNvPr id="209" name="Google Shape;209;p86"/>
          <p:cNvSpPr txBox="1"/>
          <p:nvPr/>
        </p:nvSpPr>
        <p:spPr>
          <a:xfrm>
            <a:off x="4975838" y="3104823"/>
            <a:ext cx="6943356"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600">
                <a:solidFill>
                  <a:schemeClr val="lt1"/>
                </a:solidFill>
                <a:latin typeface="Raleway SemiBold"/>
                <a:ea typeface="Raleway SemiBold"/>
                <a:cs typeface="Raleway SemiBold"/>
                <a:sym typeface="Raleway SemiBold"/>
              </a:rPr>
              <a:t>www.</a:t>
            </a:r>
            <a:r>
              <a:rPr lang="en-US" sz="3600">
                <a:solidFill>
                  <a:srgbClr val="F0985E"/>
                </a:solidFill>
                <a:latin typeface="Raleway SemiBold"/>
                <a:ea typeface="Raleway SemiBold"/>
                <a:cs typeface="Raleway SemiBold"/>
                <a:sym typeface="Raleway SemiBold"/>
              </a:rPr>
              <a:t>cookitforward</a:t>
            </a:r>
            <a:r>
              <a:rPr lang="en-US" sz="3600">
                <a:solidFill>
                  <a:schemeClr val="lt1"/>
                </a:solidFill>
                <a:latin typeface="Raleway SemiBold"/>
                <a:ea typeface="Raleway SemiBold"/>
                <a:cs typeface="Raleway SemiBold"/>
                <a:sym typeface="Raleway SemiBold"/>
              </a:rPr>
              <a:t>.eu</a:t>
            </a:r>
            <a:endParaRPr sz="3600">
              <a:solidFill>
                <a:schemeClr val="lt1"/>
              </a:solidFill>
              <a:latin typeface="Raleway SemiBold"/>
              <a:ea typeface="Raleway SemiBold"/>
              <a:cs typeface="Raleway SemiBold"/>
              <a:sym typeface="Raleway SemiBold"/>
            </a:endParaRPr>
          </a:p>
        </p:txBody>
      </p:sp>
      <p:sp>
        <p:nvSpPr>
          <p:cNvPr id="210" name="Google Shape;210;p86"/>
          <p:cNvSpPr>
            <a:spLocks noGrp="1"/>
          </p:cNvSpPr>
          <p:nvPr>
            <p:ph type="pic" idx="2"/>
          </p:nvPr>
        </p:nvSpPr>
        <p:spPr>
          <a:xfrm>
            <a:off x="-17463" y="0"/>
            <a:ext cx="5081588" cy="5459598"/>
          </a:xfrm>
          <a:prstGeom prst="rect">
            <a:avLst/>
          </a:prstGeom>
          <a:solidFill>
            <a:srgbClr val="A5A5A5"/>
          </a:solidFill>
          <a:ln>
            <a:noFill/>
          </a:ln>
        </p:spPr>
      </p:sp>
      <p:grpSp>
        <p:nvGrpSpPr>
          <p:cNvPr id="211" name="Google Shape;211;p86"/>
          <p:cNvGrpSpPr/>
          <p:nvPr/>
        </p:nvGrpSpPr>
        <p:grpSpPr>
          <a:xfrm>
            <a:off x="392694" y="6094636"/>
            <a:ext cx="1983688" cy="492548"/>
            <a:chOff x="0" y="0"/>
            <a:chExt cx="2301694" cy="571500"/>
          </a:xfrm>
        </p:grpSpPr>
        <p:sp>
          <p:nvSpPr>
            <p:cNvPr id="212" name="Google Shape;212;p86"/>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213" name="Google Shape;213;p86"/>
            <p:cNvPicPr preferRelativeResize="0"/>
            <p:nvPr/>
          </p:nvPicPr>
          <p:blipFill rotWithShape="1">
            <a:blip r:embed="rId12">
              <a:alphaModFix/>
            </a:blip>
            <a:srcRect r="44449"/>
            <a:stretch/>
          </p:blipFill>
          <p:spPr>
            <a:xfrm>
              <a:off x="312965" y="96237"/>
              <a:ext cx="1675765" cy="384810"/>
            </a:xfrm>
            <a:prstGeom prst="rect">
              <a:avLst/>
            </a:prstGeom>
            <a:noFill/>
            <a:ln>
              <a:noFill/>
            </a:ln>
          </p:spPr>
        </p:pic>
      </p:grpSp>
      <p:sp>
        <p:nvSpPr>
          <p:cNvPr id="214" name="Google Shape;214;p86"/>
          <p:cNvSpPr txBox="1"/>
          <p:nvPr/>
        </p:nvSpPr>
        <p:spPr>
          <a:xfrm>
            <a:off x="5486315" y="4804398"/>
            <a:ext cx="643287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Raleway"/>
              <a:buNone/>
            </a:pPr>
            <a:r>
              <a:rPr lang="en-US" sz="800" b="0" i="0">
                <a:solidFill>
                  <a:schemeClr val="lt1"/>
                </a:solidFill>
                <a:latin typeface="Raleway"/>
                <a:ea typeface="Raleway"/>
                <a:cs typeface="Raleway"/>
                <a:sym typeface="Raleway"/>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800" b="0" i="0">
              <a:solidFill>
                <a:schemeClr val="lt1"/>
              </a:solidFill>
              <a:latin typeface="Raleway"/>
              <a:ea typeface="Raleway"/>
              <a:cs typeface="Raleway"/>
              <a:sym typeface="Raleway"/>
            </a:endParaRPr>
          </a:p>
          <a:p>
            <a:pPr marL="0" marR="0" lvl="0" indent="0" algn="l" rtl="0">
              <a:spcBef>
                <a:spcPts val="0"/>
              </a:spcBef>
              <a:spcAft>
                <a:spcPts val="0"/>
              </a:spcAft>
              <a:buNone/>
            </a:pPr>
            <a:endParaRPr sz="800" b="0" i="0">
              <a:solidFill>
                <a:schemeClr val="lt1"/>
              </a:solidFill>
              <a:latin typeface="Raleway"/>
              <a:ea typeface="Raleway"/>
              <a:cs typeface="Raleway"/>
              <a:sym typeface="Raleway"/>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15"/>
        <p:cNvGrpSpPr/>
        <p:nvPr/>
      </p:nvGrpSpPr>
      <p:grpSpPr>
        <a:xfrm>
          <a:off x="0" y="0"/>
          <a:ext cx="0" cy="0"/>
          <a:chOff x="0" y="0"/>
          <a:chExt cx="0" cy="0"/>
        </a:xfrm>
      </p:grpSpPr>
      <p:sp>
        <p:nvSpPr>
          <p:cNvPr id="216" name="Google Shape;216;p87"/>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17" name="Google Shape;217;p87"/>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8" name="Google Shape;218;p87"/>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19" name="Google Shape;219;p87"/>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0" name="Google Shape;220;p87"/>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1" name="Google Shape;221;p87"/>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87"/>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87"/>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87"/>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5" name="Google Shape;225;p87"/>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6" name="Google Shape;226;p87"/>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27" name="Google Shape;227;p87"/>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87"/>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9" name="Google Shape;229;p87"/>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0" name="Google Shape;230;p87"/>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31" name="Google Shape;231;p87"/>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87"/>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33" name="Google Shape;233;p87"/>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4" name="Google Shape;234;p87"/>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35" name="Google Shape;235;p87"/>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87"/>
          <p:cNvSpPr/>
          <p:nvPr/>
        </p:nvSpPr>
        <p:spPr>
          <a:xfrm>
            <a:off x="6361479" y="5502145"/>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37" name="Google Shape;237;p87"/>
          <p:cNvSpPr txBox="1">
            <a:spLocks noGrp="1"/>
          </p:cNvSpPr>
          <p:nvPr>
            <p:ph type="body" idx="14"/>
          </p:nvPr>
        </p:nvSpPr>
        <p:spPr>
          <a:xfrm>
            <a:off x="6499807" y="5559340"/>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8" name="Google Shape;238;p87"/>
          <p:cNvCxnSpPr/>
          <p:nvPr/>
        </p:nvCxnSpPr>
        <p:spPr>
          <a:xfrm>
            <a:off x="5769762" y="5892116"/>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39" name="Google Shape;239;p87"/>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240"/>
        <p:cNvGrpSpPr/>
        <p:nvPr/>
      </p:nvGrpSpPr>
      <p:grpSpPr>
        <a:xfrm>
          <a:off x="0" y="0"/>
          <a:ext cx="0" cy="0"/>
          <a:chOff x="0" y="0"/>
          <a:chExt cx="0" cy="0"/>
        </a:xfrm>
      </p:grpSpPr>
      <p:sp>
        <p:nvSpPr>
          <p:cNvPr id="241" name="Google Shape;241;p88"/>
          <p:cNvSpPr>
            <a:spLocks noGrp="1"/>
          </p:cNvSpPr>
          <p:nvPr>
            <p:ph type="pic" idx="2"/>
          </p:nvPr>
        </p:nvSpPr>
        <p:spPr>
          <a:xfrm>
            <a:off x="241300" y="228600"/>
            <a:ext cx="11696700" cy="5946816"/>
          </a:xfrm>
          <a:prstGeom prst="rect">
            <a:avLst/>
          </a:prstGeom>
          <a:noFill/>
          <a:ln>
            <a:noFill/>
          </a:ln>
        </p:spPr>
      </p:sp>
      <p:sp>
        <p:nvSpPr>
          <p:cNvPr id="242" name="Google Shape;242;p88"/>
          <p:cNvSpPr/>
          <p:nvPr/>
        </p:nvSpPr>
        <p:spPr>
          <a:xfrm>
            <a:off x="6197600" y="985864"/>
            <a:ext cx="599440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43" name="Google Shape;243;p88"/>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44" name="Google Shape;244;p88"/>
          <p:cNvSpPr/>
          <p:nvPr/>
        </p:nvSpPr>
        <p:spPr>
          <a:xfrm>
            <a:off x="6504644" y="2026088"/>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45" name="Google Shape;245;p88"/>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88"/>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88"/>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48" name="Google Shape;248;p88"/>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ullet Slide - Blue">
  <p:cSld name="1_Bullet Slide - Blue">
    <p:spTree>
      <p:nvGrpSpPr>
        <p:cNvPr id="1" name="Shape 249"/>
        <p:cNvGrpSpPr/>
        <p:nvPr/>
      </p:nvGrpSpPr>
      <p:grpSpPr>
        <a:xfrm>
          <a:off x="0" y="0"/>
          <a:ext cx="0" cy="0"/>
          <a:chOff x="0" y="0"/>
          <a:chExt cx="0" cy="0"/>
        </a:xfrm>
      </p:grpSpPr>
      <p:sp>
        <p:nvSpPr>
          <p:cNvPr id="250" name="Google Shape;250;p89"/>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89"/>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0"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2" name="Google Shape;252;p89"/>
          <p:cNvCxnSpPr/>
          <p:nvPr/>
        </p:nvCxnSpPr>
        <p:spPr>
          <a:xfrm>
            <a:off x="5346936" y="-25722"/>
            <a:ext cx="0" cy="6853558"/>
          </a:xfrm>
          <a:prstGeom prst="straightConnector1">
            <a:avLst/>
          </a:prstGeom>
          <a:noFill/>
          <a:ln w="12700" cap="flat" cmpd="sng">
            <a:solidFill>
              <a:srgbClr val="568754"/>
            </a:solidFill>
            <a:prstDash val="solid"/>
            <a:miter lim="800000"/>
            <a:headEnd type="none" w="sm" len="sm"/>
            <a:tailEnd type="none" w="sm" len="sm"/>
          </a:ln>
        </p:spPr>
      </p:cxnSp>
      <p:sp>
        <p:nvSpPr>
          <p:cNvPr id="253" name="Google Shape;253;p89"/>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89"/>
          <p:cNvSpPr/>
          <p:nvPr/>
        </p:nvSpPr>
        <p:spPr>
          <a:xfrm>
            <a:off x="4783395" y="415207"/>
            <a:ext cx="1154422" cy="1154422"/>
          </a:xfrm>
          <a:prstGeom prst="ellipse">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a:solidFill>
                <a:schemeClr val="lt1"/>
              </a:solidFill>
              <a:latin typeface="Raleway"/>
              <a:ea typeface="Raleway"/>
              <a:cs typeface="Raleway"/>
              <a:sym typeface="Raleway"/>
            </a:endParaRPr>
          </a:p>
        </p:txBody>
      </p:sp>
      <p:sp>
        <p:nvSpPr>
          <p:cNvPr id="255" name="Google Shape;255;p89"/>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8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57" name="Google Shape;257;p89"/>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Overview/Content Slide">
  <p:cSld name="1_Overview/Content Slide">
    <p:spTree>
      <p:nvGrpSpPr>
        <p:cNvPr id="1" name="Shape 97"/>
        <p:cNvGrpSpPr/>
        <p:nvPr/>
      </p:nvGrpSpPr>
      <p:grpSpPr>
        <a:xfrm>
          <a:off x="0" y="0"/>
          <a:ext cx="0" cy="0"/>
          <a:chOff x="0" y="0"/>
          <a:chExt cx="0" cy="0"/>
        </a:xfrm>
      </p:grpSpPr>
      <p:sp>
        <p:nvSpPr>
          <p:cNvPr id="98" name="Google Shape;98;p75"/>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99" name="Google Shape;99;p75"/>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0" name="Google Shape;100;p75"/>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01" name="Google Shape;101;p75"/>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2" name="Google Shape;102;p75"/>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3" name="Google Shape;103;p75"/>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75"/>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5"/>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75"/>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7" name="Google Shape;107;p75"/>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p75"/>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09" name="Google Shape;109;p75"/>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75"/>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1" name="Google Shape;111;p75"/>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2" name="Google Shape;112;p75"/>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13" name="Google Shape;113;p75"/>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75"/>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5" name="Google Shape;115;p75"/>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6" name="Google Shape;116;p75"/>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17" name="Google Shape;117;p75"/>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slide - Green">
  <p:cSld name="Quote slide - Green">
    <p:spTree>
      <p:nvGrpSpPr>
        <p:cNvPr id="1" name="Shape 118"/>
        <p:cNvGrpSpPr/>
        <p:nvPr/>
      </p:nvGrpSpPr>
      <p:grpSpPr>
        <a:xfrm>
          <a:off x="0" y="0"/>
          <a:ext cx="0" cy="0"/>
          <a:chOff x="0" y="0"/>
          <a:chExt cx="0" cy="0"/>
        </a:xfrm>
      </p:grpSpPr>
      <p:sp>
        <p:nvSpPr>
          <p:cNvPr id="119" name="Google Shape;119;p76"/>
          <p:cNvSpPr/>
          <p:nvPr/>
        </p:nvSpPr>
        <p:spPr>
          <a:xfrm>
            <a:off x="241300" y="367062"/>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20" name="Google Shape;120;p76"/>
          <p:cNvSpPr txBox="1">
            <a:spLocks noGrp="1"/>
          </p:cNvSpPr>
          <p:nvPr>
            <p:ph type="body" idx="1"/>
          </p:nvPr>
        </p:nvSpPr>
        <p:spPr>
          <a:xfrm>
            <a:off x="10391462" y="4473027"/>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76"/>
          <p:cNvSpPr txBox="1">
            <a:spLocks noGrp="1"/>
          </p:cNvSpPr>
          <p:nvPr>
            <p:ph type="body" idx="2"/>
          </p:nvPr>
        </p:nvSpPr>
        <p:spPr>
          <a:xfrm>
            <a:off x="6807398" y="795622"/>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b="0" i="1">
                <a:solidFill>
                  <a:schemeClr val="lt1"/>
                </a:solidFill>
                <a:latin typeface="Montserrat Medium"/>
                <a:ea typeface="Montserrat Medium"/>
                <a:cs typeface="Montserrat Medium"/>
                <a:sym typeface="Montserrat Mediu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76"/>
          <p:cNvSpPr txBox="1">
            <a:spLocks noGrp="1"/>
          </p:cNvSpPr>
          <p:nvPr>
            <p:ph type="body" idx="3"/>
          </p:nvPr>
        </p:nvSpPr>
        <p:spPr>
          <a:xfrm>
            <a:off x="6718982" y="598304"/>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76"/>
          <p:cNvSpPr>
            <a:spLocks noGrp="1"/>
          </p:cNvSpPr>
          <p:nvPr>
            <p:ph type="pic" idx="4"/>
          </p:nvPr>
        </p:nvSpPr>
        <p:spPr>
          <a:xfrm>
            <a:off x="705779" y="0"/>
            <a:ext cx="5248975" cy="6858001"/>
          </a:xfrm>
          <a:prstGeom prst="rect">
            <a:avLst/>
          </a:prstGeom>
          <a:noFill/>
          <a:ln>
            <a:noFill/>
          </a:ln>
        </p:spPr>
      </p:sp>
      <p:sp>
        <p:nvSpPr>
          <p:cNvPr id="124" name="Google Shape;124;p76"/>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25" name="Google Shape;125;p76"/>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with Photo - Blue">
  <p:cSld name="Text Slide with Photo - Blue">
    <p:spTree>
      <p:nvGrpSpPr>
        <p:cNvPr id="1" name="Shape 126"/>
        <p:cNvGrpSpPr/>
        <p:nvPr/>
      </p:nvGrpSpPr>
      <p:grpSpPr>
        <a:xfrm>
          <a:off x="0" y="0"/>
          <a:ext cx="0" cy="0"/>
          <a:chOff x="0" y="0"/>
          <a:chExt cx="0" cy="0"/>
        </a:xfrm>
      </p:grpSpPr>
      <p:sp>
        <p:nvSpPr>
          <p:cNvPr id="127" name="Google Shape;127;p77"/>
          <p:cNvSpPr/>
          <p:nvPr/>
        </p:nvSpPr>
        <p:spPr>
          <a:xfrm rot="10800000" flipH="1">
            <a:off x="712519" y="-3"/>
            <a:ext cx="6139543"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28" name="Google Shape;128;p77"/>
          <p:cNvSpPr>
            <a:spLocks noGrp="1"/>
          </p:cNvSpPr>
          <p:nvPr>
            <p:ph type="pic" idx="2"/>
          </p:nvPr>
        </p:nvSpPr>
        <p:spPr>
          <a:xfrm>
            <a:off x="6852062" y="228600"/>
            <a:ext cx="5105121" cy="5704209"/>
          </a:xfrm>
          <a:prstGeom prst="rect">
            <a:avLst/>
          </a:prstGeom>
          <a:solidFill>
            <a:schemeClr val="lt1"/>
          </a:solidFill>
          <a:ln>
            <a:noFill/>
          </a:ln>
        </p:spPr>
      </p:sp>
      <p:sp>
        <p:nvSpPr>
          <p:cNvPr id="129" name="Google Shape;129;p77"/>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77"/>
          <p:cNvSpPr/>
          <p:nvPr/>
        </p:nvSpPr>
        <p:spPr>
          <a:xfrm>
            <a:off x="1173317" y="1328490"/>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1" name="Google Shape;131;p77"/>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77"/>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33" name="Google Shape;133;p77"/>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134"/>
        <p:cNvGrpSpPr/>
        <p:nvPr/>
      </p:nvGrpSpPr>
      <p:grpSpPr>
        <a:xfrm>
          <a:off x="0" y="0"/>
          <a:ext cx="0" cy="0"/>
          <a:chOff x="0" y="0"/>
          <a:chExt cx="0" cy="0"/>
        </a:xfrm>
      </p:grpSpPr>
      <p:sp>
        <p:nvSpPr>
          <p:cNvPr id="135" name="Google Shape;135;p78"/>
          <p:cNvSpPr/>
          <p:nvPr/>
        </p:nvSpPr>
        <p:spPr>
          <a:xfrm>
            <a:off x="241300" y="228600"/>
            <a:ext cx="11696700" cy="5695317"/>
          </a:xfrm>
          <a:prstGeom prst="rect">
            <a:avLst/>
          </a:prstGeom>
          <a:solidFill>
            <a:srgbClr val="568754"/>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6" name="Google Shape;136;p78"/>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78"/>
          <p:cNvSpPr/>
          <p:nvPr/>
        </p:nvSpPr>
        <p:spPr>
          <a:xfrm>
            <a:off x="818862" y="1340326"/>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8" name="Google Shape;138;p78"/>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78"/>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40" name="Google Shape;140;p78"/>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141"/>
        <p:cNvGrpSpPr/>
        <p:nvPr/>
      </p:nvGrpSpPr>
      <p:grpSpPr>
        <a:xfrm>
          <a:off x="0" y="0"/>
          <a:ext cx="0" cy="0"/>
          <a:chOff x="0" y="0"/>
          <a:chExt cx="0" cy="0"/>
        </a:xfrm>
      </p:grpSpPr>
      <p:sp>
        <p:nvSpPr>
          <p:cNvPr id="142" name="Google Shape;142;p79"/>
          <p:cNvSpPr/>
          <p:nvPr/>
        </p:nvSpPr>
        <p:spPr>
          <a:xfrm>
            <a:off x="241300" y="0"/>
            <a:ext cx="6151000" cy="592391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3" name="Google Shape;143;p79"/>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79"/>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5" name="Google Shape;145;p79"/>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79"/>
          <p:cNvSpPr>
            <a:spLocks noGrp="1"/>
          </p:cNvSpPr>
          <p:nvPr>
            <p:ph type="pic" idx="3"/>
          </p:nvPr>
        </p:nvSpPr>
        <p:spPr>
          <a:xfrm>
            <a:off x="6392300" y="228600"/>
            <a:ext cx="5564883" cy="5447571"/>
          </a:xfrm>
          <a:prstGeom prst="rect">
            <a:avLst/>
          </a:prstGeom>
          <a:solidFill>
            <a:schemeClr val="lt1"/>
          </a:solidFill>
          <a:ln>
            <a:noFill/>
          </a:ln>
        </p:spPr>
      </p:sp>
      <p:sp>
        <p:nvSpPr>
          <p:cNvPr id="147" name="Google Shape;147;p7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48" name="Google Shape;148;p79"/>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Slide - Green">
  <p:cSld name="Divider Slide - Green">
    <p:spTree>
      <p:nvGrpSpPr>
        <p:cNvPr id="1" name="Shape 149"/>
        <p:cNvGrpSpPr/>
        <p:nvPr/>
      </p:nvGrpSpPr>
      <p:grpSpPr>
        <a:xfrm>
          <a:off x="0" y="0"/>
          <a:ext cx="0" cy="0"/>
          <a:chOff x="0" y="0"/>
          <a:chExt cx="0" cy="0"/>
        </a:xfrm>
      </p:grpSpPr>
      <p:sp>
        <p:nvSpPr>
          <p:cNvPr id="150" name="Google Shape;150;p80"/>
          <p:cNvSpPr/>
          <p:nvPr/>
        </p:nvSpPr>
        <p:spPr>
          <a:xfrm>
            <a:off x="241300" y="228600"/>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1" name="Google Shape;151;p80"/>
          <p:cNvSpPr txBox="1">
            <a:spLocks noGrp="1"/>
          </p:cNvSpPr>
          <p:nvPr>
            <p:ph type="body" idx="1"/>
          </p:nvPr>
        </p:nvSpPr>
        <p:spPr>
          <a:xfrm>
            <a:off x="2149154" y="934084"/>
            <a:ext cx="4235894"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80"/>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80"/>
          <p:cNvSpPr/>
          <p:nvPr/>
        </p:nvSpPr>
        <p:spPr>
          <a:xfrm rot="-5400000" flipH="1">
            <a:off x="1375154" y="1210306"/>
            <a:ext cx="1008000" cy="3600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4" name="Google Shape;154;p80"/>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55" name="Google Shape;155;p80"/>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56"/>
        <p:cNvGrpSpPr/>
        <p:nvPr/>
      </p:nvGrpSpPr>
      <p:grpSpPr>
        <a:xfrm>
          <a:off x="0" y="0"/>
          <a:ext cx="0" cy="0"/>
          <a:chOff x="0" y="0"/>
          <a:chExt cx="0" cy="0"/>
        </a:xfrm>
      </p:grpSpPr>
      <p:sp>
        <p:nvSpPr>
          <p:cNvPr id="157" name="Google Shape;157;p81"/>
          <p:cNvSpPr/>
          <p:nvPr/>
        </p:nvSpPr>
        <p:spPr>
          <a:xfrm>
            <a:off x="241300" y="228600"/>
            <a:ext cx="11696700" cy="30353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58" name="Google Shape;158;p81"/>
          <p:cNvPicPr preferRelativeResize="0"/>
          <p:nvPr/>
        </p:nvPicPr>
        <p:blipFill rotWithShape="1">
          <a:blip r:embed="rId2">
            <a:alphaModFix/>
          </a:blip>
          <a:srcRect l="-25867"/>
          <a:stretch/>
        </p:blipFill>
        <p:spPr>
          <a:xfrm>
            <a:off x="3752900" y="1030385"/>
            <a:ext cx="8439100" cy="5375657"/>
          </a:xfrm>
          <a:prstGeom prst="rect">
            <a:avLst/>
          </a:prstGeom>
          <a:noFill/>
          <a:ln>
            <a:noFill/>
          </a:ln>
        </p:spPr>
      </p:pic>
      <p:sp>
        <p:nvSpPr>
          <p:cNvPr id="159" name="Google Shape;159;p81"/>
          <p:cNvSpPr>
            <a:spLocks noGrp="1"/>
          </p:cNvSpPr>
          <p:nvPr>
            <p:ph type="pic" idx="2"/>
          </p:nvPr>
        </p:nvSpPr>
        <p:spPr>
          <a:xfrm>
            <a:off x="7061200" y="1203325"/>
            <a:ext cx="5130800" cy="3913188"/>
          </a:xfrm>
          <a:prstGeom prst="rect">
            <a:avLst/>
          </a:prstGeom>
          <a:solidFill>
            <a:schemeClr val="lt1"/>
          </a:solidFill>
          <a:ln>
            <a:noFill/>
          </a:ln>
        </p:spPr>
      </p:sp>
      <p:sp>
        <p:nvSpPr>
          <p:cNvPr id="160" name="Google Shape;160;p81"/>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81"/>
          <p:cNvSpPr/>
          <p:nvPr/>
        </p:nvSpPr>
        <p:spPr>
          <a:xfrm>
            <a:off x="831350" y="1502804"/>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2" name="Google Shape;162;p81"/>
          <p:cNvSpPr txBox="1">
            <a:spLocks noGrp="1"/>
          </p:cNvSpPr>
          <p:nvPr>
            <p:ph type="body" idx="3"/>
          </p:nvPr>
        </p:nvSpPr>
        <p:spPr>
          <a:xfrm>
            <a:off x="747201" y="805450"/>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81"/>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64" name="Google Shape;164;p81"/>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165"/>
        <p:cNvGrpSpPr/>
        <p:nvPr/>
      </p:nvGrpSpPr>
      <p:grpSpPr>
        <a:xfrm>
          <a:off x="0" y="0"/>
          <a:ext cx="0" cy="0"/>
          <a:chOff x="0" y="0"/>
          <a:chExt cx="0" cy="0"/>
        </a:xfrm>
      </p:grpSpPr>
      <p:sp>
        <p:nvSpPr>
          <p:cNvPr id="166" name="Google Shape;166;p82"/>
          <p:cNvSpPr txBox="1">
            <a:spLocks noGrp="1"/>
          </p:cNvSpPr>
          <p:nvPr>
            <p:ph type="body" idx="1"/>
          </p:nvPr>
        </p:nvSpPr>
        <p:spPr>
          <a:xfrm>
            <a:off x="734714" y="1757011"/>
            <a:ext cx="10594346"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82"/>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8" name="Google Shape;168;p82"/>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1"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82"/>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70" name="Google Shape;170;p82"/>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aleway"/>
              <a:buNone/>
              <a:defRPr sz="4400" b="0" i="0" u="none" strike="noStrike" cap="none">
                <a:solidFill>
                  <a:schemeClr val="dk1"/>
                </a:solidFill>
                <a:latin typeface="Raleway"/>
                <a:ea typeface="Raleway"/>
                <a:cs typeface="Raleway"/>
                <a:sym typeface="Ralew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aleway"/>
                <a:ea typeface="Raleway"/>
                <a:cs typeface="Raleway"/>
                <a:sym typeface="Ralewa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Raleway"/>
                <a:ea typeface="Raleway"/>
                <a:cs typeface="Raleway"/>
                <a:sym typeface="Raleway"/>
              </a:defRPr>
            </a:lvl1pPr>
            <a:lvl2pPr marL="0" marR="0" lvl="1" indent="0" algn="r" rtl="0">
              <a:spcBef>
                <a:spcPts val="0"/>
              </a:spcBef>
              <a:buNone/>
              <a:defRPr sz="1200" b="0" i="0" u="none" strike="noStrike" cap="none">
                <a:solidFill>
                  <a:srgbClr val="88A1A2"/>
                </a:solidFill>
                <a:latin typeface="Raleway"/>
                <a:ea typeface="Raleway"/>
                <a:cs typeface="Raleway"/>
                <a:sym typeface="Raleway"/>
              </a:defRPr>
            </a:lvl2pPr>
            <a:lvl3pPr marL="0" marR="0" lvl="2" indent="0" algn="r" rtl="0">
              <a:spcBef>
                <a:spcPts val="0"/>
              </a:spcBef>
              <a:buNone/>
              <a:defRPr sz="1200" b="0" i="0" u="none" strike="noStrike" cap="none">
                <a:solidFill>
                  <a:srgbClr val="88A1A2"/>
                </a:solidFill>
                <a:latin typeface="Raleway"/>
                <a:ea typeface="Raleway"/>
                <a:cs typeface="Raleway"/>
                <a:sym typeface="Raleway"/>
              </a:defRPr>
            </a:lvl3pPr>
            <a:lvl4pPr marL="0" marR="0" lvl="3" indent="0" algn="r" rtl="0">
              <a:spcBef>
                <a:spcPts val="0"/>
              </a:spcBef>
              <a:buNone/>
              <a:defRPr sz="1200" b="0" i="0" u="none" strike="noStrike" cap="none">
                <a:solidFill>
                  <a:srgbClr val="88A1A2"/>
                </a:solidFill>
                <a:latin typeface="Raleway"/>
                <a:ea typeface="Raleway"/>
                <a:cs typeface="Raleway"/>
                <a:sym typeface="Raleway"/>
              </a:defRPr>
            </a:lvl4pPr>
            <a:lvl5pPr marL="0" marR="0" lvl="4" indent="0" algn="r" rtl="0">
              <a:spcBef>
                <a:spcPts val="0"/>
              </a:spcBef>
              <a:buNone/>
              <a:defRPr sz="1200" b="0" i="0" u="none" strike="noStrike" cap="none">
                <a:solidFill>
                  <a:srgbClr val="88A1A2"/>
                </a:solidFill>
                <a:latin typeface="Raleway"/>
                <a:ea typeface="Raleway"/>
                <a:cs typeface="Raleway"/>
                <a:sym typeface="Raleway"/>
              </a:defRPr>
            </a:lvl5pPr>
            <a:lvl6pPr marL="0" marR="0" lvl="5" indent="0" algn="r" rtl="0">
              <a:spcBef>
                <a:spcPts val="0"/>
              </a:spcBef>
              <a:buNone/>
              <a:defRPr sz="1200" b="0" i="0" u="none" strike="noStrike" cap="none">
                <a:solidFill>
                  <a:srgbClr val="88A1A2"/>
                </a:solidFill>
                <a:latin typeface="Raleway"/>
                <a:ea typeface="Raleway"/>
                <a:cs typeface="Raleway"/>
                <a:sym typeface="Raleway"/>
              </a:defRPr>
            </a:lvl6pPr>
            <a:lvl7pPr marL="0" marR="0" lvl="6" indent="0" algn="r" rtl="0">
              <a:spcBef>
                <a:spcPts val="0"/>
              </a:spcBef>
              <a:buNone/>
              <a:defRPr sz="1200" b="0" i="0" u="none" strike="noStrike" cap="none">
                <a:solidFill>
                  <a:srgbClr val="88A1A2"/>
                </a:solidFill>
                <a:latin typeface="Raleway"/>
                <a:ea typeface="Raleway"/>
                <a:cs typeface="Raleway"/>
                <a:sym typeface="Raleway"/>
              </a:defRPr>
            </a:lvl7pPr>
            <a:lvl8pPr marL="0" marR="0" lvl="7" indent="0" algn="r" rtl="0">
              <a:spcBef>
                <a:spcPts val="0"/>
              </a:spcBef>
              <a:buNone/>
              <a:defRPr sz="1200" b="0" i="0" u="none" strike="noStrike" cap="none">
                <a:solidFill>
                  <a:srgbClr val="88A1A2"/>
                </a:solidFill>
                <a:latin typeface="Raleway"/>
                <a:ea typeface="Raleway"/>
                <a:cs typeface="Raleway"/>
                <a:sym typeface="Raleway"/>
              </a:defRPr>
            </a:lvl8pPr>
            <a:lvl9pPr marL="0" marR="0" lvl="8" indent="0" algn="r" rtl="0">
              <a:spcBef>
                <a:spcPts val="0"/>
              </a:spcBef>
              <a:buNone/>
              <a:defRPr sz="1200" b="0" i="0" u="none" strike="noStrike" cap="none">
                <a:solidFill>
                  <a:srgbClr val="88A1A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g"/></Relationships>
</file>

<file path=ppt/slides/_rels/slide10.xml.rels><?xml version="1.0" encoding="UTF-8" standalone="yes"?>
<Relationships xmlns="http://schemas.openxmlformats.org/package/2006/relationships"><Relationship Id="rId3" Type="http://schemas.openxmlformats.org/officeDocument/2006/relationships/hyperlink" Target="https://www.resilience.org/stories/2018-11-15/10-chefs-bringing-forgotten-grains-back-to-life/"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hyperlink" Target="https://www.foodlovers.in/features/millets-on-menus/" TargetMode="External"/><Relationship Id="rId4" Type="http://schemas.openxmlformats.org/officeDocument/2006/relationships/hyperlink" Target="http://chefsaby.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aponiente.com/"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youtube.com/watch?v=dih6s0cHnuQ" TargetMode="External"/><Relationship Id="rId5" Type="http://schemas.openxmlformats.org/officeDocument/2006/relationships/image" Target="../media/image33.jpg"/><Relationship Id="rId4" Type="http://schemas.openxmlformats.org/officeDocument/2006/relationships/hyperlink" Target="https://edition.cnn.com/interactive/2021/10/world/future-of-food-in-the-past-c2e-spc/"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ookitforward.eu/vet-company-kit"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ander-lush.org/eat-like-a-local/"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ich.unesco.org/en/lists" TargetMode="External"/><Relationship Id="rId4" Type="http://schemas.openxmlformats.org/officeDocument/2006/relationships/hyperlink" Target="https://wander-lush.org/best-food-experiences-in-europ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ich.unesco.org/en/RL/il-ftira-culinary-art-and-culture-of-flattened-sourdough-bread-in-malta-01580"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youtube.com/watch?v=NfTGYXMO5jo" TargetMode="External"/><Relationship Id="rId5" Type="http://schemas.openxmlformats.org/officeDocument/2006/relationships/image" Target="../media/image37.jpg"/><Relationship Id="rId4" Type="http://schemas.openxmlformats.org/officeDocument/2006/relationships/hyperlink" Target="https://wander-lush.org/food-culture-unesco/"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kuchmistrai.lt/?lang=e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Cepelinai"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hyperlink" Target="https://www.ignalina.info/en/food-and-drink/hotel-restaurant-zuvedra/" TargetMode="Externa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thetaste.ie/food-connect-conference-to-explore-potential-for-food-tourism-in-ireland/"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s://www.youtube.com/watch?v=9WeAU43Fkq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www.youtube.com/watch?v=mtn31hh6kU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cambridge.org/core/books/abs/cambridge-handbook-of-creativity-across-domains/gastronomy-and-culinary-creativity/15F349E80A602C300D7EE4AFECD6B9E8"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s://blog.typsy.com/how-to-develop-a-restaurant-menu"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www.leafandroot.org/"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51.jpg"/><Relationship Id="rId4" Type="http://schemas.openxmlformats.org/officeDocument/2006/relationships/hyperlink" Target="https://www.youtube.com/watch?v=x6_Izo-_TsQ&amp;t=6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britannica.com/biography/Brian-En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https://www.zoho.com/social/journal/how-to-use-instagram-polls-for-your-business.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wired.com/2008/06/scenius-or-com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hyperlink" Target="https://www.proboards.com/create-free-forum" TargetMode="External"/><Relationship Id="rId5" Type="http://schemas.openxmlformats.org/officeDocument/2006/relationships/hyperlink" Target="https://www.proboards.com/forum-directory/Food" TargetMode="External"/><Relationship Id="rId4" Type="http://schemas.openxmlformats.org/officeDocument/2006/relationships/hyperlink" Target="https://blog.feedspot.com/food_forums/#:~:text=%20Top%2025%20Food%20Forums%2C%20Discussions%20and%20Message,new%20discussion%20forum%20for%20the%20food-obsessed%21%20More%20"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facebook.com/groups/485987988756321" TargetMode="External"/><Relationship Id="rId3" Type="http://schemas.openxmlformats.org/officeDocument/2006/relationships/hyperlink" Target="https://cheftalk.com/" TargetMode="External"/><Relationship Id="rId7" Type="http://schemas.openxmlformats.org/officeDocument/2006/relationships/hyperlink" Target="https://www.facebook.com/groups/14570810599"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hyperlink" Target="https://www.facebook.com/groups/1006967939471409/about" TargetMode="External"/><Relationship Id="rId5" Type="http://schemas.openxmlformats.org/officeDocument/2006/relationships/hyperlink" Target="https://www.facebook.com/groups/998987726960117" TargetMode="External"/><Relationship Id="rId4" Type="http://schemas.openxmlformats.org/officeDocument/2006/relationships/hyperlink" Target="https://www.facebook.com/groups/531066824158692" TargetMode="External"/><Relationship Id="rId9"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hyperlink" Target="https://www.cookitforward.eu/result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cookitforward.eu/results"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www.gov.ie/en/service/95fe1-work-placement-experience-programme/"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https://loamgalway.com/" TargetMode="External"/><Relationship Id="rId3" Type="http://schemas.openxmlformats.org/officeDocument/2006/relationships/hyperlink" Target="https://en.wikipedia.org/wiki/Coddle" TargetMode="External"/><Relationship Id="rId7" Type="http://schemas.openxmlformats.org/officeDocument/2006/relationships/hyperlink" Target="http://forestavenuerestaurant.ie/"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dax.ie/restaurant/" TargetMode="External"/><Relationship Id="rId5" Type="http://schemas.openxmlformats.org/officeDocument/2006/relationships/hyperlink" Target="http://www.thegreenhouserestaurant.ie/home.php" TargetMode="External"/><Relationship Id="rId4" Type="http://schemas.openxmlformats.org/officeDocument/2006/relationships/hyperlink" Target="https://en.wikipedia.org/wiki/Box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
          <p:cNvSpPr txBox="1"/>
          <p:nvPr/>
        </p:nvSpPr>
        <p:spPr>
          <a:xfrm>
            <a:off x="5580063" y="1418854"/>
            <a:ext cx="6037042" cy="26161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a:solidFill>
                  <a:schemeClr val="lt1"/>
                </a:solidFill>
                <a:latin typeface="Raleway"/>
                <a:ea typeface="Raleway"/>
                <a:cs typeface="Raleway"/>
                <a:sym typeface="Raleway"/>
              </a:rPr>
              <a:t>MODULE 3</a:t>
            </a:r>
            <a:endParaRPr dirty="0"/>
          </a:p>
          <a:p>
            <a:pPr marL="0" marR="0" lvl="0" indent="0" algn="ctr" rtl="0">
              <a:spcBef>
                <a:spcPts val="0"/>
              </a:spcBef>
              <a:spcAft>
                <a:spcPts val="0"/>
              </a:spcAft>
              <a:buNone/>
            </a:pPr>
            <a:r>
              <a:rPr lang="en-US" sz="3600" b="1" dirty="0" err="1">
                <a:solidFill>
                  <a:schemeClr val="lt1"/>
                </a:solidFill>
                <a:latin typeface="Raleway"/>
                <a:ea typeface="Raleway"/>
                <a:cs typeface="Raleway"/>
                <a:sym typeface="Raleway"/>
              </a:rPr>
              <a:t>Creativiteit</a:t>
            </a:r>
            <a:r>
              <a:rPr lang="en-US" sz="3600" b="1" dirty="0">
                <a:solidFill>
                  <a:schemeClr val="lt1"/>
                </a:solidFill>
                <a:latin typeface="Raleway"/>
                <a:ea typeface="Raleway"/>
                <a:cs typeface="Raleway"/>
                <a:sym typeface="Raleway"/>
              </a:rPr>
              <a:t> </a:t>
            </a:r>
            <a:r>
              <a:rPr lang="en-US" sz="3600" b="1" dirty="0" err="1">
                <a:solidFill>
                  <a:schemeClr val="lt1"/>
                </a:solidFill>
                <a:latin typeface="Raleway"/>
                <a:ea typeface="Raleway"/>
                <a:cs typeface="Raleway"/>
                <a:sym typeface="Raleway"/>
              </a:rPr>
              <a:t>stimuleren</a:t>
            </a:r>
            <a:r>
              <a:rPr lang="en-US" sz="3600" b="1" dirty="0">
                <a:solidFill>
                  <a:schemeClr val="lt1"/>
                </a:solidFill>
                <a:latin typeface="Raleway"/>
                <a:ea typeface="Raleway"/>
                <a:cs typeface="Raleway"/>
                <a:sym typeface="Raleway"/>
              </a:rPr>
              <a:t> via </a:t>
            </a:r>
            <a:r>
              <a:rPr lang="en-US" sz="3600" b="1" dirty="0" err="1">
                <a:solidFill>
                  <a:schemeClr val="lt1"/>
                </a:solidFill>
                <a:latin typeface="Raleway"/>
                <a:ea typeface="Raleway"/>
                <a:cs typeface="Raleway"/>
                <a:sym typeface="Raleway"/>
              </a:rPr>
              <a:t>praktische</a:t>
            </a:r>
            <a:r>
              <a:rPr lang="en-US" sz="3600" b="1" dirty="0">
                <a:solidFill>
                  <a:schemeClr val="lt1"/>
                </a:solidFill>
                <a:latin typeface="Raleway"/>
                <a:ea typeface="Raleway"/>
                <a:cs typeface="Raleway"/>
                <a:sym typeface="Raleway"/>
              </a:rPr>
              <a:t> </a:t>
            </a:r>
            <a:r>
              <a:rPr lang="en-US" sz="3600" b="1" dirty="0" err="1">
                <a:solidFill>
                  <a:schemeClr val="lt1"/>
                </a:solidFill>
                <a:latin typeface="Raleway"/>
                <a:ea typeface="Raleway"/>
                <a:cs typeface="Raleway"/>
                <a:sym typeface="Raleway"/>
              </a:rPr>
              <a:t>benaderingen</a:t>
            </a:r>
            <a:endParaRPr dirty="0"/>
          </a:p>
          <a:p>
            <a:pPr marL="0" marR="0" lvl="0" indent="0" algn="ctr" rtl="0">
              <a:spcBef>
                <a:spcPts val="0"/>
              </a:spcBef>
              <a:spcAft>
                <a:spcPts val="0"/>
              </a:spcAft>
              <a:buNone/>
            </a:pPr>
            <a:endParaRPr sz="4400" b="1" dirty="0">
              <a:solidFill>
                <a:schemeClr val="lt1"/>
              </a:solidFill>
              <a:latin typeface="Raleway"/>
              <a:ea typeface="Raleway"/>
              <a:cs typeface="Raleway"/>
              <a:sym typeface="Raleway"/>
            </a:endParaRPr>
          </a:p>
        </p:txBody>
      </p:sp>
      <p:pic>
        <p:nvPicPr>
          <p:cNvPr id="263" name="Google Shape;263;p1" descr="Text, letter&#10;&#10;Description automatically generated"/>
          <p:cNvPicPr preferRelativeResize="0"/>
          <p:nvPr/>
        </p:nvPicPr>
        <p:blipFill rotWithShape="1">
          <a:blip r:embed="rId3">
            <a:alphaModFix/>
          </a:blip>
          <a:srcRect/>
          <a:stretch/>
        </p:blipFill>
        <p:spPr>
          <a:xfrm>
            <a:off x="498475" y="5583298"/>
            <a:ext cx="5081588" cy="1158747"/>
          </a:xfrm>
          <a:prstGeom prst="rect">
            <a:avLst/>
          </a:prstGeom>
          <a:noFill/>
          <a:ln>
            <a:noFill/>
          </a:ln>
        </p:spPr>
      </p:pic>
      <p:sp>
        <p:nvSpPr>
          <p:cNvPr id="264" name="Google Shape;264;p1"/>
          <p:cNvSpPr txBox="1"/>
          <p:nvPr/>
        </p:nvSpPr>
        <p:spPr>
          <a:xfrm>
            <a:off x="5924034" y="6011595"/>
            <a:ext cx="617220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a:solidFill>
                  <a:srgbClr val="568754"/>
                </a:solidFill>
                <a:latin typeface="Arial"/>
                <a:ea typeface="Arial"/>
                <a:cs typeface="Arial"/>
                <a:sym typeface="Arial"/>
              </a:rPr>
              <a:t>©Cook It Forward - 2020-1-LT01-KA202-077975 </a:t>
            </a:r>
            <a:endParaRPr/>
          </a:p>
          <a:p>
            <a:pPr marL="0" marR="0" lvl="0" indent="0" algn="r" rtl="0">
              <a:spcBef>
                <a:spcPts val="0"/>
              </a:spcBef>
              <a:spcAft>
                <a:spcPts val="0"/>
              </a:spcAft>
              <a:buNone/>
            </a:pPr>
            <a:r>
              <a:rPr lang="en-US" sz="1200" b="0" i="0">
                <a:solidFill>
                  <a:srgbClr val="568754"/>
                </a:solidFill>
                <a:latin typeface="Arial"/>
                <a:ea typeface="Arial"/>
                <a:cs typeface="Arial"/>
                <a:sym typeface="Arial"/>
              </a:rPr>
              <a:t> Strategisch partnerschap Erasmus+ KA2 2020-2022</a:t>
            </a:r>
            <a:endParaRPr sz="1200">
              <a:solidFill>
                <a:srgbClr val="568754"/>
              </a:solidFill>
              <a:latin typeface="Calibri"/>
              <a:ea typeface="Calibri"/>
              <a:cs typeface="Calibri"/>
              <a:sym typeface="Calibri"/>
            </a:endParaRPr>
          </a:p>
        </p:txBody>
      </p:sp>
      <p:pic>
        <p:nvPicPr>
          <p:cNvPr id="265" name="Google Shape;265;p1" descr="Close-up of four whole and one cut fresh figs and fig leaves on table"/>
          <p:cNvPicPr preferRelativeResize="0">
            <a:picLocks noGrp="1"/>
          </p:cNvPicPr>
          <p:nvPr>
            <p:ph type="pic" idx="2"/>
          </p:nvPr>
        </p:nvPicPr>
        <p:blipFill rotWithShape="1">
          <a:blip r:embed="rId4">
            <a:alphaModFix/>
          </a:blip>
          <a:srcRect/>
          <a:stretch/>
        </p:blipFill>
        <p:spPr>
          <a:xfrm>
            <a:off x="-17463" y="0"/>
            <a:ext cx="5081588" cy="5459413"/>
          </a:xfrm>
          <a:prstGeom prst="rect">
            <a:avLst/>
          </a:prstGeom>
          <a:solidFill>
            <a:srgbClr val="A5A5A5"/>
          </a:solid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7550" y="232811"/>
            <a:ext cx="2941009" cy="22538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0"/>
          <p:cNvSpPr txBox="1">
            <a:spLocks noGrp="1"/>
          </p:cNvSpPr>
          <p:nvPr>
            <p:ph type="body" idx="1"/>
          </p:nvPr>
        </p:nvSpPr>
        <p:spPr>
          <a:xfrm>
            <a:off x="897774" y="1446414"/>
            <a:ext cx="5710843" cy="541158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lt1"/>
              </a:buClr>
              <a:buSzPct val="100000"/>
              <a:buNone/>
            </a:pPr>
            <a:r>
              <a:rPr lang="en-US" sz="2200" dirty="0" err="1"/>
              <a:t>Gierst</a:t>
            </a:r>
            <a:r>
              <a:rPr lang="en-US" sz="2200" dirty="0"/>
              <a:t> is </a:t>
            </a:r>
            <a:r>
              <a:rPr lang="en-US" sz="2200" dirty="0" err="1"/>
              <a:t>een</a:t>
            </a:r>
            <a:r>
              <a:rPr lang="en-US" sz="2200" dirty="0"/>
              <a:t> </a:t>
            </a:r>
            <a:r>
              <a:rPr lang="en-US" sz="2200" dirty="0" err="1"/>
              <a:t>hoofdgewas</a:t>
            </a:r>
            <a:r>
              <a:rPr lang="en-US" sz="2200" dirty="0"/>
              <a:t> </a:t>
            </a:r>
            <a:r>
              <a:rPr lang="en-US" sz="2200" dirty="0" err="1"/>
              <a:t>voor</a:t>
            </a:r>
            <a:r>
              <a:rPr lang="en-US" sz="2200" dirty="0"/>
              <a:t> </a:t>
            </a:r>
            <a:r>
              <a:rPr lang="en-US" sz="2200" dirty="0" err="1"/>
              <a:t>tientallen</a:t>
            </a:r>
            <a:r>
              <a:rPr lang="en-US" sz="2200" dirty="0"/>
              <a:t> </a:t>
            </a:r>
            <a:r>
              <a:rPr lang="en-US" sz="2200" dirty="0" err="1"/>
              <a:t>miljoenen</a:t>
            </a:r>
            <a:r>
              <a:rPr lang="en-US" sz="2200" dirty="0"/>
              <a:t> </a:t>
            </a:r>
            <a:r>
              <a:rPr lang="en-US" sz="2200" dirty="0" err="1"/>
              <a:t>mensen</a:t>
            </a:r>
            <a:r>
              <a:rPr lang="en-US" sz="2200" dirty="0"/>
              <a:t> in </a:t>
            </a:r>
            <a:r>
              <a:rPr lang="en-US" sz="2200" dirty="0" err="1"/>
              <a:t>Azië</a:t>
            </a:r>
            <a:r>
              <a:rPr lang="en-US" sz="2200" dirty="0"/>
              <a:t> </a:t>
            </a:r>
            <a:r>
              <a:rPr lang="en-US" sz="2200" dirty="0" err="1"/>
              <a:t>en</a:t>
            </a:r>
            <a:r>
              <a:rPr lang="en-US" sz="2200" dirty="0"/>
              <a:t> </a:t>
            </a:r>
            <a:r>
              <a:rPr lang="en-US" sz="2200" dirty="0" err="1"/>
              <a:t>Afrika</a:t>
            </a:r>
            <a:r>
              <a:rPr lang="en-US" sz="2200" dirty="0"/>
              <a:t>. </a:t>
            </a:r>
            <a:r>
              <a:rPr lang="en-US" sz="2200" dirty="0" err="1"/>
              <a:t>Gierst</a:t>
            </a:r>
            <a:r>
              <a:rPr lang="en-US" sz="2200" dirty="0"/>
              <a:t> </a:t>
            </a:r>
            <a:r>
              <a:rPr lang="en-US" sz="2200" dirty="0" err="1"/>
              <a:t>staat</a:t>
            </a:r>
            <a:r>
              <a:rPr lang="en-US" sz="2200" dirty="0"/>
              <a:t> </a:t>
            </a:r>
            <a:r>
              <a:rPr lang="en-US" sz="2200" dirty="0" err="1"/>
              <a:t>bekend</a:t>
            </a:r>
            <a:r>
              <a:rPr lang="en-US" sz="2200" dirty="0"/>
              <a:t> </a:t>
            </a:r>
            <a:r>
              <a:rPr lang="en-US" sz="2200" dirty="0" err="1"/>
              <a:t>als</a:t>
            </a:r>
            <a:r>
              <a:rPr lang="en-US" sz="2200" dirty="0"/>
              <a:t> Smart Food, is </a:t>
            </a:r>
            <a:r>
              <a:rPr lang="en-US" sz="2200" dirty="0" err="1"/>
              <a:t>glutenvrij</a:t>
            </a:r>
            <a:r>
              <a:rPr lang="en-US" sz="2200" dirty="0"/>
              <a:t> </a:t>
            </a:r>
            <a:r>
              <a:rPr lang="en-US" sz="2200" dirty="0" err="1"/>
              <a:t>en</a:t>
            </a:r>
            <a:r>
              <a:rPr lang="en-US" sz="2200" dirty="0"/>
              <a:t> </a:t>
            </a:r>
            <a:r>
              <a:rPr lang="en-US" sz="2200" dirty="0" err="1"/>
              <a:t>een</a:t>
            </a:r>
            <a:r>
              <a:rPr lang="en-US" sz="2200" dirty="0"/>
              <a:t> </a:t>
            </a:r>
            <a:r>
              <a:rPr lang="en-US" sz="2200" dirty="0" err="1"/>
              <a:t>uitstekende</a:t>
            </a:r>
            <a:r>
              <a:rPr lang="en-US" sz="2200" dirty="0"/>
              <a:t> </a:t>
            </a:r>
            <a:r>
              <a:rPr lang="en-US" sz="2200" dirty="0" err="1"/>
              <a:t>bron</a:t>
            </a:r>
            <a:r>
              <a:rPr lang="en-US" sz="2200" dirty="0"/>
              <a:t> van </a:t>
            </a:r>
            <a:r>
              <a:rPr lang="en-US" sz="2200" dirty="0" err="1"/>
              <a:t>eiwitten</a:t>
            </a:r>
            <a:r>
              <a:rPr lang="en-US" sz="2200" dirty="0"/>
              <a:t>, calcium, </a:t>
            </a:r>
            <a:r>
              <a:rPr lang="en-US" sz="2200" dirty="0" err="1"/>
              <a:t>ijzer</a:t>
            </a:r>
            <a:r>
              <a:rPr lang="en-US" sz="2200" dirty="0"/>
              <a:t>, </a:t>
            </a:r>
            <a:r>
              <a:rPr lang="en-US" sz="2200" dirty="0" err="1"/>
              <a:t>zink</a:t>
            </a:r>
            <a:r>
              <a:rPr lang="en-US" sz="2200" dirty="0"/>
              <a:t> </a:t>
            </a:r>
            <a:r>
              <a:rPr lang="en-US" sz="2200" dirty="0" err="1"/>
              <a:t>en</a:t>
            </a:r>
            <a:r>
              <a:rPr lang="en-US" sz="2200" dirty="0"/>
              <a:t> </a:t>
            </a:r>
            <a:r>
              <a:rPr lang="en-US" sz="2200" dirty="0" err="1"/>
              <a:t>voedingsvezels</a:t>
            </a:r>
            <a:r>
              <a:rPr lang="en-US" sz="2200" dirty="0"/>
              <a:t>. Het </a:t>
            </a:r>
            <a:r>
              <a:rPr lang="en-US" sz="2200" dirty="0" err="1"/>
              <a:t>kan</a:t>
            </a:r>
            <a:r>
              <a:rPr lang="en-US" sz="2200" dirty="0"/>
              <a:t> </a:t>
            </a:r>
            <a:r>
              <a:rPr lang="en-US" sz="2200" dirty="0" err="1"/>
              <a:t>ook</a:t>
            </a:r>
            <a:r>
              <a:rPr lang="en-US" sz="2200" dirty="0"/>
              <a:t> </a:t>
            </a:r>
            <a:r>
              <a:rPr lang="en-US" sz="2200" dirty="0" err="1"/>
              <a:t>een</a:t>
            </a:r>
            <a:r>
              <a:rPr lang="en-US" sz="2200" dirty="0"/>
              <a:t> </a:t>
            </a:r>
            <a:r>
              <a:rPr lang="en-US" sz="2200" dirty="0" err="1"/>
              <a:t>betere</a:t>
            </a:r>
            <a:r>
              <a:rPr lang="en-US" sz="2200" dirty="0"/>
              <a:t> </a:t>
            </a:r>
            <a:r>
              <a:rPr lang="en-US" sz="2200" dirty="0" err="1"/>
              <a:t>keuze</a:t>
            </a:r>
            <a:r>
              <a:rPr lang="en-US" sz="2200" dirty="0"/>
              <a:t> </a:t>
            </a:r>
            <a:r>
              <a:rPr lang="en-US" sz="2200" dirty="0" err="1"/>
              <a:t>zijn</a:t>
            </a:r>
            <a:r>
              <a:rPr lang="en-US" sz="2200" dirty="0"/>
              <a:t> </a:t>
            </a:r>
            <a:r>
              <a:rPr lang="en-US" sz="2200" dirty="0" err="1"/>
              <a:t>voor</a:t>
            </a:r>
            <a:r>
              <a:rPr lang="en-US" sz="2200" dirty="0"/>
              <a:t> </a:t>
            </a:r>
            <a:r>
              <a:rPr lang="en-US" sz="2200" dirty="0" err="1"/>
              <a:t>boeren</a:t>
            </a:r>
            <a:r>
              <a:rPr lang="en-US" sz="2200" dirty="0"/>
              <a:t> </a:t>
            </a:r>
            <a:r>
              <a:rPr lang="en-US" sz="2200" dirty="0" err="1"/>
              <a:t>en</a:t>
            </a:r>
            <a:r>
              <a:rPr lang="en-US" sz="2200" dirty="0"/>
              <a:t> de </a:t>
            </a:r>
            <a:r>
              <a:rPr lang="en-US" sz="2200" dirty="0" err="1"/>
              <a:t>planeet</a:t>
            </a:r>
            <a:r>
              <a:rPr lang="en-US" sz="2200" dirty="0"/>
              <a:t>, </a:t>
            </a:r>
            <a:r>
              <a:rPr lang="en-US" sz="2200" dirty="0" err="1"/>
              <a:t>omdat</a:t>
            </a:r>
            <a:r>
              <a:rPr lang="en-US" sz="2200" dirty="0"/>
              <a:t> het 30 </a:t>
            </a:r>
            <a:r>
              <a:rPr lang="en-US" sz="2200" dirty="0" err="1"/>
              <a:t>procent</a:t>
            </a:r>
            <a:r>
              <a:rPr lang="en-US" sz="2200" dirty="0"/>
              <a:t> minder water </a:t>
            </a:r>
            <a:r>
              <a:rPr lang="en-US" sz="2200" dirty="0" err="1"/>
              <a:t>nodig</a:t>
            </a:r>
            <a:r>
              <a:rPr lang="en-US" sz="2200" dirty="0"/>
              <a:t> </a:t>
            </a:r>
            <a:r>
              <a:rPr lang="en-US" sz="2200" dirty="0" err="1"/>
              <a:t>heeft</a:t>
            </a:r>
            <a:r>
              <a:rPr lang="en-US" sz="2200" dirty="0"/>
              <a:t> </a:t>
            </a:r>
            <a:r>
              <a:rPr lang="en-US" sz="2200" dirty="0" err="1"/>
              <a:t>dan</a:t>
            </a:r>
            <a:r>
              <a:rPr lang="en-US" sz="2200" dirty="0"/>
              <a:t> </a:t>
            </a:r>
            <a:r>
              <a:rPr lang="en-US" sz="2200" dirty="0" err="1"/>
              <a:t>maïs</a:t>
            </a:r>
            <a:r>
              <a:rPr lang="en-US" sz="2200" dirty="0"/>
              <a:t>, 70 </a:t>
            </a:r>
            <a:r>
              <a:rPr lang="en-US" sz="2200" dirty="0" err="1"/>
              <a:t>procent</a:t>
            </a:r>
            <a:r>
              <a:rPr lang="en-US" sz="2200" dirty="0"/>
              <a:t> minder water </a:t>
            </a:r>
            <a:r>
              <a:rPr lang="en-US" sz="2200" dirty="0" err="1"/>
              <a:t>dan</a:t>
            </a:r>
            <a:r>
              <a:rPr lang="en-US" sz="2200" dirty="0"/>
              <a:t> </a:t>
            </a:r>
            <a:r>
              <a:rPr lang="en-US" sz="2200" dirty="0" err="1"/>
              <a:t>rijst</a:t>
            </a:r>
            <a:r>
              <a:rPr lang="en-US" sz="2200" dirty="0"/>
              <a:t>, </a:t>
            </a:r>
            <a:r>
              <a:rPr lang="en-US" sz="2200" dirty="0" err="1"/>
              <a:t>en</a:t>
            </a:r>
            <a:r>
              <a:rPr lang="en-US" sz="2200" dirty="0"/>
              <a:t> </a:t>
            </a:r>
            <a:r>
              <a:rPr lang="en-US" sz="2200" dirty="0" err="1"/>
              <a:t>kan</a:t>
            </a:r>
            <a:r>
              <a:rPr lang="en-US" sz="2200" dirty="0"/>
              <a:t> </a:t>
            </a:r>
            <a:r>
              <a:rPr lang="en-US" sz="2200" dirty="0" err="1"/>
              <a:t>worden</a:t>
            </a:r>
            <a:r>
              <a:rPr lang="en-US" sz="2200" dirty="0"/>
              <a:t> </a:t>
            </a:r>
            <a:r>
              <a:rPr lang="en-US" sz="2200" dirty="0" err="1"/>
              <a:t>geteeld</a:t>
            </a:r>
            <a:r>
              <a:rPr lang="en-US" sz="2200" dirty="0"/>
              <a:t> met minder </a:t>
            </a:r>
            <a:r>
              <a:rPr lang="en-US" sz="2200" dirty="0" err="1"/>
              <a:t>dure</a:t>
            </a:r>
            <a:r>
              <a:rPr lang="en-US" sz="2200" dirty="0"/>
              <a:t> inputs, </a:t>
            </a:r>
            <a:r>
              <a:rPr lang="en-US" sz="2200" dirty="0" err="1"/>
              <a:t>waarbij</a:t>
            </a:r>
            <a:r>
              <a:rPr lang="en-US" sz="2200" dirty="0"/>
              <a:t> </a:t>
            </a:r>
            <a:r>
              <a:rPr lang="en-US" sz="2200" dirty="0" err="1"/>
              <a:t>weinig</a:t>
            </a:r>
            <a:r>
              <a:rPr lang="en-US" sz="2200" dirty="0"/>
              <a:t> of </a:t>
            </a:r>
            <a:r>
              <a:rPr lang="en-US" sz="2200" dirty="0" err="1"/>
              <a:t>geen</a:t>
            </a:r>
            <a:r>
              <a:rPr lang="en-US" sz="2200" dirty="0"/>
              <a:t> </a:t>
            </a:r>
            <a:r>
              <a:rPr lang="en-US" sz="2200" dirty="0" err="1"/>
              <a:t>meststoffen</a:t>
            </a:r>
            <a:r>
              <a:rPr lang="en-US" sz="2200" dirty="0"/>
              <a:t> </a:t>
            </a:r>
            <a:r>
              <a:rPr lang="en-US" sz="2200" dirty="0" err="1"/>
              <a:t>en</a:t>
            </a:r>
            <a:r>
              <a:rPr lang="en-US" sz="2200" dirty="0"/>
              <a:t> </a:t>
            </a:r>
            <a:r>
              <a:rPr lang="en-US" sz="2200" dirty="0" err="1"/>
              <a:t>pesticiden</a:t>
            </a:r>
            <a:r>
              <a:rPr lang="en-US" sz="2200" dirty="0"/>
              <a:t> </a:t>
            </a:r>
            <a:r>
              <a:rPr lang="en-US" sz="2200" dirty="0" err="1"/>
              <a:t>nodig</a:t>
            </a:r>
            <a:r>
              <a:rPr lang="en-US" sz="2200" dirty="0"/>
              <a:t> </a:t>
            </a:r>
            <a:r>
              <a:rPr lang="en-US" sz="2200" dirty="0" err="1"/>
              <a:t>zijn</a:t>
            </a:r>
            <a:r>
              <a:rPr lang="en-US" sz="2200" dirty="0"/>
              <a:t>.</a:t>
            </a:r>
            <a:endParaRPr dirty="0"/>
          </a:p>
          <a:p>
            <a:pPr marL="0" lvl="0" indent="0" algn="l" rtl="0">
              <a:lnSpc>
                <a:spcPct val="120000"/>
              </a:lnSpc>
              <a:spcBef>
                <a:spcPts val="1000"/>
              </a:spcBef>
              <a:spcAft>
                <a:spcPts val="0"/>
              </a:spcAft>
              <a:buClr>
                <a:schemeClr val="lt1"/>
              </a:buClr>
              <a:buSzPct val="100000"/>
              <a:buNone/>
            </a:pPr>
            <a:r>
              <a:rPr lang="en-US" sz="2200" dirty="0" err="1"/>
              <a:t>Ondanks</a:t>
            </a:r>
            <a:r>
              <a:rPr lang="en-US" sz="2200" dirty="0"/>
              <a:t> </a:t>
            </a:r>
            <a:r>
              <a:rPr lang="en-US" sz="2200" dirty="0" err="1"/>
              <a:t>deze</a:t>
            </a:r>
            <a:r>
              <a:rPr lang="en-US" sz="2200" dirty="0"/>
              <a:t> </a:t>
            </a:r>
            <a:r>
              <a:rPr lang="en-US" sz="2200" dirty="0" err="1"/>
              <a:t>voordelen</a:t>
            </a:r>
            <a:r>
              <a:rPr lang="en-US" sz="2200" dirty="0"/>
              <a:t> is </a:t>
            </a:r>
            <a:r>
              <a:rPr lang="en-US" sz="2200" dirty="0" err="1"/>
              <a:t>gierst</a:t>
            </a:r>
            <a:r>
              <a:rPr lang="en-US" sz="2200" dirty="0"/>
              <a:t> de </a:t>
            </a:r>
            <a:r>
              <a:rPr lang="en-US" sz="2200" dirty="0" err="1"/>
              <a:t>afgelopen</a:t>
            </a:r>
            <a:r>
              <a:rPr lang="en-US" sz="2200" dirty="0"/>
              <a:t> decennia </a:t>
            </a:r>
            <a:r>
              <a:rPr lang="en-US" sz="2200" dirty="0" err="1"/>
              <a:t>uit</a:t>
            </a:r>
            <a:r>
              <a:rPr lang="en-US" sz="2200" dirty="0"/>
              <a:t> de </a:t>
            </a:r>
            <a:r>
              <a:rPr lang="en-US" sz="2200" dirty="0" err="1"/>
              <a:t>gratie</a:t>
            </a:r>
            <a:r>
              <a:rPr lang="en-US" sz="2200" dirty="0"/>
              <a:t> </a:t>
            </a:r>
            <a:r>
              <a:rPr lang="en-US" sz="2200" dirty="0" err="1"/>
              <a:t>geraakt</a:t>
            </a:r>
            <a:r>
              <a:rPr lang="en-US" sz="2200" dirty="0"/>
              <a:t>, </a:t>
            </a:r>
            <a:r>
              <a:rPr lang="en-US" sz="2200" dirty="0" err="1"/>
              <a:t>omdat</a:t>
            </a:r>
            <a:r>
              <a:rPr lang="en-US" sz="2200" dirty="0"/>
              <a:t> het </a:t>
            </a:r>
            <a:r>
              <a:rPr lang="en-US" sz="2200" dirty="0" err="1"/>
              <a:t>vaak</a:t>
            </a:r>
            <a:r>
              <a:rPr lang="en-US" sz="2200" dirty="0"/>
              <a:t> </a:t>
            </a:r>
            <a:r>
              <a:rPr lang="en-US" sz="2200" dirty="0" err="1"/>
              <a:t>wordt</a:t>
            </a:r>
            <a:r>
              <a:rPr lang="en-US" sz="2200" dirty="0"/>
              <a:t> </a:t>
            </a:r>
            <a:r>
              <a:rPr lang="en-US" sz="2200" dirty="0" err="1"/>
              <a:t>gezien</a:t>
            </a:r>
            <a:r>
              <a:rPr lang="en-US" sz="2200" dirty="0"/>
              <a:t> </a:t>
            </a:r>
            <a:r>
              <a:rPr lang="en-US" sz="2200" dirty="0" err="1"/>
              <a:t>als</a:t>
            </a:r>
            <a:r>
              <a:rPr lang="en-US" sz="2200" dirty="0"/>
              <a:t> </a:t>
            </a:r>
            <a:r>
              <a:rPr lang="en-US" sz="2200" dirty="0" err="1"/>
              <a:t>een</a:t>
            </a:r>
            <a:r>
              <a:rPr lang="en-US" sz="2200" dirty="0"/>
              <a:t> </a:t>
            </a:r>
            <a:r>
              <a:rPr lang="en-US" sz="2200" dirty="0" err="1"/>
              <a:t>laagwaardig</a:t>
            </a:r>
            <a:r>
              <a:rPr lang="en-US" sz="2200" dirty="0"/>
              <a:t> </a:t>
            </a:r>
            <a:r>
              <a:rPr lang="en-US" sz="2200" dirty="0" err="1"/>
              <a:t>gewas</a:t>
            </a:r>
            <a:r>
              <a:rPr lang="en-US" sz="2200" dirty="0"/>
              <a:t> </a:t>
            </a:r>
            <a:r>
              <a:rPr lang="en-US" sz="2200" dirty="0" err="1"/>
              <a:t>voor</a:t>
            </a:r>
            <a:r>
              <a:rPr lang="en-US" sz="2200" dirty="0"/>
              <a:t> de </a:t>
            </a:r>
            <a:r>
              <a:rPr lang="en-US" sz="2200" dirty="0" err="1"/>
              <a:t>armen</a:t>
            </a:r>
            <a:r>
              <a:rPr lang="en-US" sz="2200" dirty="0"/>
              <a:t>. </a:t>
            </a:r>
            <a:endParaRPr dirty="0"/>
          </a:p>
          <a:p>
            <a:pPr marL="0" lvl="0" indent="0" algn="l" rtl="0">
              <a:lnSpc>
                <a:spcPct val="120000"/>
              </a:lnSpc>
              <a:spcBef>
                <a:spcPts val="1000"/>
              </a:spcBef>
              <a:spcAft>
                <a:spcPts val="0"/>
              </a:spcAft>
              <a:buClr>
                <a:schemeClr val="lt1"/>
              </a:buClr>
              <a:buSzPct val="100000"/>
              <a:buNone/>
            </a:pPr>
            <a:endParaRPr sz="1800" dirty="0"/>
          </a:p>
          <a:p>
            <a:pPr marL="0" lvl="0" indent="0" algn="l" rtl="0">
              <a:lnSpc>
                <a:spcPct val="120000"/>
              </a:lnSpc>
              <a:spcBef>
                <a:spcPts val="1000"/>
              </a:spcBef>
              <a:spcAft>
                <a:spcPts val="0"/>
              </a:spcAft>
              <a:buClr>
                <a:schemeClr val="lt1"/>
              </a:buClr>
              <a:buSzPct val="100000"/>
              <a:buNone/>
            </a:pPr>
            <a:r>
              <a:rPr lang="en-US" sz="1800" b="1" dirty="0"/>
              <a:t>LEES MEER: </a:t>
            </a:r>
            <a:r>
              <a:rPr lang="en-US" sz="1800" b="1" u="sng" dirty="0">
                <a:solidFill>
                  <a:srgbClr val="EF9958"/>
                </a:solidFill>
                <a:hlinkClick r:id="rId3">
                  <a:extLst>
                    <a:ext uri="{A12FA001-AC4F-418D-AE19-62706E023703}">
                      <ahyp:hlinkClr xmlns:ahyp="http://schemas.microsoft.com/office/drawing/2018/hyperlinkcolor" val="tx"/>
                    </a:ext>
                  </a:extLst>
                </a:hlinkClick>
              </a:rPr>
              <a:t>https:</a:t>
            </a:r>
            <a:r>
              <a:rPr lang="en-US" sz="1800" b="1" dirty="0">
                <a:solidFill>
                  <a:srgbClr val="EF9958"/>
                </a:solidFill>
              </a:rPr>
              <a:t>//www.resilience.org/stories/2018-11-15/10-chefs-bringing-forgotten-grains-back-to-life/ </a:t>
            </a:r>
            <a:endParaRPr dirty="0"/>
          </a:p>
        </p:txBody>
      </p:sp>
      <p:sp>
        <p:nvSpPr>
          <p:cNvPr id="396" name="Google Shape;396;p10"/>
          <p:cNvSpPr txBox="1">
            <a:spLocks noGrp="1"/>
          </p:cNvSpPr>
          <p:nvPr>
            <p:ph type="body" idx="3"/>
          </p:nvPr>
        </p:nvSpPr>
        <p:spPr>
          <a:xfrm>
            <a:off x="953647" y="185214"/>
            <a:ext cx="5912929" cy="6901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sz="2400"/>
              <a:t>INTERNATIONAAL CASE STUDIE VOORBEELD - 10 chef-koks brengen vergeten granen weer tot leven</a:t>
            </a:r>
            <a:endParaRPr sz="2400"/>
          </a:p>
        </p:txBody>
      </p:sp>
      <p:sp>
        <p:nvSpPr>
          <p:cNvPr id="397" name="Google Shape;397;p10"/>
          <p:cNvSpPr txBox="1"/>
          <p:nvPr/>
        </p:nvSpPr>
        <p:spPr>
          <a:xfrm>
            <a:off x="7070297" y="2990193"/>
            <a:ext cx="5155325" cy="36932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dirty="0" err="1">
                <a:solidFill>
                  <a:srgbClr val="383838"/>
                </a:solidFill>
                <a:latin typeface="Raleway"/>
                <a:ea typeface="Raleway"/>
                <a:cs typeface="Raleway"/>
                <a:sym typeface="Raleway"/>
              </a:rPr>
              <a:t>Sabyasachi</a:t>
            </a:r>
            <a:r>
              <a:rPr lang="en-US" sz="1800" b="1" i="0" dirty="0">
                <a:solidFill>
                  <a:srgbClr val="383838"/>
                </a:solidFill>
                <a:latin typeface="Raleway"/>
                <a:ea typeface="Raleway"/>
                <a:cs typeface="Raleway"/>
                <a:sym typeface="Raleway"/>
              </a:rPr>
              <a:t> </a:t>
            </a:r>
            <a:r>
              <a:rPr lang="en-US" sz="1800" b="1" i="0" dirty="0" err="1">
                <a:solidFill>
                  <a:srgbClr val="383838"/>
                </a:solidFill>
                <a:latin typeface="Raleway"/>
                <a:ea typeface="Raleway"/>
                <a:cs typeface="Raleway"/>
                <a:sym typeface="Raleway"/>
              </a:rPr>
              <a:t>Gorai</a:t>
            </a:r>
            <a:r>
              <a:rPr lang="en-US" sz="1800" b="1" i="0" dirty="0">
                <a:solidFill>
                  <a:srgbClr val="383838"/>
                </a:solidFill>
                <a:latin typeface="Raleway"/>
                <a:ea typeface="Raleway"/>
                <a:cs typeface="Raleway"/>
                <a:sym typeface="Raleway"/>
              </a:rPr>
              <a:t>, </a:t>
            </a:r>
            <a:r>
              <a:rPr lang="en-US" sz="1800" b="1" i="0" dirty="0" err="1">
                <a:solidFill>
                  <a:srgbClr val="383838"/>
                </a:solidFill>
                <a:latin typeface="Raleway"/>
                <a:ea typeface="Raleway"/>
                <a:cs typeface="Raleway"/>
                <a:sym typeface="Raleway"/>
              </a:rPr>
              <a:t>Lavaash</a:t>
            </a:r>
            <a:r>
              <a:rPr lang="en-US" sz="1800" b="1" i="0" dirty="0">
                <a:solidFill>
                  <a:srgbClr val="383838"/>
                </a:solidFill>
                <a:latin typeface="Raleway"/>
                <a:ea typeface="Raleway"/>
                <a:cs typeface="Raleway"/>
                <a:sym typeface="Raleway"/>
              </a:rPr>
              <a:t> door Chef </a:t>
            </a:r>
            <a:r>
              <a:rPr lang="en-US" sz="1800" b="1" i="0" dirty="0" err="1">
                <a:solidFill>
                  <a:srgbClr val="383838"/>
                </a:solidFill>
                <a:latin typeface="Raleway"/>
                <a:ea typeface="Raleway"/>
                <a:cs typeface="Raleway"/>
                <a:sym typeface="Raleway"/>
              </a:rPr>
              <a:t>Saby</a:t>
            </a:r>
            <a:endParaRPr sz="1800" b="0" i="0" dirty="0">
              <a:solidFill>
                <a:srgbClr val="383838"/>
              </a:solidFill>
              <a:latin typeface="Raleway"/>
              <a:ea typeface="Raleway"/>
              <a:cs typeface="Raleway"/>
              <a:sym typeface="Raleway"/>
            </a:endParaRPr>
          </a:p>
          <a:p>
            <a:pPr marL="0" marR="0" lvl="0" indent="0" algn="l" rtl="0">
              <a:spcBef>
                <a:spcPts val="0"/>
              </a:spcBef>
              <a:spcAft>
                <a:spcPts val="0"/>
              </a:spcAft>
              <a:buNone/>
            </a:pPr>
            <a:r>
              <a:rPr lang="en-US" sz="1800" b="0" i="0" dirty="0" err="1">
                <a:solidFill>
                  <a:srgbClr val="383838"/>
                </a:solidFill>
                <a:latin typeface="Raleway"/>
                <a:ea typeface="Raleway"/>
                <a:cs typeface="Raleway"/>
                <a:sym typeface="Raleway"/>
              </a:rPr>
              <a:t>Voor</a:t>
            </a:r>
            <a:r>
              <a:rPr lang="en-US" sz="1800" b="0" i="0" dirty="0">
                <a:solidFill>
                  <a:srgbClr val="383838"/>
                </a:solidFill>
                <a:latin typeface="Raleway"/>
                <a:ea typeface="Raleway"/>
                <a:cs typeface="Raleway"/>
                <a:sym typeface="Raleway"/>
              </a:rPr>
              <a:t> chef-</a:t>
            </a:r>
            <a:r>
              <a:rPr lang="en-US" sz="1800" b="0" i="0" dirty="0" err="1">
                <a:solidFill>
                  <a:srgbClr val="383838"/>
                </a:solidFill>
                <a:latin typeface="Raleway"/>
                <a:ea typeface="Raleway"/>
                <a:cs typeface="Raleway"/>
                <a:sym typeface="Raleway"/>
              </a:rPr>
              <a:t>kok</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culinair-ondernemer</a:t>
            </a:r>
            <a:endParaRPr dirty="0"/>
          </a:p>
          <a:p>
            <a:pPr marL="0" marR="0" lvl="0" indent="0" algn="l" rtl="0">
              <a:spcBef>
                <a:spcPts val="0"/>
              </a:spcBef>
              <a:spcAft>
                <a:spcPts val="0"/>
              </a:spcAft>
              <a:buNone/>
            </a:pPr>
            <a:r>
              <a:rPr lang="en-US" sz="1800" b="0" i="0" u="sng" strike="noStrike" dirty="0">
                <a:solidFill>
                  <a:srgbClr val="080808"/>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Sabyasachi </a:t>
            </a:r>
            <a:r>
              <a:rPr lang="en-US" sz="1800" b="0" i="0" u="sng" strike="noStrike" dirty="0" err="1">
                <a:solidFill>
                  <a:srgbClr val="080808"/>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Gorai</a:t>
            </a:r>
            <a:r>
              <a:rPr lang="en-US" sz="1800" b="0" i="0" u="sng" strike="noStrike" dirty="0">
                <a:solidFill>
                  <a:srgbClr val="080808"/>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 is </a:t>
            </a:r>
            <a:r>
              <a:rPr lang="en-US" sz="1800" b="0" i="0" dirty="0">
                <a:solidFill>
                  <a:srgbClr val="383838"/>
                </a:solidFill>
                <a:latin typeface="Raleway"/>
                <a:ea typeface="Raleway"/>
                <a:cs typeface="Raleway"/>
                <a:sym typeface="Raleway"/>
              </a:rPr>
              <a:t>de </a:t>
            </a:r>
            <a:r>
              <a:rPr lang="en-US" sz="1800" b="0" i="0" dirty="0" err="1">
                <a:solidFill>
                  <a:srgbClr val="383838"/>
                </a:solidFill>
                <a:latin typeface="Raleway"/>
                <a:ea typeface="Raleway"/>
                <a:cs typeface="Raleway"/>
                <a:sym typeface="Raleway"/>
              </a:rPr>
              <a:t>heropleving</a:t>
            </a:r>
            <a:r>
              <a:rPr lang="en-US" sz="1800" b="0" i="0" dirty="0">
                <a:solidFill>
                  <a:srgbClr val="383838"/>
                </a:solidFill>
                <a:latin typeface="Raleway"/>
                <a:ea typeface="Raleway"/>
                <a:cs typeface="Raleway"/>
                <a:sym typeface="Raleway"/>
              </a:rPr>
              <a:t> van </a:t>
            </a:r>
            <a:r>
              <a:rPr lang="en-US" sz="1800" b="0" i="0" dirty="0" err="1">
                <a:solidFill>
                  <a:srgbClr val="383838"/>
                </a:solidFill>
                <a:latin typeface="Raleway"/>
                <a:ea typeface="Raleway"/>
                <a:cs typeface="Raleway"/>
                <a:sym typeface="Raleway"/>
              </a:rPr>
              <a:t>gierst</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meer</a:t>
            </a:r>
            <a:r>
              <a:rPr lang="en-US" sz="1800" b="0" i="0" dirty="0">
                <a:solidFill>
                  <a:srgbClr val="383838"/>
                </a:solidFill>
                <a:latin typeface="Raleway"/>
                <a:ea typeface="Raleway"/>
                <a:cs typeface="Raleway"/>
                <a:sym typeface="Raleway"/>
              </a:rPr>
              <a:t> dan </a:t>
            </a:r>
            <a:r>
              <a:rPr lang="en-US" sz="1800" b="0" i="0" dirty="0" err="1">
                <a:solidFill>
                  <a:srgbClr val="383838"/>
                </a:solidFill>
                <a:latin typeface="Raleway"/>
                <a:ea typeface="Raleway"/>
                <a:cs typeface="Raleway"/>
                <a:sym typeface="Raleway"/>
              </a:rPr>
              <a:t>zomaar</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een</a:t>
            </a:r>
            <a:r>
              <a:rPr lang="en-US" sz="1800" b="0" i="0" dirty="0">
                <a:solidFill>
                  <a:srgbClr val="383838"/>
                </a:solidFill>
                <a:latin typeface="Raleway"/>
                <a:ea typeface="Raleway"/>
                <a:cs typeface="Raleway"/>
                <a:sym typeface="Raleway"/>
              </a:rPr>
              <a:t> </a:t>
            </a:r>
            <a:r>
              <a:rPr lang="en-US" sz="1800" b="0" i="0" u="sng" strike="noStrike" dirty="0">
                <a:solidFill>
                  <a:srgbClr val="080808"/>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trend</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Gorai</a:t>
            </a:r>
            <a:r>
              <a:rPr lang="en-US" sz="1800" b="0" i="0" dirty="0">
                <a:solidFill>
                  <a:srgbClr val="383838"/>
                </a:solidFill>
                <a:latin typeface="Raleway"/>
                <a:ea typeface="Raleway"/>
                <a:cs typeface="Raleway"/>
                <a:sym typeface="Raleway"/>
              </a:rPr>
              <a:t> </a:t>
            </a:r>
            <a:r>
              <a:rPr lang="en-US" sz="1800" b="0" i="0" u="none" strike="noStrike" dirty="0" err="1">
                <a:solidFill>
                  <a:srgbClr val="080808"/>
                </a:solidFill>
                <a:latin typeface="Raleway"/>
                <a:ea typeface="Raleway"/>
                <a:cs typeface="Raleway"/>
                <a:sym typeface="Raleway"/>
              </a:rPr>
              <a:t>gelooft</a:t>
            </a:r>
            <a:r>
              <a:rPr lang="en-US" sz="1800" b="0" i="0" u="none" strike="noStrike" dirty="0">
                <a:solidFill>
                  <a:srgbClr val="08080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dat</a:t>
            </a:r>
            <a:r>
              <a:rPr lang="en-US" sz="1800" b="0" i="0" dirty="0">
                <a:solidFill>
                  <a:srgbClr val="383838"/>
                </a:solidFill>
                <a:latin typeface="Raleway"/>
                <a:ea typeface="Raleway"/>
                <a:cs typeface="Raleway"/>
                <a:sym typeface="Raleway"/>
              </a:rPr>
              <a:t> de </a:t>
            </a:r>
            <a:r>
              <a:rPr lang="en-US" sz="1800" b="0" i="0" dirty="0" err="1">
                <a:solidFill>
                  <a:srgbClr val="383838"/>
                </a:solidFill>
                <a:latin typeface="Raleway"/>
                <a:ea typeface="Raleway"/>
                <a:cs typeface="Raleway"/>
                <a:sym typeface="Raleway"/>
              </a:rPr>
              <a:t>voedingsvoordelen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en</a:t>
            </a:r>
            <a:r>
              <a:rPr lang="en-US" sz="1800" b="0" i="0" dirty="0">
                <a:solidFill>
                  <a:srgbClr val="383838"/>
                </a:solidFill>
                <a:latin typeface="Raleway"/>
                <a:ea typeface="Raleway"/>
                <a:cs typeface="Raleway"/>
                <a:sym typeface="Raleway"/>
              </a:rPr>
              <a:t> de </a:t>
            </a:r>
            <a:r>
              <a:rPr lang="en-US" sz="1800" b="0" i="0" dirty="0" err="1">
                <a:solidFill>
                  <a:srgbClr val="383838"/>
                </a:solidFill>
                <a:latin typeface="Raleway"/>
                <a:ea typeface="Raleway"/>
                <a:cs typeface="Raleway"/>
                <a:sym typeface="Raleway"/>
              </a:rPr>
              <a:t>rol</a:t>
            </a:r>
            <a:r>
              <a:rPr lang="en-US" sz="1800" b="0" i="0" dirty="0">
                <a:solidFill>
                  <a:srgbClr val="383838"/>
                </a:solidFill>
                <a:latin typeface="Raleway"/>
                <a:ea typeface="Raleway"/>
                <a:cs typeface="Raleway"/>
                <a:sym typeface="Raleway"/>
              </a:rPr>
              <a:t> van </a:t>
            </a:r>
            <a:r>
              <a:rPr lang="en-US" sz="1800" b="0" i="0" dirty="0" err="1">
                <a:solidFill>
                  <a:srgbClr val="383838"/>
                </a:solidFill>
                <a:latin typeface="Raleway"/>
                <a:ea typeface="Raleway"/>
                <a:cs typeface="Raleway"/>
                <a:sym typeface="Raleway"/>
              </a:rPr>
              <a:t>gierst</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bij</a:t>
            </a:r>
            <a:r>
              <a:rPr lang="en-US" sz="1800" b="0" i="0" dirty="0">
                <a:solidFill>
                  <a:srgbClr val="383838"/>
                </a:solidFill>
                <a:latin typeface="Raleway"/>
                <a:ea typeface="Raleway"/>
                <a:cs typeface="Raleway"/>
                <a:sym typeface="Raleway"/>
              </a:rPr>
              <a:t> het </a:t>
            </a:r>
            <a:r>
              <a:rPr lang="en-US" sz="1800" b="0" i="0" dirty="0" err="1">
                <a:solidFill>
                  <a:srgbClr val="383838"/>
                </a:solidFill>
                <a:latin typeface="Raleway"/>
                <a:ea typeface="Raleway"/>
                <a:cs typeface="Raleway"/>
                <a:sym typeface="Raleway"/>
              </a:rPr>
              <a:t>behoud</a:t>
            </a:r>
            <a:r>
              <a:rPr lang="en-US" sz="1800" b="0" i="0" dirty="0">
                <a:solidFill>
                  <a:srgbClr val="383838"/>
                </a:solidFill>
                <a:latin typeface="Raleway"/>
                <a:ea typeface="Raleway"/>
                <a:cs typeface="Raleway"/>
                <a:sym typeface="Raleway"/>
              </a:rPr>
              <a:t> van de </a:t>
            </a:r>
            <a:r>
              <a:rPr lang="en-US" sz="1800" b="0" i="0" dirty="0" err="1">
                <a:solidFill>
                  <a:srgbClr val="383838"/>
                </a:solidFill>
                <a:latin typeface="Raleway"/>
                <a:ea typeface="Raleway"/>
                <a:cs typeface="Raleway"/>
                <a:sym typeface="Raleway"/>
              </a:rPr>
              <a:t>Indiase</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landbouwbiodiversiteit</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gierst</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als</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smaakvolle</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veelzijdig</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ingrediënt</a:t>
            </a:r>
            <a:r>
              <a:rPr lang="en-US" sz="1800" b="0" i="0" dirty="0">
                <a:solidFill>
                  <a:srgbClr val="383838"/>
                </a:solidFill>
                <a:latin typeface="Raleway"/>
                <a:ea typeface="Raleway"/>
                <a:cs typeface="Raleway"/>
                <a:sym typeface="Raleway"/>
              </a:rPr>
              <a:t> in de </a:t>
            </a:r>
            <a:r>
              <a:rPr lang="en-US" sz="1800" b="0" i="0" dirty="0" err="1">
                <a:solidFill>
                  <a:srgbClr val="383838"/>
                </a:solidFill>
                <a:latin typeface="Raleway"/>
                <a:ea typeface="Raleway"/>
                <a:cs typeface="Raleway"/>
                <a:sym typeface="Raleway"/>
              </a:rPr>
              <a:t>culinaire</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hoofdstroom</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zullen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verankeren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Meesterlijke</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gerechten</a:t>
            </a:r>
            <a:r>
              <a:rPr lang="en-US" sz="1800" b="0" i="0" dirty="0">
                <a:solidFill>
                  <a:srgbClr val="383838"/>
                </a:solidFill>
                <a:latin typeface="Raleway"/>
                <a:ea typeface="Raleway"/>
                <a:cs typeface="Raleway"/>
                <a:sym typeface="Raleway"/>
              </a:rPr>
              <a:t> van chef </a:t>
            </a:r>
            <a:r>
              <a:rPr lang="en-US" sz="1800" b="0" i="0" dirty="0" err="1">
                <a:solidFill>
                  <a:srgbClr val="383838"/>
                </a:solidFill>
                <a:latin typeface="Raleway"/>
                <a:ea typeface="Raleway"/>
                <a:cs typeface="Raleway"/>
                <a:sym typeface="Raleway"/>
              </a:rPr>
              <a:t>Saby</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zoals</a:t>
            </a:r>
            <a:r>
              <a:rPr lang="en-US" sz="1800" b="0" i="0" dirty="0">
                <a:solidFill>
                  <a:srgbClr val="383838"/>
                </a:solidFill>
                <a:latin typeface="Raleway"/>
                <a:ea typeface="Raleway"/>
                <a:cs typeface="Raleway"/>
                <a:sym typeface="Raleway"/>
              </a:rPr>
              <a:t> risotto met </a:t>
            </a:r>
            <a:r>
              <a:rPr lang="en-US" sz="1800" b="0" i="0" dirty="0" err="1">
                <a:solidFill>
                  <a:srgbClr val="383838"/>
                </a:solidFill>
                <a:latin typeface="Raleway"/>
                <a:ea typeface="Raleway"/>
                <a:cs typeface="Raleway"/>
                <a:sym typeface="Raleway"/>
              </a:rPr>
              <a:t>zwarte</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olijven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laddoo</a:t>
            </a:r>
            <a:r>
              <a:rPr lang="en-US" sz="1800" b="0" i="0" dirty="0">
                <a:solidFill>
                  <a:srgbClr val="383838"/>
                </a:solidFill>
                <a:latin typeface="Raleway"/>
                <a:ea typeface="Raleway"/>
                <a:cs typeface="Raleway"/>
                <a:sym typeface="Raleway"/>
              </a:rPr>
              <a:t> met cranberry's van </a:t>
            </a:r>
            <a:r>
              <a:rPr lang="en-US" sz="1800" b="0" i="0" dirty="0" err="1">
                <a:solidFill>
                  <a:srgbClr val="383838"/>
                </a:solidFill>
                <a:latin typeface="Raleway"/>
                <a:ea typeface="Raleway"/>
                <a:cs typeface="Raleway"/>
                <a:sym typeface="Raleway"/>
              </a:rPr>
              <a:t>gierst</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maken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gierst</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populair</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als</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een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gezond</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en</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heerlijk</a:t>
            </a:r>
            <a:r>
              <a:rPr lang="en-US" sz="1800" b="0" i="0" dirty="0">
                <a:solidFill>
                  <a:srgbClr val="383838"/>
                </a:solidFill>
                <a:latin typeface="Raleway"/>
                <a:ea typeface="Raleway"/>
                <a:cs typeface="Raleway"/>
                <a:sym typeface="Raleway"/>
              </a:rPr>
              <a:t> </a:t>
            </a:r>
            <a:r>
              <a:rPr lang="en-US" sz="1800" b="0" i="0" dirty="0" err="1">
                <a:solidFill>
                  <a:srgbClr val="383838"/>
                </a:solidFill>
                <a:latin typeface="Raleway"/>
                <a:ea typeface="Raleway"/>
                <a:cs typeface="Raleway"/>
                <a:sym typeface="Raleway"/>
              </a:rPr>
              <a:t>graanalternatief</a:t>
            </a:r>
            <a:r>
              <a:rPr lang="en-US" sz="1800" b="0" i="0" dirty="0">
                <a:solidFill>
                  <a:srgbClr val="383838"/>
                </a:solidFill>
                <a:latin typeface="Raleway"/>
                <a:ea typeface="Raleway"/>
                <a:cs typeface="Raleway"/>
                <a:sym typeface="Raleway"/>
              </a:rPr>
              <a:t>.</a:t>
            </a:r>
            <a:endParaRPr dirty="0"/>
          </a:p>
        </p:txBody>
      </p:sp>
      <p:pic>
        <p:nvPicPr>
          <p:cNvPr id="398" name="Google Shape;398;p10"/>
          <p:cNvPicPr preferRelativeResize="0"/>
          <p:nvPr/>
        </p:nvPicPr>
        <p:blipFill rotWithShape="1">
          <a:blip r:embed="rId6">
            <a:alphaModFix/>
          </a:blip>
          <a:srcRect/>
          <a:stretch/>
        </p:blipFill>
        <p:spPr>
          <a:xfrm>
            <a:off x="7124535" y="174488"/>
            <a:ext cx="4560174" cy="26821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1"/>
          <p:cNvSpPr txBox="1">
            <a:spLocks noGrp="1"/>
          </p:cNvSpPr>
          <p:nvPr>
            <p:ph type="body" idx="1"/>
          </p:nvPr>
        </p:nvSpPr>
        <p:spPr>
          <a:xfrm>
            <a:off x="794608" y="1504604"/>
            <a:ext cx="6137167" cy="5207924"/>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Clr>
                <a:schemeClr val="lt1"/>
              </a:buClr>
              <a:buSzPts val="2000"/>
              <a:buNone/>
            </a:pPr>
            <a:r>
              <a:rPr lang="en-US" sz="2000" dirty="0" err="1"/>
              <a:t>Leons</a:t>
            </a:r>
            <a:r>
              <a:rPr lang="en-US" sz="2000" dirty="0"/>
              <a:t> </a:t>
            </a:r>
            <a:r>
              <a:rPr lang="en-US" sz="2000" dirty="0" err="1"/>
              <a:t>visie</a:t>
            </a:r>
            <a:r>
              <a:rPr lang="en-US" sz="2000" dirty="0"/>
              <a:t> op de </a:t>
            </a:r>
            <a:r>
              <a:rPr lang="en-US" sz="2000" dirty="0" err="1"/>
              <a:t>toekomst</a:t>
            </a:r>
            <a:r>
              <a:rPr lang="en-US" sz="2000" dirty="0"/>
              <a:t> van </a:t>
            </a:r>
            <a:r>
              <a:rPr lang="en-US" sz="2000" dirty="0" err="1"/>
              <a:t>zeevruchten</a:t>
            </a:r>
            <a:r>
              <a:rPr lang="en-US" sz="2000" dirty="0"/>
              <a:t> </a:t>
            </a:r>
            <a:r>
              <a:rPr lang="en-US" sz="2000" dirty="0" err="1"/>
              <a:t>begon</a:t>
            </a:r>
            <a:r>
              <a:rPr lang="en-US" sz="2000" dirty="0"/>
              <a:t> met </a:t>
            </a:r>
            <a:r>
              <a:rPr lang="en-US" sz="2000" dirty="0" err="1"/>
              <a:t>visdarmen</a:t>
            </a:r>
            <a:r>
              <a:rPr lang="en-US" sz="2000" dirty="0"/>
              <a:t>. De chef was </a:t>
            </a:r>
            <a:r>
              <a:rPr lang="en-US" sz="2000" dirty="0" err="1"/>
              <a:t>belast</a:t>
            </a:r>
            <a:r>
              <a:rPr lang="en-US" sz="2000" dirty="0"/>
              <a:t> met het </a:t>
            </a:r>
            <a:r>
              <a:rPr lang="en-US" sz="2000" dirty="0" err="1"/>
              <a:t>schoonmaken</a:t>
            </a:r>
            <a:r>
              <a:rPr lang="en-US" sz="2000" dirty="0"/>
              <a:t> van de vis die </a:t>
            </a:r>
            <a:r>
              <a:rPr lang="en-US" sz="2000" dirty="0" err="1"/>
              <a:t>zijn</a:t>
            </a:r>
            <a:r>
              <a:rPr lang="en-US" sz="2000" dirty="0"/>
              <a:t> </a:t>
            </a:r>
            <a:r>
              <a:rPr lang="en-US" sz="2000" dirty="0" err="1"/>
              <a:t>moeder</a:t>
            </a:r>
            <a:r>
              <a:rPr lang="en-US" sz="2000" dirty="0"/>
              <a:t> </a:t>
            </a:r>
            <a:r>
              <a:rPr lang="en-US" sz="2000" dirty="0" err="1"/>
              <a:t>als</a:t>
            </a:r>
            <a:r>
              <a:rPr lang="en-US" sz="2000" dirty="0"/>
              <a:t> </a:t>
            </a:r>
            <a:r>
              <a:rPr lang="en-US" sz="2000" dirty="0" err="1"/>
              <a:t>jongen</a:t>
            </a:r>
            <a:r>
              <a:rPr lang="en-US" sz="2000" dirty="0"/>
              <a:t> </a:t>
            </a:r>
            <a:r>
              <a:rPr lang="en-US" sz="2000" dirty="0" err="1"/>
              <a:t>kookte</a:t>
            </a:r>
            <a:r>
              <a:rPr lang="en-US" sz="2000" dirty="0"/>
              <a:t>, </a:t>
            </a:r>
            <a:r>
              <a:rPr lang="en-US" sz="2000" dirty="0" err="1"/>
              <a:t>toen</a:t>
            </a:r>
            <a:r>
              <a:rPr lang="en-US" sz="2000" dirty="0"/>
              <a:t> </a:t>
            </a:r>
            <a:r>
              <a:rPr lang="en-US" sz="2000" dirty="0" err="1"/>
              <a:t>hij</a:t>
            </a:r>
            <a:r>
              <a:rPr lang="en-US" sz="2000" dirty="0"/>
              <a:t> </a:t>
            </a:r>
            <a:r>
              <a:rPr lang="en-US" sz="2000" dirty="0" err="1"/>
              <a:t>merkte</a:t>
            </a:r>
            <a:r>
              <a:rPr lang="en-US" sz="2000" dirty="0"/>
              <a:t> wat de vis at. </a:t>
            </a:r>
            <a:endParaRPr dirty="0"/>
          </a:p>
          <a:p>
            <a:pPr marL="228600" lvl="0" indent="0" algn="l" rtl="0">
              <a:lnSpc>
                <a:spcPct val="90000"/>
              </a:lnSpc>
              <a:spcBef>
                <a:spcPts val="1000"/>
              </a:spcBef>
              <a:spcAft>
                <a:spcPts val="0"/>
              </a:spcAft>
              <a:buClr>
                <a:schemeClr val="lt1"/>
              </a:buClr>
              <a:buSzPts val="2000"/>
              <a:buNone/>
            </a:pPr>
            <a:r>
              <a:rPr lang="en-US" sz="2000" dirty="0"/>
              <a:t>León, het </a:t>
            </a:r>
            <a:r>
              <a:rPr lang="en-US" sz="2000" dirty="0" err="1"/>
              <a:t>gezicht</a:t>
            </a:r>
            <a:r>
              <a:rPr lang="en-US" sz="2000" dirty="0"/>
              <a:t> van restaurant </a:t>
            </a:r>
            <a:r>
              <a:rPr lang="en-US" sz="2000" u="sng" dirty="0" err="1">
                <a:solidFill>
                  <a:srgbClr val="9EB78A"/>
                </a:solidFill>
                <a:hlinkClick r:id="rId3">
                  <a:extLst>
                    <a:ext uri="{A12FA001-AC4F-418D-AE19-62706E023703}">
                      <ahyp:hlinkClr xmlns:ahyp="http://schemas.microsoft.com/office/drawing/2018/hyperlinkcolor" val="tx"/>
                    </a:ext>
                  </a:extLst>
                </a:hlinkClick>
              </a:rPr>
              <a:t>Aponiente</a:t>
            </a:r>
            <a:r>
              <a:rPr lang="en-US" sz="2000" u="sng" dirty="0">
                <a:solidFill>
                  <a:srgbClr val="9EB78A"/>
                </a:solidFill>
                <a:hlinkClick r:id="rId3">
                  <a:extLst>
                    <a:ext uri="{A12FA001-AC4F-418D-AE19-62706E023703}">
                      <ahyp:hlinkClr xmlns:ahyp="http://schemas.microsoft.com/office/drawing/2018/hyperlinkcolor" val="tx"/>
                    </a:ext>
                  </a:extLst>
                </a:hlinkClick>
              </a:rPr>
              <a:t> </a:t>
            </a:r>
            <a:r>
              <a:rPr lang="en-US" sz="2000" dirty="0"/>
              <a:t>met </a:t>
            </a:r>
            <a:r>
              <a:rPr lang="en-US" sz="2000" dirty="0" err="1"/>
              <a:t>drie</a:t>
            </a:r>
            <a:r>
              <a:rPr lang="en-US" sz="2000" dirty="0"/>
              <a:t> Michelin-</a:t>
            </a:r>
            <a:r>
              <a:rPr lang="en-US" sz="2000" dirty="0" err="1"/>
              <a:t>sterren</a:t>
            </a:r>
            <a:r>
              <a:rPr lang="en-US" sz="2000" dirty="0"/>
              <a:t>, in de </a:t>
            </a:r>
            <a:r>
              <a:rPr lang="en-US" sz="2000" dirty="0" err="1"/>
              <a:t>buurt</a:t>
            </a:r>
            <a:r>
              <a:rPr lang="en-US" sz="2000" dirty="0"/>
              <a:t> van Cádiz, </a:t>
            </a:r>
            <a:r>
              <a:rPr lang="en-US" sz="2000" dirty="0" err="1"/>
              <a:t>Spanje</a:t>
            </a:r>
            <a:r>
              <a:rPr lang="en-US" sz="2000" dirty="0"/>
              <a:t>, </a:t>
            </a:r>
            <a:r>
              <a:rPr lang="en-US" sz="2000" dirty="0" err="1"/>
              <a:t>heeft</a:t>
            </a:r>
            <a:r>
              <a:rPr lang="en-US" sz="2000" dirty="0"/>
              <a:t> </a:t>
            </a:r>
            <a:r>
              <a:rPr lang="en-US" sz="2000" dirty="0" err="1"/>
              <a:t>uit</a:t>
            </a:r>
            <a:r>
              <a:rPr lang="en-US" sz="2000" dirty="0"/>
              <a:t> de zee </a:t>
            </a:r>
            <a:r>
              <a:rPr lang="en-US" sz="2000" dirty="0" err="1"/>
              <a:t>geput</a:t>
            </a:r>
            <a:r>
              <a:rPr lang="en-US" sz="2000" dirty="0"/>
              <a:t> om </a:t>
            </a:r>
            <a:r>
              <a:rPr lang="en-US" sz="2000" dirty="0" err="1"/>
              <a:t>gerechten</a:t>
            </a:r>
            <a:r>
              <a:rPr lang="en-US" sz="2000" dirty="0"/>
              <a:t> </a:t>
            </a:r>
            <a:r>
              <a:rPr lang="en-US" sz="2000" dirty="0" err="1"/>
              <a:t>te</a:t>
            </a:r>
            <a:r>
              <a:rPr lang="en-US" sz="2000" dirty="0"/>
              <a:t> </a:t>
            </a:r>
            <a:r>
              <a:rPr lang="en-US" sz="2000" dirty="0" err="1"/>
              <a:t>creëren</a:t>
            </a:r>
            <a:r>
              <a:rPr lang="en-US" sz="2000" dirty="0"/>
              <a:t> die de </a:t>
            </a:r>
            <a:r>
              <a:rPr lang="en-US" sz="2000" dirty="0" err="1"/>
              <a:t>gasten</a:t>
            </a:r>
            <a:r>
              <a:rPr lang="en-US" sz="2000" dirty="0"/>
              <a:t> </a:t>
            </a:r>
            <a:r>
              <a:rPr lang="en-US" sz="2000" dirty="0" err="1"/>
              <a:t>hebben</a:t>
            </a:r>
            <a:r>
              <a:rPr lang="en-US" sz="2000" dirty="0"/>
              <a:t> </a:t>
            </a:r>
            <a:r>
              <a:rPr lang="en-US" sz="2000" dirty="0" err="1"/>
              <a:t>verleid</a:t>
            </a:r>
            <a:r>
              <a:rPr lang="en-US" sz="2000" dirty="0"/>
              <a:t> met </a:t>
            </a:r>
            <a:r>
              <a:rPr lang="en-US" sz="2000" dirty="0" err="1"/>
              <a:t>hun</a:t>
            </a:r>
            <a:r>
              <a:rPr lang="en-US" sz="2000" dirty="0"/>
              <a:t> </a:t>
            </a:r>
            <a:r>
              <a:rPr lang="en-US" sz="2000" dirty="0" err="1"/>
              <a:t>vindingreikheid</a:t>
            </a:r>
            <a:r>
              <a:rPr lang="en-US" sz="2000" dirty="0"/>
              <a:t>. </a:t>
            </a:r>
            <a:r>
              <a:rPr lang="en-US" sz="2000" dirty="0" err="1"/>
              <a:t>Zeer</a:t>
            </a:r>
            <a:r>
              <a:rPr lang="en-US" sz="2000" dirty="0"/>
              <a:t> </a:t>
            </a:r>
            <a:r>
              <a:rPr lang="en-US" sz="2000" dirty="0" err="1"/>
              <a:t>weinig</a:t>
            </a:r>
            <a:r>
              <a:rPr lang="en-US" sz="2000" dirty="0"/>
              <a:t> is van </a:t>
            </a:r>
            <a:r>
              <a:rPr lang="en-US" sz="2000" dirty="0" err="1"/>
              <a:t>tafel</a:t>
            </a:r>
            <a:r>
              <a:rPr lang="en-US" sz="2000" dirty="0"/>
              <a:t>: </a:t>
            </a:r>
            <a:r>
              <a:rPr lang="en-US" sz="2000" dirty="0" err="1"/>
              <a:t>Een</a:t>
            </a:r>
            <a:r>
              <a:rPr lang="en-US" sz="2000" dirty="0"/>
              <a:t> </a:t>
            </a:r>
            <a:r>
              <a:rPr lang="en-US" sz="2000" dirty="0" err="1"/>
              <a:t>traditioneel</a:t>
            </a:r>
            <a:r>
              <a:rPr lang="en-US" sz="2000" dirty="0"/>
              <a:t> met </a:t>
            </a:r>
            <a:r>
              <a:rPr lang="en-US" sz="2000" dirty="0" err="1"/>
              <a:t>kalfsvlees</a:t>
            </a:r>
            <a:r>
              <a:rPr lang="en-US" sz="2000" dirty="0"/>
              <a:t> </a:t>
            </a:r>
            <a:r>
              <a:rPr lang="en-US" sz="2000" dirty="0" err="1"/>
              <a:t>bereid</a:t>
            </a:r>
            <a:r>
              <a:rPr lang="en-US" sz="2000" dirty="0"/>
              <a:t> </a:t>
            </a:r>
            <a:r>
              <a:rPr lang="en-US" sz="2000" dirty="0" err="1"/>
              <a:t>gerecht</a:t>
            </a:r>
            <a:r>
              <a:rPr lang="en-US" sz="2000" dirty="0"/>
              <a:t> </a:t>
            </a:r>
            <a:r>
              <a:rPr lang="en-US" sz="2000" dirty="0" err="1"/>
              <a:t>heeft</a:t>
            </a:r>
            <a:r>
              <a:rPr lang="en-US" sz="2000" dirty="0"/>
              <a:t> </a:t>
            </a:r>
            <a:r>
              <a:rPr lang="en-US" sz="2000" dirty="0" err="1"/>
              <a:t>vishuid</a:t>
            </a:r>
            <a:r>
              <a:rPr lang="en-US" sz="2000" dirty="0"/>
              <a:t> </a:t>
            </a:r>
            <a:r>
              <a:rPr lang="en-US" sz="2000" dirty="0" err="1"/>
              <a:t>als</a:t>
            </a:r>
            <a:r>
              <a:rPr lang="en-US" sz="2000" dirty="0"/>
              <a:t> </a:t>
            </a:r>
            <a:r>
              <a:rPr lang="en-US" sz="2000" dirty="0" err="1"/>
              <a:t>hoofdingrediënt</a:t>
            </a:r>
            <a:r>
              <a:rPr lang="en-US" sz="2000" dirty="0"/>
              <a:t>, </a:t>
            </a:r>
            <a:r>
              <a:rPr lang="en-US" sz="2000" dirty="0" err="1"/>
              <a:t>terwijl</a:t>
            </a:r>
            <a:r>
              <a:rPr lang="en-US" sz="2000" dirty="0"/>
              <a:t> </a:t>
            </a:r>
            <a:r>
              <a:rPr lang="en-US" sz="2000" dirty="0" err="1"/>
              <a:t>ook</a:t>
            </a:r>
            <a:r>
              <a:rPr lang="en-US" sz="2000" dirty="0"/>
              <a:t> plankton op het menu </a:t>
            </a:r>
            <a:r>
              <a:rPr lang="en-US" sz="2000" dirty="0" err="1"/>
              <a:t>staat</a:t>
            </a:r>
            <a:r>
              <a:rPr lang="en-US" sz="2000" dirty="0"/>
              <a:t>.</a:t>
            </a:r>
            <a:endParaRPr dirty="0"/>
          </a:p>
          <a:p>
            <a:pPr marL="228600" lvl="0" indent="0" algn="l" rtl="0">
              <a:lnSpc>
                <a:spcPct val="90000"/>
              </a:lnSpc>
              <a:spcBef>
                <a:spcPts val="1000"/>
              </a:spcBef>
              <a:spcAft>
                <a:spcPts val="0"/>
              </a:spcAft>
              <a:buClr>
                <a:schemeClr val="lt1"/>
              </a:buClr>
              <a:buSzPts val="2000"/>
              <a:buNone/>
            </a:pPr>
            <a:r>
              <a:rPr lang="en-US" sz="2000" dirty="0"/>
              <a:t>De zee is "de </a:t>
            </a:r>
            <a:r>
              <a:rPr lang="en-US" sz="2000" dirty="0" err="1"/>
              <a:t>grote</a:t>
            </a:r>
            <a:r>
              <a:rPr lang="en-US" sz="2000" dirty="0"/>
              <a:t> </a:t>
            </a:r>
            <a:r>
              <a:rPr lang="en-US" sz="2000" dirty="0" err="1"/>
              <a:t>provisiekast</a:t>
            </a:r>
            <a:r>
              <a:rPr lang="en-US" sz="2000" dirty="0"/>
              <a:t>", </a:t>
            </a:r>
            <a:r>
              <a:rPr lang="en-US" sz="2000" dirty="0" err="1"/>
              <a:t>stelt</a:t>
            </a:r>
            <a:r>
              <a:rPr lang="en-US" sz="2000" dirty="0"/>
              <a:t> </a:t>
            </a:r>
            <a:r>
              <a:rPr lang="en-US" sz="2000" dirty="0" err="1"/>
              <a:t>hij</a:t>
            </a:r>
            <a:r>
              <a:rPr lang="en-US" sz="2000" dirty="0"/>
              <a:t>. De </a:t>
            </a:r>
            <a:r>
              <a:rPr lang="en-US" sz="2000" dirty="0" err="1"/>
              <a:t>droom</a:t>
            </a:r>
            <a:r>
              <a:rPr lang="en-US" sz="2000" dirty="0"/>
              <a:t> van León is om in de </a:t>
            </a:r>
            <a:r>
              <a:rPr lang="en-US" sz="2000" dirty="0" err="1"/>
              <a:t>diepte</a:t>
            </a:r>
            <a:r>
              <a:rPr lang="en-US" sz="2000" dirty="0"/>
              <a:t> </a:t>
            </a:r>
            <a:r>
              <a:rPr lang="en-US" sz="2000" dirty="0" err="1"/>
              <a:t>nieuwe</a:t>
            </a:r>
            <a:r>
              <a:rPr lang="en-US" sz="2000" dirty="0"/>
              <a:t> </a:t>
            </a:r>
            <a:r>
              <a:rPr lang="en-US" sz="2000" dirty="0" err="1"/>
              <a:t>ingrediënten</a:t>
            </a:r>
            <a:r>
              <a:rPr lang="en-US" sz="2000" dirty="0"/>
              <a:t> </a:t>
            </a:r>
            <a:r>
              <a:rPr lang="en-US" sz="2000" dirty="0" err="1"/>
              <a:t>te</a:t>
            </a:r>
            <a:r>
              <a:rPr lang="en-US" sz="2000" dirty="0"/>
              <a:t> </a:t>
            </a:r>
            <a:r>
              <a:rPr lang="en-US" sz="2000" dirty="0" err="1"/>
              <a:t>ontdekken</a:t>
            </a:r>
            <a:r>
              <a:rPr lang="en-US" sz="2000" dirty="0"/>
              <a:t>, </a:t>
            </a:r>
            <a:r>
              <a:rPr lang="en-US" sz="2000" dirty="0" err="1"/>
              <a:t>waaronder</a:t>
            </a:r>
            <a:r>
              <a:rPr lang="en-US" sz="2000" dirty="0"/>
              <a:t> fruit, </a:t>
            </a:r>
            <a:r>
              <a:rPr lang="en-US" sz="2000" dirty="0" err="1"/>
              <a:t>groenten</a:t>
            </a:r>
            <a:r>
              <a:rPr lang="en-US" sz="2000" dirty="0"/>
              <a:t>, </a:t>
            </a:r>
            <a:r>
              <a:rPr lang="en-US" sz="2000" dirty="0" err="1"/>
              <a:t>knollen</a:t>
            </a:r>
            <a:r>
              <a:rPr lang="en-US" sz="2000" dirty="0"/>
              <a:t> </a:t>
            </a:r>
            <a:r>
              <a:rPr lang="en-US" sz="2000" dirty="0" err="1"/>
              <a:t>en</a:t>
            </a:r>
            <a:r>
              <a:rPr lang="en-US" sz="2000" dirty="0"/>
              <a:t> </a:t>
            </a:r>
            <a:r>
              <a:rPr lang="en-US" sz="2000" dirty="0" err="1"/>
              <a:t>granen</a:t>
            </a:r>
            <a:r>
              <a:rPr lang="en-US" sz="2000" dirty="0"/>
              <a:t>. </a:t>
            </a:r>
            <a:endParaRPr dirty="0"/>
          </a:p>
          <a:p>
            <a:pPr marL="228600" lvl="0" indent="0" algn="l" rtl="0">
              <a:lnSpc>
                <a:spcPct val="90000"/>
              </a:lnSpc>
              <a:spcBef>
                <a:spcPts val="1000"/>
              </a:spcBef>
              <a:spcAft>
                <a:spcPts val="0"/>
              </a:spcAft>
              <a:buClr>
                <a:schemeClr val="lt1"/>
              </a:buClr>
              <a:buSzPts val="1900"/>
              <a:buNone/>
            </a:pPr>
            <a:r>
              <a:rPr lang="en-US" sz="1900" b="1" dirty="0"/>
              <a:t>LEES MEER: </a:t>
            </a:r>
            <a:r>
              <a:rPr lang="en-US" sz="1600" b="1" u="sng" dirty="0" err="1">
                <a:solidFill>
                  <a:srgbClr val="EF9958"/>
                </a:solidFill>
                <a:hlinkClick r:id="rId4">
                  <a:extLst>
                    <a:ext uri="{A12FA001-AC4F-418D-AE19-62706E023703}">
                      <ahyp:hlinkClr xmlns:ahyp="http://schemas.microsoft.com/office/drawing/2018/hyperlinkcolor" val="tx"/>
                    </a:ext>
                  </a:extLst>
                </a:hlinkClick>
              </a:rPr>
              <a:t>Waarom</a:t>
            </a:r>
            <a:r>
              <a:rPr lang="en-US" sz="1600" b="1" u="sng" dirty="0">
                <a:solidFill>
                  <a:srgbClr val="EF9958"/>
                </a:solidFill>
                <a:hlinkClick r:id="rId4">
                  <a:extLst>
                    <a:ext uri="{A12FA001-AC4F-418D-AE19-62706E023703}">
                      <ahyp:hlinkClr xmlns:ahyp="http://schemas.microsoft.com/office/drawing/2018/hyperlinkcolor" val="tx"/>
                    </a:ext>
                  </a:extLst>
                </a:hlinkClick>
              </a:rPr>
              <a:t> de </a:t>
            </a:r>
            <a:r>
              <a:rPr lang="en-US" sz="1600" b="1" u="sng" dirty="0" err="1">
                <a:solidFill>
                  <a:srgbClr val="EF9958"/>
                </a:solidFill>
                <a:hlinkClick r:id="rId4">
                  <a:extLst>
                    <a:ext uri="{A12FA001-AC4F-418D-AE19-62706E023703}">
                      <ahyp:hlinkClr xmlns:ahyp="http://schemas.microsoft.com/office/drawing/2018/hyperlinkcolor" val="tx"/>
                    </a:ext>
                  </a:extLst>
                </a:hlinkClick>
              </a:rPr>
              <a:t>toekomst</a:t>
            </a:r>
            <a:r>
              <a:rPr lang="en-US" sz="1600" b="1" u="sng" dirty="0">
                <a:solidFill>
                  <a:srgbClr val="EF9958"/>
                </a:solidFill>
                <a:hlinkClick r:id="rId4">
                  <a:extLst>
                    <a:ext uri="{A12FA001-AC4F-418D-AE19-62706E023703}">
                      <ahyp:hlinkClr xmlns:ahyp="http://schemas.microsoft.com/office/drawing/2018/hyperlinkcolor" val="tx"/>
                    </a:ext>
                  </a:extLst>
                </a:hlinkClick>
              </a:rPr>
              <a:t> van </a:t>
            </a:r>
            <a:r>
              <a:rPr lang="en-US" sz="1600" b="1" u="sng" dirty="0" err="1">
                <a:solidFill>
                  <a:srgbClr val="EF9958"/>
                </a:solidFill>
                <a:hlinkClick r:id="rId4">
                  <a:extLst>
                    <a:ext uri="{A12FA001-AC4F-418D-AE19-62706E023703}">
                      <ahyp:hlinkClr xmlns:ahyp="http://schemas.microsoft.com/office/drawing/2018/hyperlinkcolor" val="tx"/>
                    </a:ext>
                  </a:extLst>
                </a:hlinkClick>
              </a:rPr>
              <a:t>voedsel</a:t>
            </a:r>
            <a:r>
              <a:rPr lang="en-US" sz="1600" b="1" u="sng" dirty="0">
                <a:solidFill>
                  <a:srgbClr val="EF9958"/>
                </a:solidFill>
                <a:hlinkClick r:id="rId4">
                  <a:extLst>
                    <a:ext uri="{A12FA001-AC4F-418D-AE19-62706E023703}">
                      <ahyp:hlinkClr xmlns:ahyp="http://schemas.microsoft.com/office/drawing/2018/hyperlinkcolor" val="tx"/>
                    </a:ext>
                  </a:extLst>
                </a:hlinkClick>
              </a:rPr>
              <a:t> </a:t>
            </a:r>
            <a:r>
              <a:rPr lang="en-US" sz="1600" b="1" u="sng" dirty="0" err="1">
                <a:solidFill>
                  <a:srgbClr val="EF9958"/>
                </a:solidFill>
                <a:hlinkClick r:id="rId4">
                  <a:extLst>
                    <a:ext uri="{A12FA001-AC4F-418D-AE19-62706E023703}">
                      <ahyp:hlinkClr xmlns:ahyp="http://schemas.microsoft.com/office/drawing/2018/hyperlinkcolor" val="tx"/>
                    </a:ext>
                  </a:extLst>
                </a:hlinkClick>
              </a:rPr>
              <a:t>misschien</a:t>
            </a:r>
            <a:r>
              <a:rPr lang="en-US" sz="1600" b="1" u="sng" dirty="0">
                <a:solidFill>
                  <a:srgbClr val="EF9958"/>
                </a:solidFill>
                <a:hlinkClick r:id="rId4">
                  <a:extLst>
                    <a:ext uri="{A12FA001-AC4F-418D-AE19-62706E023703}">
                      <ahyp:hlinkClr xmlns:ahyp="http://schemas.microsoft.com/office/drawing/2018/hyperlinkcolor" val="tx"/>
                    </a:ext>
                  </a:extLst>
                </a:hlinkClick>
              </a:rPr>
              <a:t> in het </a:t>
            </a:r>
            <a:r>
              <a:rPr lang="en-US" sz="1600" b="1" u="sng" dirty="0" err="1">
                <a:solidFill>
                  <a:srgbClr val="EF9958"/>
                </a:solidFill>
                <a:hlinkClick r:id="rId4">
                  <a:extLst>
                    <a:ext uri="{A12FA001-AC4F-418D-AE19-62706E023703}">
                      <ahyp:hlinkClr xmlns:ahyp="http://schemas.microsoft.com/office/drawing/2018/hyperlinkcolor" val="tx"/>
                    </a:ext>
                  </a:extLst>
                </a:hlinkClick>
              </a:rPr>
              <a:t>verleden</a:t>
            </a:r>
            <a:r>
              <a:rPr lang="en-US" sz="1600" b="1" u="sng" dirty="0">
                <a:solidFill>
                  <a:srgbClr val="EF9958"/>
                </a:solidFill>
                <a:hlinkClick r:id="rId4">
                  <a:extLst>
                    <a:ext uri="{A12FA001-AC4F-418D-AE19-62706E023703}">
                      <ahyp:hlinkClr xmlns:ahyp="http://schemas.microsoft.com/office/drawing/2018/hyperlinkcolor" val="tx"/>
                    </a:ext>
                  </a:extLst>
                </a:hlinkClick>
              </a:rPr>
              <a:t> </a:t>
            </a:r>
            <a:r>
              <a:rPr lang="en-US" sz="1600" b="1" u="sng" dirty="0" err="1">
                <a:solidFill>
                  <a:srgbClr val="EF9958"/>
                </a:solidFill>
                <a:hlinkClick r:id="rId4">
                  <a:extLst>
                    <a:ext uri="{A12FA001-AC4F-418D-AE19-62706E023703}">
                      <ahyp:hlinkClr xmlns:ahyp="http://schemas.microsoft.com/office/drawing/2018/hyperlinkcolor" val="tx"/>
                    </a:ext>
                  </a:extLst>
                </a:hlinkClick>
              </a:rPr>
              <a:t>ligt</a:t>
            </a:r>
            <a:r>
              <a:rPr lang="en-US" sz="1600" b="1" u="sng" dirty="0">
                <a:solidFill>
                  <a:srgbClr val="EF9958"/>
                </a:solidFill>
                <a:hlinkClick r:id="rId4">
                  <a:extLst>
                    <a:ext uri="{A12FA001-AC4F-418D-AE19-62706E023703}">
                      <ahyp:hlinkClr xmlns:ahyp="http://schemas.microsoft.com/office/drawing/2018/hyperlinkcolor" val="tx"/>
                    </a:ext>
                  </a:extLst>
                </a:hlinkClick>
              </a:rPr>
              <a:t> (cnn.com)</a:t>
            </a:r>
            <a:endParaRPr sz="1900" b="1" dirty="0">
              <a:solidFill>
                <a:srgbClr val="EF9958"/>
              </a:solidFill>
            </a:endParaRPr>
          </a:p>
        </p:txBody>
      </p:sp>
      <p:sp>
        <p:nvSpPr>
          <p:cNvPr id="404" name="Google Shape;404;p11"/>
          <p:cNvSpPr txBox="1">
            <a:spLocks noGrp="1"/>
          </p:cNvSpPr>
          <p:nvPr>
            <p:ph type="body" idx="3"/>
          </p:nvPr>
        </p:nvSpPr>
        <p:spPr>
          <a:xfrm>
            <a:off x="1089168" y="145472"/>
            <a:ext cx="5635828" cy="1300942"/>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Clr>
                <a:schemeClr val="lt1"/>
              </a:buClr>
              <a:buSzPct val="100000"/>
              <a:buNone/>
            </a:pPr>
            <a:r>
              <a:rPr lang="en-US"/>
              <a:t>EUROPESE CASE STUDIE Spaanse chef Angel Leon gelooft dat "de toekomst van voedsel in het verleden ligt".</a:t>
            </a:r>
            <a:endParaRPr/>
          </a:p>
        </p:txBody>
      </p:sp>
      <p:sp>
        <p:nvSpPr>
          <p:cNvPr id="405" name="Google Shape;405;p11"/>
          <p:cNvSpPr txBox="1"/>
          <p:nvPr/>
        </p:nvSpPr>
        <p:spPr>
          <a:xfrm>
            <a:off x="7138555" y="216148"/>
            <a:ext cx="4956463"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rgbClr val="568754"/>
                </a:solidFill>
                <a:latin typeface="Raleway"/>
                <a:ea typeface="Raleway"/>
                <a:cs typeface="Raleway"/>
                <a:sym typeface="Raleway"/>
              </a:rPr>
              <a:t>Een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graansoort</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waarmee</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hij</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experimenteert</a:t>
            </a:r>
            <a:r>
              <a:rPr lang="en-US" sz="1800" dirty="0">
                <a:solidFill>
                  <a:srgbClr val="568754"/>
                </a:solidFill>
                <a:latin typeface="Raleway"/>
                <a:ea typeface="Raleway"/>
                <a:cs typeface="Raleway"/>
                <a:sym typeface="Raleway"/>
              </a:rPr>
              <a:t> is "</a:t>
            </a:r>
            <a:r>
              <a:rPr lang="en-US" sz="1800" dirty="0" err="1">
                <a:solidFill>
                  <a:srgbClr val="568754"/>
                </a:solidFill>
                <a:latin typeface="Raleway"/>
                <a:ea typeface="Raleway"/>
                <a:cs typeface="Raleway"/>
                <a:sym typeface="Raleway"/>
              </a:rPr>
              <a:t>zeerijst</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een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graansoort</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afkomstig</a:t>
            </a:r>
            <a:r>
              <a:rPr lang="en-US" sz="1800" dirty="0">
                <a:solidFill>
                  <a:srgbClr val="568754"/>
                </a:solidFill>
                <a:latin typeface="Raleway"/>
                <a:ea typeface="Raleway"/>
                <a:cs typeface="Raleway"/>
                <a:sym typeface="Raleway"/>
              </a:rPr>
              <a:t> van </a:t>
            </a:r>
            <a:r>
              <a:rPr lang="en-US" sz="1800" dirty="0" err="1">
                <a:solidFill>
                  <a:srgbClr val="568754"/>
                </a:solidFill>
                <a:latin typeface="Raleway"/>
                <a:ea typeface="Raleway"/>
                <a:cs typeface="Raleway"/>
                <a:sym typeface="Raleway"/>
              </a:rPr>
              <a:t>zeegras</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een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inheems</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zeegras</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dat</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overal</a:t>
            </a:r>
            <a:r>
              <a:rPr lang="en-US" sz="1800" dirty="0">
                <a:solidFill>
                  <a:srgbClr val="568754"/>
                </a:solidFill>
                <a:latin typeface="Raleway"/>
                <a:ea typeface="Raleway"/>
                <a:cs typeface="Raleway"/>
                <a:sym typeface="Raleway"/>
              </a:rPr>
              <a:t> op het </a:t>
            </a:r>
            <a:r>
              <a:rPr lang="en-US" sz="1800" dirty="0" err="1">
                <a:solidFill>
                  <a:srgbClr val="568754"/>
                </a:solidFill>
                <a:latin typeface="Raleway"/>
                <a:ea typeface="Raleway"/>
                <a:cs typeface="Raleway"/>
                <a:sym typeface="Raleway"/>
              </a:rPr>
              <a:t>noordelijk</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halfrond</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voorkomt</a:t>
            </a:r>
            <a:r>
              <a:rPr lang="en-US" sz="1800" dirty="0">
                <a:solidFill>
                  <a:srgbClr val="568754"/>
                </a:solidFill>
                <a:latin typeface="Raleway"/>
                <a:ea typeface="Raleway"/>
                <a:cs typeface="Raleway"/>
                <a:sym typeface="Raleway"/>
              </a:rPr>
              <a:t>. De </a:t>
            </a:r>
            <a:r>
              <a:rPr lang="en-US" sz="1800" dirty="0" err="1">
                <a:solidFill>
                  <a:srgbClr val="568754"/>
                </a:solidFill>
                <a:latin typeface="Raleway"/>
                <a:ea typeface="Raleway"/>
                <a:cs typeface="Raleway"/>
                <a:sym typeface="Raleway"/>
              </a:rPr>
              <a:t>textuur</a:t>
            </a:r>
            <a:r>
              <a:rPr lang="en-US" sz="1800" dirty="0">
                <a:solidFill>
                  <a:srgbClr val="568754"/>
                </a:solidFill>
                <a:latin typeface="Raleway"/>
                <a:ea typeface="Raleway"/>
                <a:cs typeface="Raleway"/>
                <a:sym typeface="Raleway"/>
              </a:rPr>
              <a:t> van het </a:t>
            </a:r>
            <a:r>
              <a:rPr lang="en-US" sz="1800" dirty="0" err="1">
                <a:solidFill>
                  <a:srgbClr val="568754"/>
                </a:solidFill>
                <a:latin typeface="Raleway"/>
                <a:ea typeface="Raleway"/>
                <a:cs typeface="Raleway"/>
                <a:sym typeface="Raleway"/>
              </a:rPr>
              <a:t>graan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houdt</a:t>
            </a:r>
            <a:r>
              <a:rPr lang="en-US" sz="1800" dirty="0">
                <a:solidFill>
                  <a:srgbClr val="568754"/>
                </a:solidFill>
                <a:latin typeface="Raleway"/>
                <a:ea typeface="Raleway"/>
                <a:cs typeface="Raleway"/>
                <a:sym typeface="Raleway"/>
              </a:rPr>
              <a:t> het </a:t>
            </a:r>
            <a:r>
              <a:rPr lang="en-US" sz="1800" dirty="0" err="1">
                <a:solidFill>
                  <a:srgbClr val="568754"/>
                </a:solidFill>
                <a:latin typeface="Raleway"/>
                <a:ea typeface="Raleway"/>
                <a:cs typeface="Raleway"/>
                <a:sym typeface="Raleway"/>
              </a:rPr>
              <a:t>midden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tussen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rijst</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en</a:t>
            </a:r>
            <a:r>
              <a:rPr lang="en-US" sz="1800" dirty="0">
                <a:solidFill>
                  <a:srgbClr val="568754"/>
                </a:solidFill>
                <a:latin typeface="Raleway"/>
                <a:ea typeface="Raleway"/>
                <a:cs typeface="Raleway"/>
                <a:sym typeface="Raleway"/>
              </a:rPr>
              <a:t> quinoa </a:t>
            </a:r>
            <a:r>
              <a:rPr lang="en-US" sz="1800" dirty="0" err="1">
                <a:solidFill>
                  <a:srgbClr val="568754"/>
                </a:solidFill>
                <a:latin typeface="Raleway"/>
                <a:ea typeface="Raleway"/>
                <a:cs typeface="Raleway"/>
                <a:sym typeface="Raleway"/>
              </a:rPr>
              <a:t>en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smaakt</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niet</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naar</a:t>
            </a:r>
            <a:r>
              <a:rPr lang="en-US" sz="1800" dirty="0">
                <a:solidFill>
                  <a:srgbClr val="568754"/>
                </a:solidFill>
                <a:latin typeface="Raleway"/>
                <a:ea typeface="Raleway"/>
                <a:cs typeface="Raleway"/>
                <a:sym typeface="Raleway"/>
              </a:rPr>
              <a:t> de zee, </a:t>
            </a:r>
            <a:r>
              <a:rPr lang="en-US" sz="1800" dirty="0" err="1">
                <a:solidFill>
                  <a:srgbClr val="568754"/>
                </a:solidFill>
                <a:latin typeface="Raleway"/>
                <a:ea typeface="Raleway"/>
                <a:cs typeface="Raleway"/>
                <a:sym typeface="Raleway"/>
              </a:rPr>
              <a:t>aldus</a:t>
            </a:r>
            <a:r>
              <a:rPr lang="en-US" sz="1800" dirty="0">
                <a:solidFill>
                  <a:srgbClr val="568754"/>
                </a:solidFill>
                <a:latin typeface="Raleway"/>
                <a:ea typeface="Raleway"/>
                <a:cs typeface="Raleway"/>
                <a:sym typeface="Raleway"/>
              </a:rPr>
              <a:t> de chef, die </a:t>
            </a:r>
            <a:r>
              <a:rPr lang="en-US" sz="1800" dirty="0" err="1">
                <a:solidFill>
                  <a:srgbClr val="568754"/>
                </a:solidFill>
                <a:latin typeface="Raleway"/>
                <a:ea typeface="Raleway"/>
                <a:cs typeface="Raleway"/>
                <a:sym typeface="Raleway"/>
              </a:rPr>
              <a:t>eraan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toevoegt</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dat</a:t>
            </a:r>
            <a:r>
              <a:rPr lang="en-US" sz="1800" dirty="0">
                <a:solidFill>
                  <a:srgbClr val="568754"/>
                </a:solidFill>
                <a:latin typeface="Raleway"/>
                <a:ea typeface="Raleway"/>
                <a:cs typeface="Raleway"/>
                <a:sym typeface="Raleway"/>
              </a:rPr>
              <a:t> het tot </a:t>
            </a:r>
            <a:r>
              <a:rPr lang="en-US" sz="1800" dirty="0" err="1">
                <a:solidFill>
                  <a:srgbClr val="568754"/>
                </a:solidFill>
                <a:latin typeface="Raleway"/>
                <a:ea typeface="Raleway"/>
                <a:cs typeface="Raleway"/>
                <a:sym typeface="Raleway"/>
              </a:rPr>
              <a:t>meel</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kan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worden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vermalen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voor</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gebruik</a:t>
            </a:r>
            <a:r>
              <a:rPr lang="en-US" sz="1800" dirty="0">
                <a:solidFill>
                  <a:srgbClr val="568754"/>
                </a:solidFill>
                <a:latin typeface="Raleway"/>
                <a:ea typeface="Raleway"/>
                <a:cs typeface="Raleway"/>
                <a:sym typeface="Raleway"/>
              </a:rPr>
              <a:t> in brood, pasta </a:t>
            </a:r>
            <a:r>
              <a:rPr lang="en-US" sz="1800" dirty="0" err="1">
                <a:solidFill>
                  <a:srgbClr val="568754"/>
                </a:solidFill>
                <a:latin typeface="Raleway"/>
                <a:ea typeface="Raleway"/>
                <a:cs typeface="Raleway"/>
                <a:sym typeface="Raleway"/>
              </a:rPr>
              <a:t>en</a:t>
            </a:r>
            <a:r>
              <a:rPr lang="en-US" sz="1800" dirty="0">
                <a:solidFill>
                  <a:srgbClr val="568754"/>
                </a:solidFill>
                <a:latin typeface="Raleway"/>
                <a:ea typeface="Raleway"/>
                <a:cs typeface="Raleway"/>
                <a:sym typeface="Raleway"/>
              </a:rPr>
              <a:t> </a:t>
            </a:r>
            <a:r>
              <a:rPr lang="en-US" sz="1800" dirty="0" err="1">
                <a:solidFill>
                  <a:srgbClr val="568754"/>
                </a:solidFill>
                <a:latin typeface="Raleway"/>
                <a:ea typeface="Raleway"/>
                <a:cs typeface="Raleway"/>
                <a:sym typeface="Raleway"/>
              </a:rPr>
              <a:t>gebak</a:t>
            </a:r>
            <a:r>
              <a:rPr lang="en-US" sz="1800" dirty="0">
                <a:solidFill>
                  <a:srgbClr val="568754"/>
                </a:solidFill>
                <a:latin typeface="Raleway"/>
                <a:ea typeface="Raleway"/>
                <a:cs typeface="Raleway"/>
                <a:sym typeface="Raleway"/>
              </a:rPr>
              <a:t>.</a:t>
            </a:r>
            <a:endParaRPr dirty="0"/>
          </a:p>
        </p:txBody>
      </p:sp>
      <p:pic>
        <p:nvPicPr>
          <p:cNvPr id="406" name="Google Shape;406;p11" title="Cocina y Vino | El chef Ángel León y su revolucionario &quot;cereal marino&quot;"/>
          <p:cNvPicPr preferRelativeResize="0"/>
          <p:nvPr/>
        </p:nvPicPr>
        <p:blipFill rotWithShape="1">
          <a:blip r:embed="rId5">
            <a:alphaModFix/>
          </a:blip>
          <a:srcRect/>
          <a:stretch/>
        </p:blipFill>
        <p:spPr>
          <a:xfrm>
            <a:off x="7215447" y="2853120"/>
            <a:ext cx="4758674" cy="2688651"/>
          </a:xfrm>
          <a:prstGeom prst="rect">
            <a:avLst/>
          </a:prstGeom>
          <a:noFill/>
          <a:ln>
            <a:noFill/>
          </a:ln>
        </p:spPr>
      </p:pic>
      <p:sp>
        <p:nvSpPr>
          <p:cNvPr id="407" name="Google Shape;407;p11"/>
          <p:cNvSpPr txBox="1"/>
          <p:nvPr/>
        </p:nvSpPr>
        <p:spPr>
          <a:xfrm>
            <a:off x="7138555" y="5655816"/>
            <a:ext cx="49564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Cocina y Vino | El chef Ángel León y su revolucionario "cereal marino" - YouTube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2"/>
          <p:cNvSpPr txBox="1">
            <a:spLocks noGrp="1"/>
          </p:cNvSpPr>
          <p:nvPr>
            <p:ph type="body" idx="1"/>
          </p:nvPr>
        </p:nvSpPr>
        <p:spPr>
          <a:xfrm>
            <a:off x="490267" y="1034000"/>
            <a:ext cx="11296996" cy="4397432"/>
          </a:xfrm>
          <a:prstGeom prst="rect">
            <a:avLst/>
          </a:prstGeom>
          <a:noFill/>
          <a:ln>
            <a:noFill/>
          </a:ln>
        </p:spPr>
        <p:txBody>
          <a:bodyPr spcFirstLastPara="1" wrap="square" lIns="91425" tIns="45700" rIns="91425" bIns="45700" anchor="t" anchorCtr="0">
            <a:noAutofit/>
          </a:bodyPr>
          <a:lstStyle/>
          <a:p>
            <a:pPr marL="228600" lvl="0" indent="-228600" algn="r" rtl="0">
              <a:lnSpc>
                <a:spcPct val="120000"/>
              </a:lnSpc>
              <a:spcBef>
                <a:spcPts val="0"/>
              </a:spcBef>
              <a:spcAft>
                <a:spcPts val="0"/>
              </a:spcAft>
              <a:buClr>
                <a:schemeClr val="lt1"/>
              </a:buClr>
              <a:buSzPts val="1800"/>
              <a:buNone/>
            </a:pPr>
            <a:r>
              <a:rPr lang="en-US" sz="1800"/>
              <a:t>Cook it Forward heeft drie hulpmiddelen om u te helpen het verleden naar de toekomst te brengen </a:t>
            </a:r>
            <a:endParaRPr/>
          </a:p>
        </p:txBody>
      </p:sp>
      <p:sp>
        <p:nvSpPr>
          <p:cNvPr id="413" name="Google Shape;413;p12"/>
          <p:cNvSpPr txBox="1">
            <a:spLocks noGrp="1"/>
          </p:cNvSpPr>
          <p:nvPr>
            <p:ph type="body" idx="2"/>
          </p:nvPr>
        </p:nvSpPr>
        <p:spPr>
          <a:xfrm>
            <a:off x="734714" y="534906"/>
            <a:ext cx="10808102"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sz="3600"/>
              <a:t>Hoe breng je het verleden naar de toekomst?</a:t>
            </a:r>
            <a:endParaRPr/>
          </a:p>
        </p:txBody>
      </p:sp>
      <p:sp>
        <p:nvSpPr>
          <p:cNvPr id="414" name="Google Shape;414;p12"/>
          <p:cNvSpPr txBox="1"/>
          <p:nvPr/>
        </p:nvSpPr>
        <p:spPr>
          <a:xfrm>
            <a:off x="484366" y="2058852"/>
            <a:ext cx="3633943" cy="3600986"/>
          </a:xfrm>
          <a:prstGeom prst="rect">
            <a:avLst/>
          </a:prstGeom>
          <a:noFill/>
          <a:ln w="1587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dirty="0">
                <a:solidFill>
                  <a:schemeClr val="lt2"/>
                </a:solidFill>
                <a:latin typeface="Raleway"/>
                <a:ea typeface="Raleway"/>
                <a:cs typeface="Raleway"/>
                <a:sym typeface="Raleway"/>
              </a:rPr>
              <a:t>Door de hand </a:t>
            </a:r>
            <a:r>
              <a:rPr lang="en-US" sz="1900" dirty="0" err="1">
                <a:solidFill>
                  <a:schemeClr val="lt2"/>
                </a:solidFill>
                <a:latin typeface="Raleway"/>
                <a:ea typeface="Raleway"/>
                <a:cs typeface="Raleway"/>
                <a:sym typeface="Raleway"/>
              </a:rPr>
              <a:t>uit</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te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steken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naar</a:t>
            </a:r>
            <a:r>
              <a:rPr lang="en-US" sz="1900" dirty="0">
                <a:solidFill>
                  <a:schemeClr val="lt2"/>
                </a:solidFill>
                <a:latin typeface="Raleway"/>
                <a:ea typeface="Raleway"/>
                <a:cs typeface="Raleway"/>
                <a:sym typeface="Raleway"/>
              </a:rPr>
              <a:t> de </a:t>
            </a:r>
            <a:r>
              <a:rPr lang="en-US" sz="1900" dirty="0" err="1">
                <a:solidFill>
                  <a:schemeClr val="lt2"/>
                </a:solidFill>
                <a:latin typeface="Raleway"/>
                <a:ea typeface="Raleway"/>
                <a:cs typeface="Raleway"/>
                <a:sym typeface="Raleway"/>
              </a:rPr>
              <a:t>arbeidswereld</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binnen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uw</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regio</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connecties</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te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leggen</a:t>
            </a:r>
            <a:r>
              <a:rPr lang="en-US" sz="1900" dirty="0">
                <a:solidFill>
                  <a:schemeClr val="lt2"/>
                </a:solidFill>
                <a:latin typeface="Raleway"/>
                <a:ea typeface="Raleway"/>
                <a:cs typeface="Raleway"/>
                <a:sym typeface="Raleway"/>
              </a:rPr>
              <a:t> met </a:t>
            </a:r>
            <a:r>
              <a:rPr lang="en-US" sz="1900" dirty="0" err="1">
                <a:solidFill>
                  <a:schemeClr val="lt2"/>
                </a:solidFill>
                <a:latin typeface="Raleway"/>
                <a:ea typeface="Raleway"/>
                <a:cs typeface="Raleway"/>
                <a:sym typeface="Raleway"/>
              </a:rPr>
              <a:t>andere</a:t>
            </a:r>
            <a:r>
              <a:rPr lang="en-US" sz="1900" dirty="0">
                <a:solidFill>
                  <a:schemeClr val="lt2"/>
                </a:solidFill>
                <a:latin typeface="Raleway"/>
                <a:ea typeface="Raleway"/>
                <a:cs typeface="Raleway"/>
                <a:sym typeface="Raleway"/>
              </a:rPr>
              <a:t> restaurants, </a:t>
            </a:r>
            <a:r>
              <a:rPr lang="en-US" sz="1900" dirty="0" err="1">
                <a:solidFill>
                  <a:schemeClr val="lt2"/>
                </a:solidFill>
                <a:latin typeface="Raleway"/>
                <a:ea typeface="Raleway"/>
                <a:cs typeface="Raleway"/>
                <a:sym typeface="Raleway"/>
              </a:rPr>
              <a:t>netwerken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voedingsbedrijven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cateraars</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boeren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producenten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lokale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overheden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kunnen</a:t>
            </a:r>
            <a:r>
              <a:rPr lang="en-US" sz="1900" dirty="0">
                <a:solidFill>
                  <a:schemeClr val="lt2"/>
                </a:solidFill>
                <a:latin typeface="Raleway"/>
                <a:ea typeface="Raleway"/>
                <a:cs typeface="Raleway"/>
                <a:sym typeface="Raleway"/>
              </a:rPr>
              <a:t> we </a:t>
            </a:r>
            <a:r>
              <a:rPr lang="en-US" sz="1900" dirty="0" err="1">
                <a:solidFill>
                  <a:schemeClr val="lt2"/>
                </a:solidFill>
                <a:latin typeface="Raleway"/>
                <a:ea typeface="Raleway"/>
                <a:cs typeface="Raleway"/>
                <a:sym typeface="Raleway"/>
              </a:rPr>
              <a:t>een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verzorgende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omgeving</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creëren</a:t>
            </a:r>
            <a:r>
              <a:rPr lang="en-US" sz="1900" dirty="0">
                <a:solidFill>
                  <a:schemeClr val="lt2"/>
                </a:solidFill>
                <a:latin typeface="Raleway"/>
                <a:ea typeface="Raleway"/>
                <a:cs typeface="Raleway"/>
                <a:sym typeface="Raleway"/>
              </a:rPr>
              <a:t> die </a:t>
            </a:r>
            <a:r>
              <a:rPr lang="en-US" sz="1900" dirty="0" err="1">
                <a:solidFill>
                  <a:schemeClr val="lt2"/>
                </a:solidFill>
                <a:latin typeface="Raleway"/>
                <a:ea typeface="Raleway"/>
                <a:cs typeface="Raleway"/>
                <a:sym typeface="Raleway"/>
              </a:rPr>
              <a:t>geeft</a:t>
            </a:r>
            <a:r>
              <a:rPr lang="en-US" sz="1900" dirty="0">
                <a:solidFill>
                  <a:schemeClr val="lt2"/>
                </a:solidFill>
                <a:latin typeface="Raleway"/>
                <a:ea typeface="Raleway"/>
                <a:cs typeface="Raleway"/>
                <a:sym typeface="Raleway"/>
              </a:rPr>
              <a:t> om het </a:t>
            </a:r>
            <a:r>
              <a:rPr lang="en-US" sz="1900" dirty="0" err="1">
                <a:solidFill>
                  <a:schemeClr val="lt2"/>
                </a:solidFill>
                <a:latin typeface="Raleway"/>
                <a:ea typeface="Raleway"/>
                <a:cs typeface="Raleway"/>
                <a:sym typeface="Raleway"/>
              </a:rPr>
              <a:t>verleden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waar</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studenten</a:t>
            </a:r>
            <a:r>
              <a:rPr lang="en-US" sz="1900" dirty="0">
                <a:solidFill>
                  <a:schemeClr val="lt2"/>
                </a:solidFill>
                <a:latin typeface="Raleway"/>
                <a:ea typeface="Raleway"/>
                <a:cs typeface="Raleway"/>
                <a:sym typeface="Raleway"/>
              </a:rPr>
              <a:t> in </a:t>
            </a:r>
            <a:r>
              <a:rPr lang="en-US" sz="1900" dirty="0" err="1">
                <a:solidFill>
                  <a:schemeClr val="lt2"/>
                </a:solidFill>
                <a:latin typeface="Raleway"/>
                <a:ea typeface="Raleway"/>
                <a:cs typeface="Raleway"/>
                <a:sym typeface="Raleway"/>
              </a:rPr>
              <a:t>zullen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afstuderen</a:t>
            </a:r>
            <a:r>
              <a:rPr lang="en-US" sz="1900" dirty="0">
                <a:solidFill>
                  <a:schemeClr val="lt2"/>
                </a:solidFill>
                <a:latin typeface="Raleway"/>
                <a:ea typeface="Raleway"/>
                <a:cs typeface="Raleway"/>
                <a:sym typeface="Raleway"/>
              </a:rPr>
              <a:t>.</a:t>
            </a:r>
            <a:endParaRPr dirty="0"/>
          </a:p>
          <a:p>
            <a:pPr marL="0" marR="0" lvl="0" indent="0" algn="l" rtl="0">
              <a:lnSpc>
                <a:spcPct val="100000"/>
              </a:lnSpc>
              <a:spcBef>
                <a:spcPts val="0"/>
              </a:spcBef>
              <a:spcAft>
                <a:spcPts val="0"/>
              </a:spcAft>
              <a:buNone/>
            </a:pPr>
            <a:endParaRPr sz="1900" dirty="0">
              <a:solidFill>
                <a:schemeClr val="lt2"/>
              </a:solidFill>
              <a:latin typeface="Raleway"/>
              <a:ea typeface="Raleway"/>
              <a:cs typeface="Raleway"/>
              <a:sym typeface="Raleway"/>
            </a:endParaRPr>
          </a:p>
        </p:txBody>
      </p:sp>
      <p:sp>
        <p:nvSpPr>
          <p:cNvPr id="415" name="Google Shape;415;p12"/>
          <p:cNvSpPr txBox="1"/>
          <p:nvPr/>
        </p:nvSpPr>
        <p:spPr>
          <a:xfrm>
            <a:off x="4279030" y="2058852"/>
            <a:ext cx="3719470" cy="3616375"/>
          </a:xfrm>
          <a:prstGeom prst="rect">
            <a:avLst/>
          </a:prstGeom>
          <a:noFill/>
          <a:ln w="1587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dirty="0">
                <a:solidFill>
                  <a:schemeClr val="lt2"/>
                </a:solidFill>
                <a:latin typeface="Raleway"/>
                <a:ea typeface="Raleway"/>
                <a:cs typeface="Raleway"/>
                <a:sym typeface="Raleway"/>
              </a:rPr>
              <a:t>Door real-life </a:t>
            </a:r>
            <a:r>
              <a:rPr lang="en-US" sz="1900" dirty="0" err="1">
                <a:solidFill>
                  <a:schemeClr val="lt2"/>
                </a:solidFill>
                <a:latin typeface="Raleway"/>
                <a:ea typeface="Raleway"/>
                <a:cs typeface="Raleway"/>
                <a:sym typeface="Raleway"/>
              </a:rPr>
              <a:t>opdrachten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te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geven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brengen</a:t>
            </a:r>
            <a:r>
              <a:rPr lang="en-US" sz="1900" dirty="0">
                <a:solidFill>
                  <a:schemeClr val="lt2"/>
                </a:solidFill>
                <a:latin typeface="Raleway"/>
                <a:ea typeface="Raleway"/>
                <a:cs typeface="Raleway"/>
                <a:sym typeface="Raleway"/>
              </a:rPr>
              <a:t> we </a:t>
            </a:r>
            <a:r>
              <a:rPr lang="en-US" sz="1900" dirty="0" err="1">
                <a:solidFill>
                  <a:schemeClr val="lt2"/>
                </a:solidFill>
                <a:latin typeface="Raleway"/>
                <a:ea typeface="Raleway"/>
                <a:cs typeface="Raleway"/>
                <a:sym typeface="Raleway"/>
              </a:rPr>
              <a:t>studenten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dichter</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bij</a:t>
            </a:r>
            <a:r>
              <a:rPr lang="en-US" sz="1900" dirty="0">
                <a:solidFill>
                  <a:schemeClr val="lt2"/>
                </a:solidFill>
                <a:latin typeface="Raleway"/>
                <a:ea typeface="Raleway"/>
                <a:cs typeface="Raleway"/>
                <a:sym typeface="Raleway"/>
              </a:rPr>
              <a:t> de </a:t>
            </a:r>
            <a:r>
              <a:rPr lang="en-US" sz="1900" dirty="0" err="1">
                <a:solidFill>
                  <a:schemeClr val="lt2"/>
                </a:solidFill>
                <a:latin typeface="Raleway"/>
                <a:ea typeface="Raleway"/>
                <a:cs typeface="Raleway"/>
                <a:sym typeface="Raleway"/>
              </a:rPr>
              <a:t>wereld</a:t>
            </a:r>
            <a:r>
              <a:rPr lang="en-US" sz="1900" dirty="0">
                <a:solidFill>
                  <a:schemeClr val="lt2"/>
                </a:solidFill>
                <a:latin typeface="Raleway"/>
                <a:ea typeface="Raleway"/>
                <a:cs typeface="Raleway"/>
                <a:sym typeface="Raleway"/>
              </a:rPr>
              <a:t> van het </a:t>
            </a:r>
            <a:r>
              <a:rPr lang="en-US" sz="1900" dirty="0" err="1">
                <a:solidFill>
                  <a:schemeClr val="lt2"/>
                </a:solidFill>
                <a:latin typeface="Raleway"/>
                <a:ea typeface="Raleway"/>
                <a:cs typeface="Raleway"/>
                <a:sym typeface="Raleway"/>
              </a:rPr>
              <a:t>werk</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wordt</a:t>
            </a:r>
            <a:r>
              <a:rPr lang="en-US" sz="1900" dirty="0">
                <a:solidFill>
                  <a:schemeClr val="lt2"/>
                </a:solidFill>
                <a:latin typeface="Raleway"/>
                <a:ea typeface="Raleway"/>
                <a:cs typeface="Raleway"/>
                <a:sym typeface="Raleway"/>
              </a:rPr>
              <a:t> hen </a:t>
            </a:r>
            <a:r>
              <a:rPr lang="en-US" sz="1900" dirty="0" err="1">
                <a:solidFill>
                  <a:schemeClr val="lt2"/>
                </a:solidFill>
                <a:latin typeface="Raleway"/>
                <a:ea typeface="Raleway"/>
                <a:cs typeface="Raleway"/>
                <a:sym typeface="Raleway"/>
              </a:rPr>
              <a:t>gevraagd</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gerechten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uit</a:t>
            </a:r>
            <a:r>
              <a:rPr lang="en-US" sz="1900" dirty="0">
                <a:solidFill>
                  <a:schemeClr val="lt2"/>
                </a:solidFill>
                <a:latin typeface="Raleway"/>
                <a:ea typeface="Raleway"/>
                <a:cs typeface="Raleway"/>
                <a:sym typeface="Raleway"/>
              </a:rPr>
              <a:t> het </a:t>
            </a:r>
            <a:r>
              <a:rPr lang="en-US" sz="1900" dirty="0" err="1">
                <a:solidFill>
                  <a:schemeClr val="lt2"/>
                </a:solidFill>
                <a:latin typeface="Raleway"/>
                <a:ea typeface="Raleway"/>
                <a:cs typeface="Raleway"/>
                <a:sym typeface="Raleway"/>
              </a:rPr>
              <a:t>verleden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opnieuw</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uit</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te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vinden</a:t>
            </a:r>
            <a:r>
              <a:rPr lang="en-US" sz="1900" dirty="0">
                <a:solidFill>
                  <a:schemeClr val="lt2"/>
                </a:solidFill>
                <a:latin typeface="Raleway"/>
                <a:ea typeface="Raleway"/>
                <a:cs typeface="Raleway"/>
                <a:sym typeface="Raleway"/>
              </a:rPr>
              <a:t>.  </a:t>
            </a:r>
            <a:endParaRPr sz="1100" dirty="0">
              <a:solidFill>
                <a:schemeClr val="lt2"/>
              </a:solidFill>
              <a:latin typeface="Raleway"/>
              <a:ea typeface="Raleway"/>
              <a:cs typeface="Raleway"/>
              <a:sym typeface="Raleway"/>
            </a:endParaRPr>
          </a:p>
          <a:p>
            <a:pPr marL="0" marR="0" lvl="0" indent="0" algn="l" rtl="0">
              <a:lnSpc>
                <a:spcPct val="100000"/>
              </a:lnSpc>
              <a:spcBef>
                <a:spcPts val="0"/>
              </a:spcBef>
              <a:spcAft>
                <a:spcPts val="0"/>
              </a:spcAft>
              <a:buNone/>
            </a:pPr>
            <a:r>
              <a:rPr lang="en-US" sz="1900" dirty="0">
                <a:solidFill>
                  <a:schemeClr val="lt2"/>
                </a:solidFill>
                <a:latin typeface="Raleway"/>
                <a:ea typeface="Raleway"/>
                <a:cs typeface="Raleway"/>
                <a:sym typeface="Raleway"/>
              </a:rPr>
              <a:t>De </a:t>
            </a:r>
            <a:r>
              <a:rPr lang="en-US" sz="1900" dirty="0" err="1">
                <a:solidFill>
                  <a:schemeClr val="lt2"/>
                </a:solidFill>
                <a:latin typeface="Raleway"/>
                <a:ea typeface="Raleway"/>
                <a:cs typeface="Raleway"/>
                <a:sym typeface="Raleway"/>
              </a:rPr>
              <a:t>studenten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leren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niet</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alleen</a:t>
            </a:r>
            <a:r>
              <a:rPr lang="en-US" sz="1900" dirty="0">
                <a:solidFill>
                  <a:schemeClr val="lt2"/>
                </a:solidFill>
                <a:latin typeface="Raleway"/>
                <a:ea typeface="Raleway"/>
                <a:cs typeface="Raleway"/>
                <a:sym typeface="Raleway"/>
              </a:rPr>
              <a:t> het hoe </a:t>
            </a:r>
            <a:r>
              <a:rPr lang="en-US" sz="1900" dirty="0" err="1">
                <a:solidFill>
                  <a:schemeClr val="lt2"/>
                </a:solidFill>
                <a:latin typeface="Raleway"/>
                <a:ea typeface="Raleway"/>
                <a:cs typeface="Raleway"/>
                <a:sym typeface="Raleway"/>
              </a:rPr>
              <a: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waarom</a:t>
            </a:r>
            <a:r>
              <a:rPr lang="en-US" sz="1900" dirty="0">
                <a:solidFill>
                  <a:schemeClr val="lt2"/>
                </a:solidFill>
                <a:latin typeface="Raleway"/>
                <a:ea typeface="Raleway"/>
                <a:cs typeface="Raleway"/>
                <a:sym typeface="Raleway"/>
              </a:rPr>
              <a:t> van het </a:t>
            </a:r>
            <a:r>
              <a:rPr lang="en-US" sz="1900" dirty="0" err="1">
                <a:solidFill>
                  <a:schemeClr val="lt2"/>
                </a:solidFill>
                <a:latin typeface="Raleway"/>
                <a:ea typeface="Raleway"/>
                <a:cs typeface="Raleway"/>
                <a:sym typeface="Raleway"/>
              </a:rPr>
              <a:t>heruitvinden</a:t>
            </a:r>
            <a:r>
              <a:rPr lang="en-US" sz="1900" dirty="0">
                <a:solidFill>
                  <a:schemeClr val="lt2"/>
                </a:solidFill>
                <a:latin typeface="Raleway"/>
                <a:ea typeface="Raleway"/>
                <a:cs typeface="Raleway"/>
                <a:sym typeface="Raleway"/>
              </a:rPr>
              <a:t> van </a:t>
            </a:r>
            <a:r>
              <a:rPr lang="en-US" sz="1900" dirty="0" err="1">
                <a:solidFill>
                  <a:schemeClr val="lt2"/>
                </a:solidFill>
                <a:latin typeface="Raleway"/>
                <a:ea typeface="Raleway"/>
                <a:cs typeface="Raleway"/>
                <a:sym typeface="Raleway"/>
              </a:rPr>
              <a:t>traditionele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gerechten</a:t>
            </a:r>
            <a:r>
              <a:rPr lang="en-US" sz="1900" dirty="0">
                <a:solidFill>
                  <a:schemeClr val="lt2"/>
                </a:solidFill>
                <a:latin typeface="Raleway"/>
                <a:ea typeface="Raleway"/>
                <a:cs typeface="Raleway"/>
                <a:sym typeface="Raleway"/>
              </a:rPr>
              <a:t>, maar </a:t>
            </a:r>
            <a:r>
              <a:rPr lang="en-US" sz="1900" dirty="0" err="1">
                <a:solidFill>
                  <a:schemeClr val="lt2"/>
                </a:solidFill>
                <a:latin typeface="Raleway"/>
                <a:ea typeface="Raleway"/>
                <a:cs typeface="Raleway"/>
                <a:sym typeface="Raleway"/>
              </a:rPr>
              <a:t>ze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leren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ook</a:t>
            </a:r>
            <a:r>
              <a:rPr lang="en-US" sz="1900" dirty="0">
                <a:solidFill>
                  <a:schemeClr val="lt2"/>
                </a:solidFill>
                <a:latin typeface="Raleway"/>
                <a:ea typeface="Raleway"/>
                <a:cs typeface="Raleway"/>
                <a:sym typeface="Raleway"/>
              </a:rPr>
              <a:t> van </a:t>
            </a:r>
            <a:r>
              <a:rPr lang="en-US" sz="1900" dirty="0" err="1">
                <a:solidFill>
                  <a:schemeClr val="lt2"/>
                </a:solidFill>
                <a:latin typeface="Raleway"/>
                <a:ea typeface="Raleway"/>
                <a:cs typeface="Raleway"/>
                <a:sym typeface="Raleway"/>
              </a:rPr>
              <a:t>elkaar</a:t>
            </a:r>
            <a:r>
              <a:rPr lang="en-US" sz="1900" dirty="0">
                <a:solidFill>
                  <a:schemeClr val="lt2"/>
                </a:solidFill>
                <a:latin typeface="Raleway"/>
                <a:ea typeface="Raleway"/>
                <a:cs typeface="Raleway"/>
                <a:sym typeface="Raleway"/>
              </a:rPr>
              <a:t> op </a:t>
            </a:r>
            <a:r>
              <a:rPr lang="en-US" sz="1900" dirty="0" err="1">
                <a:solidFill>
                  <a:schemeClr val="lt2"/>
                </a:solidFill>
                <a:latin typeface="Raleway"/>
                <a:ea typeface="Raleway"/>
                <a:cs typeface="Raleway"/>
                <a:sym typeface="Raleway"/>
              </a:rPr>
              <a:t>een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regionale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en</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Europese</a:t>
            </a:r>
            <a:r>
              <a:rPr lang="en-US" sz="1900" dirty="0">
                <a:solidFill>
                  <a:schemeClr val="lt2"/>
                </a:solidFill>
                <a:latin typeface="Raleway"/>
                <a:ea typeface="Raleway"/>
                <a:cs typeface="Raleway"/>
                <a:sym typeface="Raleway"/>
              </a:rPr>
              <a:t> </a:t>
            </a:r>
            <a:r>
              <a:rPr lang="en-US" sz="1900" dirty="0" err="1">
                <a:solidFill>
                  <a:schemeClr val="lt2"/>
                </a:solidFill>
                <a:latin typeface="Raleway"/>
                <a:ea typeface="Raleway"/>
                <a:cs typeface="Raleway"/>
                <a:sym typeface="Raleway"/>
              </a:rPr>
              <a:t>manier</a:t>
            </a:r>
            <a:r>
              <a:rPr lang="en-US" sz="1900" dirty="0">
                <a:solidFill>
                  <a:schemeClr val="lt2"/>
                </a:solidFill>
                <a:latin typeface="Raleway"/>
                <a:ea typeface="Raleway"/>
                <a:cs typeface="Raleway"/>
                <a:sym typeface="Raleway"/>
              </a:rPr>
              <a:t>.</a:t>
            </a:r>
            <a:endParaRPr dirty="0"/>
          </a:p>
          <a:p>
            <a:pPr marL="0" marR="0" lvl="0" indent="0" algn="l" rtl="0">
              <a:spcBef>
                <a:spcPts val="0"/>
              </a:spcBef>
              <a:spcAft>
                <a:spcPts val="0"/>
              </a:spcAft>
              <a:buNone/>
            </a:pPr>
            <a:endParaRPr sz="500" dirty="0">
              <a:solidFill>
                <a:srgbClr val="FF0000"/>
              </a:solidFill>
              <a:highlight>
                <a:srgbClr val="FFFF00"/>
              </a:highlight>
              <a:latin typeface="Raleway"/>
              <a:ea typeface="Raleway"/>
              <a:cs typeface="Raleway"/>
              <a:sym typeface="Raleway"/>
            </a:endParaRPr>
          </a:p>
          <a:p>
            <a:pPr marL="0" marR="0" lvl="0" indent="0" algn="l" rtl="0">
              <a:spcBef>
                <a:spcPts val="0"/>
              </a:spcBef>
              <a:spcAft>
                <a:spcPts val="0"/>
              </a:spcAft>
              <a:buNone/>
            </a:pPr>
            <a:endParaRPr sz="800" dirty="0">
              <a:solidFill>
                <a:srgbClr val="FF0000"/>
              </a:solidFill>
              <a:highlight>
                <a:srgbClr val="FFFF00"/>
              </a:highlight>
              <a:latin typeface="Raleway"/>
              <a:ea typeface="Raleway"/>
              <a:cs typeface="Raleway"/>
              <a:sym typeface="Raleway"/>
            </a:endParaRPr>
          </a:p>
          <a:p>
            <a:pPr marL="0" marR="0" lvl="0" indent="0" algn="l" rtl="0">
              <a:spcBef>
                <a:spcPts val="0"/>
              </a:spcBef>
              <a:spcAft>
                <a:spcPts val="0"/>
              </a:spcAft>
              <a:buNone/>
            </a:pPr>
            <a:endParaRPr sz="800" dirty="0">
              <a:solidFill>
                <a:srgbClr val="FF0000"/>
              </a:solidFill>
              <a:highlight>
                <a:srgbClr val="FFFF00"/>
              </a:highlight>
              <a:latin typeface="Raleway"/>
              <a:ea typeface="Raleway"/>
              <a:cs typeface="Raleway"/>
              <a:sym typeface="Raleway"/>
            </a:endParaRPr>
          </a:p>
          <a:p>
            <a:pPr marL="0" marR="0" lvl="0" indent="0" algn="l" rtl="0">
              <a:spcBef>
                <a:spcPts val="0"/>
              </a:spcBef>
              <a:spcAft>
                <a:spcPts val="0"/>
              </a:spcAft>
              <a:buNone/>
            </a:pPr>
            <a:endParaRPr sz="500" dirty="0">
              <a:solidFill>
                <a:srgbClr val="FF0000"/>
              </a:solidFill>
              <a:highlight>
                <a:srgbClr val="FFFF00"/>
              </a:highlight>
              <a:latin typeface="Raleway"/>
              <a:ea typeface="Raleway"/>
              <a:cs typeface="Raleway"/>
              <a:sym typeface="Raleway"/>
            </a:endParaRPr>
          </a:p>
          <a:p>
            <a:pPr marL="0" marR="0" lvl="0" indent="0" algn="l" rtl="0">
              <a:spcBef>
                <a:spcPts val="0"/>
              </a:spcBef>
              <a:spcAft>
                <a:spcPts val="0"/>
              </a:spcAft>
              <a:buNone/>
            </a:pPr>
            <a:endParaRPr sz="500" dirty="0">
              <a:solidFill>
                <a:srgbClr val="FF0000"/>
              </a:solidFill>
              <a:highlight>
                <a:srgbClr val="FFFF00"/>
              </a:highlight>
              <a:latin typeface="Raleway"/>
              <a:ea typeface="Raleway"/>
              <a:cs typeface="Raleway"/>
              <a:sym typeface="Raleway"/>
            </a:endParaRPr>
          </a:p>
          <a:p>
            <a:pPr marL="0" marR="0" lvl="0" indent="0" algn="l" rtl="0">
              <a:spcBef>
                <a:spcPts val="0"/>
              </a:spcBef>
              <a:spcAft>
                <a:spcPts val="0"/>
              </a:spcAft>
              <a:buNone/>
            </a:pPr>
            <a:endParaRPr sz="800" dirty="0">
              <a:solidFill>
                <a:srgbClr val="FF0000"/>
              </a:solidFill>
              <a:highlight>
                <a:srgbClr val="FFFF00"/>
              </a:highlight>
              <a:latin typeface="Raleway"/>
              <a:ea typeface="Raleway"/>
              <a:cs typeface="Raleway"/>
              <a:sym typeface="Raleway"/>
            </a:endParaRPr>
          </a:p>
        </p:txBody>
      </p:sp>
      <p:sp>
        <p:nvSpPr>
          <p:cNvPr id="416" name="Google Shape;416;p12"/>
          <p:cNvSpPr txBox="1"/>
          <p:nvPr/>
        </p:nvSpPr>
        <p:spPr>
          <a:xfrm>
            <a:off x="8153318" y="2057723"/>
            <a:ext cx="3633944" cy="3693278"/>
          </a:xfrm>
          <a:prstGeom prst="rect">
            <a:avLst/>
          </a:prstGeom>
          <a:noFill/>
          <a:ln w="1587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dirty="0">
                <a:solidFill>
                  <a:schemeClr val="lt2"/>
                </a:solidFill>
                <a:latin typeface="Raleway"/>
                <a:ea typeface="Raleway"/>
                <a:cs typeface="Raleway"/>
                <a:sym typeface="Raleway"/>
              </a:rPr>
              <a:t>Cook it Forward </a:t>
            </a:r>
            <a:r>
              <a:rPr lang="en-US" sz="1800" dirty="0" err="1">
                <a:solidFill>
                  <a:schemeClr val="lt2"/>
                </a:solidFill>
                <a:latin typeface="Raleway"/>
                <a:ea typeface="Raleway"/>
                <a:cs typeface="Raleway"/>
                <a:sym typeface="Raleway"/>
              </a:rPr>
              <a:t>heeft</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een</a:t>
            </a:r>
            <a:r>
              <a:rPr lang="en-US" sz="1800" dirty="0">
                <a:solidFill>
                  <a:schemeClr val="lt2"/>
                </a:solidFill>
                <a:latin typeface="Raleway"/>
                <a:ea typeface="Raleway"/>
                <a:cs typeface="Raleway"/>
                <a:sym typeface="Raleway"/>
              </a:rPr>
              <a:t> toolkit </a:t>
            </a:r>
            <a:r>
              <a:rPr lang="en-US" sz="1800" dirty="0" err="1">
                <a:solidFill>
                  <a:schemeClr val="lt2"/>
                </a:solidFill>
                <a:latin typeface="Raleway"/>
                <a:ea typeface="Raleway"/>
                <a:cs typeface="Raleway"/>
                <a:sym typeface="Raleway"/>
              </a:rPr>
              <a:t>ontwikkeld</a:t>
            </a:r>
            <a:r>
              <a:rPr lang="en-US" sz="1800" dirty="0">
                <a:solidFill>
                  <a:schemeClr val="lt2"/>
                </a:solidFill>
                <a:latin typeface="Raleway"/>
                <a:ea typeface="Raleway"/>
                <a:cs typeface="Raleway"/>
                <a:sym typeface="Raleway"/>
              </a:rPr>
              <a:t> om </a:t>
            </a:r>
            <a:r>
              <a:rPr lang="en-US" sz="1800" dirty="0" err="1">
                <a:solidFill>
                  <a:schemeClr val="lt2"/>
                </a:solidFill>
                <a:latin typeface="Raleway"/>
                <a:ea typeface="Raleway"/>
                <a:cs typeface="Raleway"/>
                <a:sym typeface="Raleway"/>
              </a:rPr>
              <a:t>beroepsopleidingen</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te</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helpen</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bij</a:t>
            </a:r>
            <a:r>
              <a:rPr lang="en-US" sz="1800" dirty="0">
                <a:solidFill>
                  <a:schemeClr val="lt2"/>
                </a:solidFill>
                <a:latin typeface="Raleway"/>
                <a:ea typeface="Raleway"/>
                <a:cs typeface="Raleway"/>
                <a:sym typeface="Raleway"/>
              </a:rPr>
              <a:t> het </a:t>
            </a:r>
            <a:r>
              <a:rPr lang="en-US" sz="1800" dirty="0" err="1">
                <a:solidFill>
                  <a:schemeClr val="lt2"/>
                </a:solidFill>
                <a:latin typeface="Raleway"/>
                <a:ea typeface="Raleway"/>
                <a:cs typeface="Raleway"/>
                <a:sym typeface="Raleway"/>
              </a:rPr>
              <a:t>opzetten</a:t>
            </a:r>
            <a:r>
              <a:rPr lang="en-US" sz="1800" dirty="0">
                <a:solidFill>
                  <a:schemeClr val="lt2"/>
                </a:solidFill>
                <a:latin typeface="Raleway"/>
                <a:ea typeface="Raleway"/>
                <a:cs typeface="Raleway"/>
                <a:sym typeface="Raleway"/>
              </a:rPr>
              <a:t> van </a:t>
            </a:r>
            <a:r>
              <a:rPr lang="en-US" sz="1800" dirty="0" err="1">
                <a:solidFill>
                  <a:schemeClr val="lt2"/>
                </a:solidFill>
                <a:latin typeface="Raleway"/>
                <a:ea typeface="Raleway"/>
                <a:cs typeface="Raleway"/>
                <a:sym typeface="Raleway"/>
              </a:rPr>
              <a:t>culinaire</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erfgoedallianties</a:t>
            </a:r>
            <a:r>
              <a:rPr lang="en-US" sz="1800" dirty="0">
                <a:solidFill>
                  <a:schemeClr val="lt2"/>
                </a:solidFill>
                <a:latin typeface="Raleway"/>
                <a:ea typeface="Raleway"/>
                <a:cs typeface="Raleway"/>
                <a:sym typeface="Raleway"/>
              </a:rPr>
              <a:t> in </a:t>
            </a:r>
            <a:r>
              <a:rPr lang="en-US" sz="1800" dirty="0" err="1">
                <a:solidFill>
                  <a:schemeClr val="lt2"/>
                </a:solidFill>
                <a:latin typeface="Raleway"/>
                <a:ea typeface="Raleway"/>
                <a:cs typeface="Raleway"/>
                <a:sym typeface="Raleway"/>
              </a:rPr>
              <a:t>hun</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regio</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zodat</a:t>
            </a:r>
            <a:r>
              <a:rPr lang="en-US" sz="1800" dirty="0">
                <a:solidFill>
                  <a:schemeClr val="lt2"/>
                </a:solidFill>
                <a:latin typeface="Raleway"/>
                <a:ea typeface="Raleway"/>
                <a:cs typeface="Raleway"/>
                <a:sym typeface="Raleway"/>
              </a:rPr>
              <a:t> het project </a:t>
            </a:r>
            <a:r>
              <a:rPr lang="en-US" sz="1800" dirty="0" err="1">
                <a:solidFill>
                  <a:schemeClr val="lt2"/>
                </a:solidFill>
                <a:latin typeface="Raleway"/>
                <a:ea typeface="Raleway"/>
                <a:cs typeface="Raleway"/>
                <a:sym typeface="Raleway"/>
              </a:rPr>
              <a:t>echt</a:t>
            </a:r>
            <a:r>
              <a:rPr lang="en-US" sz="1800" dirty="0">
                <a:solidFill>
                  <a:schemeClr val="lt2"/>
                </a:solidFill>
                <a:latin typeface="Raleway"/>
                <a:ea typeface="Raleway"/>
                <a:cs typeface="Raleway"/>
                <a:sym typeface="Raleway"/>
              </a:rPr>
              <a:t> effect </a:t>
            </a:r>
            <a:r>
              <a:rPr lang="en-US" sz="1800" dirty="0" err="1">
                <a:solidFill>
                  <a:schemeClr val="lt2"/>
                </a:solidFill>
                <a:latin typeface="Raleway"/>
                <a:ea typeface="Raleway"/>
                <a:cs typeface="Raleway"/>
                <a:sym typeface="Raleway"/>
              </a:rPr>
              <a:t>heeft</a:t>
            </a:r>
            <a:r>
              <a:rPr lang="en-US" sz="1800" dirty="0">
                <a:solidFill>
                  <a:schemeClr val="lt2"/>
                </a:solidFill>
                <a:latin typeface="Raleway"/>
                <a:ea typeface="Raleway"/>
                <a:cs typeface="Raleway"/>
                <a:sym typeface="Raleway"/>
              </a:rPr>
              <a:t>.</a:t>
            </a:r>
            <a:endParaRPr sz="1200" dirty="0"/>
          </a:p>
          <a:p>
            <a:pPr marL="0" marR="0" lvl="0" indent="0" algn="l" rtl="0">
              <a:lnSpc>
                <a:spcPct val="100000"/>
              </a:lnSpc>
              <a:spcBef>
                <a:spcPts val="0"/>
              </a:spcBef>
              <a:spcAft>
                <a:spcPts val="0"/>
              </a:spcAft>
              <a:buNone/>
            </a:pPr>
            <a:r>
              <a:rPr lang="en-US" sz="1800" dirty="0" err="1">
                <a:solidFill>
                  <a:schemeClr val="lt2"/>
                </a:solidFill>
                <a:latin typeface="Raleway"/>
                <a:ea typeface="Raleway"/>
                <a:cs typeface="Raleway"/>
                <a:sym typeface="Raleway"/>
              </a:rPr>
              <a:t>Betrokken</a:t>
            </a:r>
            <a:r>
              <a:rPr lang="en-US" sz="1800" dirty="0">
                <a:solidFill>
                  <a:schemeClr val="lt2"/>
                </a:solidFill>
                <a:latin typeface="Raleway"/>
                <a:ea typeface="Raleway"/>
                <a:cs typeface="Raleway"/>
                <a:sym typeface="Raleway"/>
              </a:rPr>
              <a:t> mentors </a:t>
            </a:r>
            <a:r>
              <a:rPr lang="en-US" sz="1800" dirty="0" err="1">
                <a:solidFill>
                  <a:schemeClr val="lt2"/>
                </a:solidFill>
                <a:latin typeface="Raleway"/>
                <a:ea typeface="Raleway"/>
                <a:cs typeface="Raleway"/>
                <a:sym typeface="Raleway"/>
              </a:rPr>
              <a:t>en</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belanghebbenden</a:t>
            </a:r>
            <a:r>
              <a:rPr lang="en-US" sz="1800" dirty="0">
                <a:solidFill>
                  <a:schemeClr val="lt2"/>
                </a:solidFill>
                <a:latin typeface="Raleway"/>
                <a:ea typeface="Raleway"/>
                <a:cs typeface="Raleway"/>
                <a:sym typeface="Raleway"/>
              </a:rPr>
              <a:t> van de </a:t>
            </a:r>
            <a:r>
              <a:rPr lang="en-US" sz="1800" dirty="0" err="1">
                <a:solidFill>
                  <a:schemeClr val="lt2"/>
                </a:solidFill>
                <a:latin typeface="Raleway"/>
                <a:ea typeface="Raleway"/>
                <a:cs typeface="Raleway"/>
                <a:sym typeface="Raleway"/>
              </a:rPr>
              <a:t>arbeidsmarkt</a:t>
            </a:r>
            <a:r>
              <a:rPr lang="en-US" sz="1800" dirty="0">
                <a:solidFill>
                  <a:schemeClr val="lt2"/>
                </a:solidFill>
                <a:latin typeface="Raleway"/>
                <a:ea typeface="Raleway"/>
                <a:cs typeface="Raleway"/>
                <a:sym typeface="Raleway"/>
              </a:rPr>
              <a:t> die het </a:t>
            </a:r>
            <a:r>
              <a:rPr lang="en-US" sz="1800" dirty="0" err="1">
                <a:solidFill>
                  <a:schemeClr val="lt2"/>
                </a:solidFill>
                <a:latin typeface="Raleway"/>
                <a:ea typeface="Raleway"/>
                <a:cs typeface="Raleway"/>
                <a:sym typeface="Raleway"/>
              </a:rPr>
              <a:t>culinaire</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erfgoed</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omarmen</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zijn</a:t>
            </a:r>
            <a:r>
              <a:rPr lang="en-US" sz="1800" dirty="0">
                <a:solidFill>
                  <a:schemeClr val="lt2"/>
                </a:solidFill>
                <a:latin typeface="Raleway"/>
                <a:ea typeface="Raleway"/>
                <a:cs typeface="Raleway"/>
                <a:sym typeface="Raleway"/>
              </a:rPr>
              <a:t> de </a:t>
            </a:r>
            <a:r>
              <a:rPr lang="en-US" sz="1800" dirty="0" err="1">
                <a:solidFill>
                  <a:schemeClr val="lt2"/>
                </a:solidFill>
                <a:latin typeface="Raleway"/>
                <a:ea typeface="Raleway"/>
                <a:cs typeface="Raleway"/>
                <a:sym typeface="Raleway"/>
              </a:rPr>
              <a:t>sleutel</a:t>
            </a:r>
            <a:r>
              <a:rPr lang="en-US" sz="1800" dirty="0">
                <a:solidFill>
                  <a:schemeClr val="lt2"/>
                </a:solidFill>
                <a:latin typeface="Raleway"/>
                <a:ea typeface="Raleway"/>
                <a:cs typeface="Raleway"/>
                <a:sym typeface="Raleway"/>
              </a:rPr>
              <a:t> om het </a:t>
            </a:r>
            <a:r>
              <a:rPr lang="en-US" sz="1800" dirty="0" err="1">
                <a:solidFill>
                  <a:schemeClr val="lt2"/>
                </a:solidFill>
                <a:latin typeface="Raleway"/>
                <a:ea typeface="Raleway"/>
                <a:cs typeface="Raleway"/>
                <a:sym typeface="Raleway"/>
              </a:rPr>
              <a:t>verleden</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naar</a:t>
            </a:r>
            <a:r>
              <a:rPr lang="en-US" sz="1800" dirty="0">
                <a:solidFill>
                  <a:schemeClr val="lt2"/>
                </a:solidFill>
                <a:latin typeface="Raleway"/>
                <a:ea typeface="Raleway"/>
                <a:cs typeface="Raleway"/>
                <a:sym typeface="Raleway"/>
              </a:rPr>
              <a:t> de </a:t>
            </a:r>
            <a:r>
              <a:rPr lang="en-US" sz="1800" dirty="0" err="1">
                <a:solidFill>
                  <a:schemeClr val="lt2"/>
                </a:solidFill>
                <a:latin typeface="Raleway"/>
                <a:ea typeface="Raleway"/>
                <a:cs typeface="Raleway"/>
                <a:sym typeface="Raleway"/>
              </a:rPr>
              <a:t>toekomst</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te</a:t>
            </a:r>
            <a:r>
              <a:rPr lang="en-US" sz="1800" dirty="0">
                <a:solidFill>
                  <a:schemeClr val="lt2"/>
                </a:solidFill>
                <a:latin typeface="Raleway"/>
                <a:ea typeface="Raleway"/>
                <a:cs typeface="Raleway"/>
                <a:sym typeface="Raleway"/>
              </a:rPr>
              <a:t> </a:t>
            </a:r>
            <a:r>
              <a:rPr lang="en-US" sz="1800" dirty="0" err="1">
                <a:solidFill>
                  <a:schemeClr val="lt2"/>
                </a:solidFill>
                <a:latin typeface="Raleway"/>
                <a:ea typeface="Raleway"/>
                <a:cs typeface="Raleway"/>
                <a:sym typeface="Raleway"/>
              </a:rPr>
              <a:t>brengen</a:t>
            </a:r>
            <a:r>
              <a:rPr lang="en-US" sz="1800" dirty="0">
                <a:solidFill>
                  <a:schemeClr val="lt2"/>
                </a:solidFill>
                <a:latin typeface="Raleway"/>
                <a:ea typeface="Raleway"/>
                <a:cs typeface="Raleway"/>
                <a:sym typeface="Raleway"/>
              </a:rPr>
              <a:t>.</a:t>
            </a:r>
            <a:endParaRPr sz="1200" dirty="0"/>
          </a:p>
        </p:txBody>
      </p:sp>
      <p:sp>
        <p:nvSpPr>
          <p:cNvPr id="417" name="Google Shape;417;p12"/>
          <p:cNvSpPr txBox="1"/>
          <p:nvPr/>
        </p:nvSpPr>
        <p:spPr>
          <a:xfrm>
            <a:off x="484366" y="1448285"/>
            <a:ext cx="36339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a:solidFill>
                  <a:srgbClr val="EF9958"/>
                </a:solidFill>
                <a:latin typeface="Raleway"/>
                <a:ea typeface="Raleway"/>
                <a:cs typeface="Raleway"/>
                <a:sym typeface="Raleway"/>
              </a:rPr>
              <a:t>ALLIANTIES OPBOUWEN</a:t>
            </a:r>
            <a:endParaRPr sz="1800" b="1">
              <a:solidFill>
                <a:srgbClr val="EF9958"/>
              </a:solidFill>
              <a:latin typeface="Raleway"/>
              <a:ea typeface="Raleway"/>
              <a:cs typeface="Raleway"/>
              <a:sym typeface="Raleway"/>
            </a:endParaRPr>
          </a:p>
        </p:txBody>
      </p:sp>
      <p:sp>
        <p:nvSpPr>
          <p:cNvPr id="418" name="Google Shape;418;p12"/>
          <p:cNvSpPr txBox="1"/>
          <p:nvPr/>
        </p:nvSpPr>
        <p:spPr>
          <a:xfrm>
            <a:off x="4279029" y="1412521"/>
            <a:ext cx="371947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dirty="0">
                <a:solidFill>
                  <a:srgbClr val="EF9958"/>
                </a:solidFill>
                <a:latin typeface="Raleway"/>
                <a:ea typeface="Raleway"/>
                <a:cs typeface="Raleway"/>
                <a:sym typeface="Raleway"/>
              </a:rPr>
              <a:t>STUDENTEN BETREKKEN BIJ HET HERUITVINDEN VAN LOKALE GERECHTEN</a:t>
            </a:r>
            <a:endParaRPr sz="1050" dirty="0"/>
          </a:p>
        </p:txBody>
      </p:sp>
      <p:sp>
        <p:nvSpPr>
          <p:cNvPr id="419" name="Google Shape;419;p12"/>
          <p:cNvSpPr txBox="1"/>
          <p:nvPr/>
        </p:nvSpPr>
        <p:spPr>
          <a:xfrm>
            <a:off x="8075909" y="1418742"/>
            <a:ext cx="363394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dirty="0">
                <a:solidFill>
                  <a:srgbClr val="EF9958"/>
                </a:solidFill>
                <a:latin typeface="Raleway"/>
                <a:ea typeface="Raleway"/>
                <a:cs typeface="Raleway"/>
                <a:sym typeface="Raleway"/>
              </a:rPr>
              <a:t>BETROKKEN MENTORS</a:t>
            </a:r>
            <a:endParaRPr dirty="0"/>
          </a:p>
        </p:txBody>
      </p:sp>
      <p:sp>
        <p:nvSpPr>
          <p:cNvPr id="420" name="Google Shape;420;p12"/>
          <p:cNvSpPr txBox="1"/>
          <p:nvPr/>
        </p:nvSpPr>
        <p:spPr>
          <a:xfrm>
            <a:off x="3048000" y="3246393"/>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21" name="Google Shape;421;p12"/>
          <p:cNvSpPr txBox="1"/>
          <p:nvPr/>
        </p:nvSpPr>
        <p:spPr>
          <a:xfrm>
            <a:off x="345989" y="6016120"/>
            <a:ext cx="3171568" cy="646331"/>
          </a:xfrm>
          <a:prstGeom prst="rect">
            <a:avLst/>
          </a:prstGeom>
          <a:solidFill>
            <a:srgbClr val="F0985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a:solidFill>
                  <a:srgbClr val="568754"/>
                </a:solidFill>
                <a:latin typeface="Raleway"/>
                <a:ea typeface="Raleway"/>
                <a:cs typeface="Raleway"/>
                <a:sym typeface="Raleway"/>
              </a:rPr>
              <a:t>VOOR DEZE MIDDELEN KLIK OP DEZE LINK</a:t>
            </a:r>
            <a:endParaRPr sz="1800" b="0">
              <a:solidFill>
                <a:srgbClr val="568754"/>
              </a:solidFill>
              <a:latin typeface="Calibri"/>
              <a:ea typeface="Calibri"/>
              <a:cs typeface="Calibri"/>
              <a:sym typeface="Calibri"/>
            </a:endParaRPr>
          </a:p>
        </p:txBody>
      </p:sp>
      <p:sp>
        <p:nvSpPr>
          <p:cNvPr id="422" name="Google Shape;422;p12"/>
          <p:cNvSpPr txBox="1"/>
          <p:nvPr/>
        </p:nvSpPr>
        <p:spPr>
          <a:xfrm>
            <a:off x="4118309" y="6119117"/>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a:solidFill>
                  <a:srgbClr val="87A66E"/>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https://www.cookitforward.eu/results</a:t>
            </a:r>
            <a:endParaRPr sz="1800" b="0">
              <a:solidFill>
                <a:schemeClr val="dk1"/>
              </a:solidFill>
              <a:latin typeface="Calibri"/>
              <a:ea typeface="Calibri"/>
              <a:cs typeface="Calibri"/>
              <a:sym typeface="Calibri"/>
            </a:endParaRPr>
          </a:p>
        </p:txBody>
      </p:sp>
      <p:cxnSp>
        <p:nvCxnSpPr>
          <p:cNvPr id="423" name="Google Shape;423;p12"/>
          <p:cNvCxnSpPr/>
          <p:nvPr/>
        </p:nvCxnSpPr>
        <p:spPr>
          <a:xfrm rot="10800000" flipH="1">
            <a:off x="3517557" y="6293119"/>
            <a:ext cx="527221" cy="29975"/>
          </a:xfrm>
          <a:prstGeom prst="straightConnector1">
            <a:avLst/>
          </a:prstGeom>
          <a:noFill/>
          <a:ln w="38100" cap="flat" cmpd="sng">
            <a:solidFill>
              <a:srgbClr val="568754"/>
            </a:solidFill>
            <a:prstDash val="solid"/>
            <a:miter lim="800000"/>
            <a:headEnd type="none" w="sm" len="sm"/>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13"/>
          <p:cNvSpPr txBox="1">
            <a:spLocks noGrp="1"/>
          </p:cNvSpPr>
          <p:nvPr>
            <p:ph type="body" idx="1"/>
          </p:nvPr>
        </p:nvSpPr>
        <p:spPr>
          <a:xfrm>
            <a:off x="2149154" y="934084"/>
            <a:ext cx="7975748"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"Plaatsen op borden" creëren</a:t>
            </a:r>
            <a:endParaRPr/>
          </a:p>
        </p:txBody>
      </p:sp>
      <p:sp>
        <p:nvSpPr>
          <p:cNvPr id="429" name="Google Shape;429;p13"/>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02</a:t>
            </a:r>
            <a:endParaRPr/>
          </a:p>
        </p:txBody>
      </p:sp>
      <p:grpSp>
        <p:nvGrpSpPr>
          <p:cNvPr id="430" name="Google Shape;430;p13"/>
          <p:cNvGrpSpPr/>
          <p:nvPr/>
        </p:nvGrpSpPr>
        <p:grpSpPr>
          <a:xfrm>
            <a:off x="4257988" y="2186875"/>
            <a:ext cx="3313907" cy="2484250"/>
            <a:chOff x="2904151" y="2414371"/>
            <a:chExt cx="2770617" cy="2076976"/>
          </a:xfrm>
        </p:grpSpPr>
        <p:sp>
          <p:nvSpPr>
            <p:cNvPr id="431" name="Google Shape;431;p13"/>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432" name="Google Shape;432;p13"/>
            <p:cNvGrpSpPr/>
            <p:nvPr/>
          </p:nvGrpSpPr>
          <p:grpSpPr>
            <a:xfrm>
              <a:off x="2904151" y="2414371"/>
              <a:ext cx="2770617" cy="2076976"/>
              <a:chOff x="2904151" y="2414371"/>
              <a:chExt cx="2770617" cy="2076976"/>
            </a:xfrm>
          </p:grpSpPr>
          <p:sp>
            <p:nvSpPr>
              <p:cNvPr id="433" name="Google Shape;433;p13"/>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4" name="Google Shape;434;p13"/>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5" name="Google Shape;435;p13"/>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6" name="Google Shape;436;p1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7" name="Google Shape;437;p1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8" name="Google Shape;438;p13"/>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9" name="Google Shape;439;p1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0" name="Google Shape;440;p1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1" name="Google Shape;441;p13"/>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2" name="Google Shape;442;p13"/>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3" name="Google Shape;443;p1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4" name="Google Shape;444;p1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5" name="Google Shape;445;p1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6" name="Google Shape;446;p1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7" name="Google Shape;447;p1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8" name="Google Shape;448;p1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9" name="Google Shape;449;p1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0" name="Google Shape;450;p1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1" name="Google Shape;451;p1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2" name="Google Shape;452;p1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3" name="Google Shape;453;p13"/>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4" name="Google Shape;454;p13"/>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5" name="Google Shape;455;p13"/>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6" name="Google Shape;456;p1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7" name="Google Shape;457;p1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8" name="Google Shape;458;p1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9" name="Google Shape;459;p1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0" name="Google Shape;460;p13"/>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1" name="Google Shape;461;p13"/>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2" name="Google Shape;462;p13"/>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3" name="Google Shape;463;p13"/>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4" name="Google Shape;464;p13"/>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5" name="Google Shape;465;p13"/>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6" name="Google Shape;466;p13"/>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7" name="Google Shape;467;p13"/>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8" name="Google Shape;468;p13"/>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9" name="Google Shape;469;p13"/>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0" name="Google Shape;470;p13"/>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1" name="Google Shape;471;p1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2" name="Google Shape;472;p1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3" name="Google Shape;473;p13"/>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4" name="Google Shape;474;p1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5" name="Google Shape;475;p1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6" name="Google Shape;476;p1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7" name="Google Shape;477;p1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8" name="Google Shape;478;p1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9" name="Google Shape;479;p1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0" name="Google Shape;480;p1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1" name="Google Shape;481;p1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2" name="Google Shape;482;p13"/>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3" name="Google Shape;483;p13"/>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4" name="Google Shape;484;p13"/>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5" name="Google Shape;485;p13"/>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6" name="Google Shape;486;p13"/>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7" name="Google Shape;487;p13"/>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8" name="Google Shape;488;p13"/>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9" name="Google Shape;489;p13"/>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0" name="Google Shape;490;p13"/>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1" name="Google Shape;491;p13"/>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2" name="Google Shape;492;p13"/>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3" name="Google Shape;493;p13"/>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4" name="Google Shape;494;p13"/>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14" descr="Variety of fresh salad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500" name="Google Shape;500;p14"/>
          <p:cNvSpPr txBox="1">
            <a:spLocks noGrp="1"/>
          </p:cNvSpPr>
          <p:nvPr>
            <p:ph type="body" idx="1"/>
          </p:nvPr>
        </p:nvSpPr>
        <p:spPr>
          <a:xfrm>
            <a:off x="883666" y="1400582"/>
            <a:ext cx="5968396" cy="5478087"/>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20000"/>
              </a:lnSpc>
              <a:spcBef>
                <a:spcPts val="0"/>
              </a:spcBef>
              <a:spcAft>
                <a:spcPts val="0"/>
              </a:spcAft>
              <a:buClr>
                <a:schemeClr val="lt1"/>
              </a:buClr>
              <a:buSzPct val="100000"/>
              <a:buNone/>
            </a:pPr>
            <a:r>
              <a:rPr lang="en-US"/>
              <a:t>Europa is een gemeenschap met een rijke geschiedenis, tradities, cultuur, en veel heerlijk en gevarieerd voedsel, ingrediënten en smaken.</a:t>
            </a:r>
            <a:endParaRPr/>
          </a:p>
          <a:p>
            <a:pPr marL="0" lvl="0" indent="0" algn="l" rtl="0">
              <a:lnSpc>
                <a:spcPct val="120000"/>
              </a:lnSpc>
              <a:spcBef>
                <a:spcPts val="1000"/>
              </a:spcBef>
              <a:spcAft>
                <a:spcPts val="0"/>
              </a:spcAft>
              <a:buClr>
                <a:schemeClr val="lt1"/>
              </a:buClr>
              <a:buSzPct val="100000"/>
              <a:buNone/>
            </a:pPr>
            <a:r>
              <a:rPr lang="en-US" b="1"/>
              <a:t>Recepten zijn van generatie op generatie overgegaan</a:t>
            </a:r>
            <a:r>
              <a:rPr lang="en-US"/>
              <a:t>. Plaatsen zijn vaak verbonden met unieke gerechten vanwege "erfgoedingrediënten" of traditionele kookmethodes of kenmerken. </a:t>
            </a:r>
            <a:endParaRPr/>
          </a:p>
          <a:p>
            <a:pPr marL="0" lvl="0" indent="0" algn="l" rtl="0">
              <a:lnSpc>
                <a:spcPct val="120000"/>
              </a:lnSpc>
              <a:spcBef>
                <a:spcPts val="1000"/>
              </a:spcBef>
              <a:spcAft>
                <a:spcPts val="0"/>
              </a:spcAft>
              <a:buClr>
                <a:schemeClr val="lt1"/>
              </a:buClr>
              <a:buSzPct val="100000"/>
              <a:buNone/>
            </a:pPr>
            <a:r>
              <a:rPr lang="en-US"/>
              <a:t>Soms kan de moderniteit de traditionele erfgoedkeuken en ingrediënten overnemen. Maar het is enorm waardevol om het behoud van deze gerechten aan te moedigen en ze meer relateerbaar te maken in de huidige context, en zo </a:t>
            </a:r>
            <a:r>
              <a:rPr lang="en-US" b="1"/>
              <a:t>Europa's "Places on Plates" te behouden.</a:t>
            </a:r>
            <a:endParaRPr b="1"/>
          </a:p>
        </p:txBody>
      </p:sp>
      <p:sp>
        <p:nvSpPr>
          <p:cNvPr id="501" name="Google Shape;501;p14"/>
          <p:cNvSpPr txBox="1">
            <a:spLocks noGrp="1"/>
          </p:cNvSpPr>
          <p:nvPr>
            <p:ph type="body" idx="3"/>
          </p:nvPr>
        </p:nvSpPr>
        <p:spPr>
          <a:xfrm>
            <a:off x="889462" y="489820"/>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Erfgoed op een bord</a:t>
            </a:r>
            <a:endParaRPr sz="3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15" descr="Map&#10;&#10;Description automatically generated"/>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507" name="Google Shape;507;p15"/>
          <p:cNvSpPr txBox="1">
            <a:spLocks noGrp="1"/>
          </p:cNvSpPr>
          <p:nvPr>
            <p:ph type="body" idx="1"/>
          </p:nvPr>
        </p:nvSpPr>
        <p:spPr>
          <a:xfrm>
            <a:off x="856212" y="1808867"/>
            <a:ext cx="5995850" cy="452595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2400"/>
              <a:buNone/>
            </a:pPr>
            <a:r>
              <a:rPr lang="en-US" b="1"/>
              <a:t>Litouwen </a:t>
            </a:r>
            <a:r>
              <a:rPr lang="en-US"/>
              <a:t>Cepelinai</a:t>
            </a:r>
            <a:endParaRPr/>
          </a:p>
          <a:p>
            <a:pPr marL="228600" lvl="0" indent="-228600" algn="l" rtl="0">
              <a:lnSpc>
                <a:spcPct val="90000"/>
              </a:lnSpc>
              <a:spcBef>
                <a:spcPts val="1000"/>
              </a:spcBef>
              <a:spcAft>
                <a:spcPts val="0"/>
              </a:spcAft>
              <a:buClr>
                <a:schemeClr val="lt1"/>
              </a:buClr>
              <a:buSzPts val="2400"/>
              <a:buNone/>
            </a:pPr>
            <a:r>
              <a:rPr lang="en-US" b="1"/>
              <a:t>Nederland </a:t>
            </a:r>
            <a:r>
              <a:rPr lang="en-US"/>
              <a:t>Hollandse Nieuwe</a:t>
            </a:r>
            <a:endParaRPr/>
          </a:p>
          <a:p>
            <a:pPr marL="228600" lvl="0" indent="-228600" algn="l" rtl="0">
              <a:lnSpc>
                <a:spcPct val="90000"/>
              </a:lnSpc>
              <a:spcBef>
                <a:spcPts val="1000"/>
              </a:spcBef>
              <a:spcAft>
                <a:spcPts val="0"/>
              </a:spcAft>
              <a:buClr>
                <a:schemeClr val="lt1"/>
              </a:buClr>
              <a:buSzPts val="2400"/>
              <a:buNone/>
            </a:pPr>
            <a:r>
              <a:rPr lang="en-US" b="1"/>
              <a:t>Spanje </a:t>
            </a:r>
            <a:r>
              <a:rPr lang="en-US"/>
              <a:t>Paella</a:t>
            </a:r>
            <a:endParaRPr/>
          </a:p>
          <a:p>
            <a:pPr marL="228600" lvl="0" indent="-228600" algn="l" rtl="0">
              <a:lnSpc>
                <a:spcPct val="90000"/>
              </a:lnSpc>
              <a:spcBef>
                <a:spcPts val="1000"/>
              </a:spcBef>
              <a:spcAft>
                <a:spcPts val="0"/>
              </a:spcAft>
              <a:buClr>
                <a:schemeClr val="lt1"/>
              </a:buClr>
              <a:buSzPts val="2400"/>
              <a:buNone/>
            </a:pPr>
            <a:r>
              <a:rPr lang="en-US" b="1"/>
              <a:t>Ierland </a:t>
            </a:r>
            <a:r>
              <a:rPr lang="en-US"/>
              <a:t>Irish Stew</a:t>
            </a:r>
            <a:endParaRPr/>
          </a:p>
          <a:p>
            <a:pPr marL="228600" lvl="0" indent="-228600" algn="l" rtl="0">
              <a:lnSpc>
                <a:spcPct val="90000"/>
              </a:lnSpc>
              <a:spcBef>
                <a:spcPts val="1000"/>
              </a:spcBef>
              <a:spcAft>
                <a:spcPts val="0"/>
              </a:spcAft>
              <a:buClr>
                <a:schemeClr val="lt1"/>
              </a:buClr>
              <a:buSzPts val="2400"/>
              <a:buNone/>
            </a:pPr>
            <a:r>
              <a:rPr lang="en-US" b="1"/>
              <a:t>Italië </a:t>
            </a:r>
            <a:r>
              <a:rPr lang="en-US"/>
              <a:t>Pizza &amp; Pasta</a:t>
            </a:r>
            <a:endParaRPr/>
          </a:p>
          <a:p>
            <a:pPr marL="228600" lvl="0" indent="-228600" algn="l" rtl="0">
              <a:lnSpc>
                <a:spcPct val="90000"/>
              </a:lnSpc>
              <a:spcBef>
                <a:spcPts val="1000"/>
              </a:spcBef>
              <a:spcAft>
                <a:spcPts val="0"/>
              </a:spcAft>
              <a:buClr>
                <a:schemeClr val="lt1"/>
              </a:buClr>
              <a:buSzPts val="2400"/>
              <a:buNone/>
            </a:pPr>
            <a:r>
              <a:rPr lang="en-US" b="1"/>
              <a:t>Frankrijk </a:t>
            </a:r>
            <a:r>
              <a:rPr lang="en-US"/>
              <a:t>Cassoulet</a:t>
            </a:r>
            <a:endParaRPr/>
          </a:p>
          <a:p>
            <a:pPr marL="228600" lvl="0" indent="-228600" algn="l" rtl="0">
              <a:lnSpc>
                <a:spcPct val="90000"/>
              </a:lnSpc>
              <a:spcBef>
                <a:spcPts val="1000"/>
              </a:spcBef>
              <a:spcAft>
                <a:spcPts val="0"/>
              </a:spcAft>
              <a:buClr>
                <a:schemeClr val="lt1"/>
              </a:buClr>
              <a:buSzPts val="2400"/>
              <a:buNone/>
            </a:pPr>
            <a:r>
              <a:rPr lang="en-US" b="1"/>
              <a:t>Duitsland </a:t>
            </a:r>
            <a:r>
              <a:rPr lang="en-US"/>
              <a:t>Sauerbraten</a:t>
            </a:r>
            <a:endParaRPr/>
          </a:p>
          <a:p>
            <a:pPr marL="228600" lvl="0" indent="-228600" algn="l" rtl="0">
              <a:lnSpc>
                <a:spcPct val="90000"/>
              </a:lnSpc>
              <a:spcBef>
                <a:spcPts val="1000"/>
              </a:spcBef>
              <a:spcAft>
                <a:spcPts val="0"/>
              </a:spcAft>
              <a:buClr>
                <a:schemeClr val="lt1"/>
              </a:buClr>
              <a:buSzPts val="2400"/>
              <a:buNone/>
            </a:pPr>
            <a:r>
              <a:rPr lang="en-US" b="1"/>
              <a:t>Denemarken </a:t>
            </a:r>
            <a:r>
              <a:rPr lang="en-US"/>
              <a:t>Smørrebrød</a:t>
            </a:r>
            <a:endParaRPr/>
          </a:p>
          <a:p>
            <a:pPr marL="228600" lvl="0" indent="-228600" algn="l" rtl="0">
              <a:lnSpc>
                <a:spcPct val="90000"/>
              </a:lnSpc>
              <a:spcBef>
                <a:spcPts val="1000"/>
              </a:spcBef>
              <a:spcAft>
                <a:spcPts val="0"/>
              </a:spcAft>
              <a:buClr>
                <a:schemeClr val="lt1"/>
              </a:buClr>
              <a:buSzPts val="2400"/>
              <a:buNone/>
            </a:pPr>
            <a:r>
              <a:rPr lang="en-US" b="1"/>
              <a:t>Polen </a:t>
            </a:r>
            <a:r>
              <a:rPr lang="en-US"/>
              <a:t>Pierogi</a:t>
            </a:r>
            <a:endParaRPr/>
          </a:p>
          <a:p>
            <a:pPr marL="228600" lvl="0" indent="-228600" algn="l" rtl="0">
              <a:lnSpc>
                <a:spcPct val="90000"/>
              </a:lnSpc>
              <a:spcBef>
                <a:spcPts val="1000"/>
              </a:spcBef>
              <a:spcAft>
                <a:spcPts val="0"/>
              </a:spcAft>
              <a:buClr>
                <a:schemeClr val="lt1"/>
              </a:buClr>
              <a:buSzPts val="2400"/>
              <a:buNone/>
            </a:pPr>
            <a:r>
              <a:rPr lang="en-US" b="1"/>
              <a:t>Zweden </a:t>
            </a:r>
            <a:r>
              <a:rPr lang="en-US"/>
              <a:t>Kanelbulle</a:t>
            </a:r>
            <a:endParaRPr/>
          </a:p>
          <a:p>
            <a:pPr marL="228600" lvl="0" indent="-228600" algn="l" rtl="0">
              <a:lnSpc>
                <a:spcPct val="90000"/>
              </a:lnSpc>
              <a:spcBef>
                <a:spcPts val="1000"/>
              </a:spcBef>
              <a:spcAft>
                <a:spcPts val="0"/>
              </a:spcAft>
              <a:buClr>
                <a:schemeClr val="lt1"/>
              </a:buClr>
              <a:buSzPts val="2400"/>
              <a:buNone/>
            </a:pPr>
            <a:endParaRPr/>
          </a:p>
        </p:txBody>
      </p:sp>
      <p:sp>
        <p:nvSpPr>
          <p:cNvPr id="508" name="Google Shape;508;p15"/>
          <p:cNvSpPr txBox="1">
            <a:spLocks noGrp="1"/>
          </p:cNvSpPr>
          <p:nvPr>
            <p:ph type="body" idx="3"/>
          </p:nvPr>
        </p:nvSpPr>
        <p:spPr>
          <a:xfrm>
            <a:off x="997728" y="523179"/>
            <a:ext cx="5428010"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3200"/>
              <a:buNone/>
            </a:pPr>
            <a:r>
              <a:rPr lang="en-US" sz="3200"/>
              <a:t>Sommige plaatsen op borden...</a:t>
            </a:r>
            <a:endParaRPr sz="3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16" descr="Farmers collecting vegetable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514" name="Google Shape;514;p16"/>
          <p:cNvSpPr txBox="1">
            <a:spLocks noGrp="1"/>
          </p:cNvSpPr>
          <p:nvPr>
            <p:ph type="body" idx="1"/>
          </p:nvPr>
        </p:nvSpPr>
        <p:spPr>
          <a:xfrm>
            <a:off x="955964" y="1496291"/>
            <a:ext cx="5770657" cy="505413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10000"/>
              </a:lnSpc>
              <a:spcBef>
                <a:spcPts val="0"/>
              </a:spcBef>
              <a:spcAft>
                <a:spcPts val="0"/>
              </a:spcAft>
              <a:buClr>
                <a:schemeClr val="lt1"/>
              </a:buClr>
              <a:buSzPct val="100000"/>
              <a:buNone/>
            </a:pPr>
            <a:r>
              <a:rPr lang="en-US" dirty="0"/>
              <a:t>Er </a:t>
            </a:r>
            <a:r>
              <a:rPr lang="en-US" dirty="0" err="1"/>
              <a:t>zijn</a:t>
            </a:r>
            <a:r>
              <a:rPr lang="en-US" dirty="0"/>
              <a:t> </a:t>
            </a:r>
            <a:r>
              <a:rPr lang="en-US" dirty="0" err="1"/>
              <a:t>veel</a:t>
            </a:r>
            <a:r>
              <a:rPr lang="en-US" dirty="0"/>
              <a:t> </a:t>
            </a:r>
            <a:r>
              <a:rPr lang="en-US" dirty="0" err="1"/>
              <a:t>voordelen</a:t>
            </a:r>
            <a:r>
              <a:rPr lang="en-US" dirty="0"/>
              <a:t> </a:t>
            </a:r>
            <a:r>
              <a:rPr lang="en-US" dirty="0" err="1"/>
              <a:t>verbonden</a:t>
            </a:r>
            <a:r>
              <a:rPr lang="en-US" dirty="0"/>
              <a:t> </a:t>
            </a:r>
            <a:r>
              <a:rPr lang="en-US" dirty="0" err="1"/>
              <a:t>aan</a:t>
            </a:r>
            <a:r>
              <a:rPr lang="en-US" dirty="0"/>
              <a:t> het </a:t>
            </a:r>
            <a:r>
              <a:rPr lang="en-US" dirty="0" err="1"/>
              <a:t>creëren</a:t>
            </a:r>
            <a:r>
              <a:rPr lang="en-US" dirty="0"/>
              <a:t> van "Places on Plates". </a:t>
            </a:r>
            <a:r>
              <a:rPr lang="en-US" dirty="0" err="1"/>
              <a:t>Een</a:t>
            </a:r>
            <a:r>
              <a:rPr lang="en-US" dirty="0"/>
              <a:t> </a:t>
            </a:r>
            <a:r>
              <a:rPr lang="en-US" dirty="0" err="1"/>
              <a:t>daarvan</a:t>
            </a:r>
            <a:r>
              <a:rPr lang="en-US" dirty="0"/>
              <a:t> is </a:t>
            </a:r>
            <a:r>
              <a:rPr lang="en-US" dirty="0" err="1"/>
              <a:t>dat</a:t>
            </a:r>
            <a:r>
              <a:rPr lang="en-US" dirty="0"/>
              <a:t> door het </a:t>
            </a:r>
            <a:r>
              <a:rPr lang="en-US" dirty="0" err="1"/>
              <a:t>ondersteunen</a:t>
            </a:r>
            <a:r>
              <a:rPr lang="en-US" dirty="0"/>
              <a:t> van </a:t>
            </a:r>
            <a:r>
              <a:rPr lang="en-US" dirty="0" err="1"/>
              <a:t>lokale</a:t>
            </a:r>
            <a:r>
              <a:rPr lang="en-US" dirty="0"/>
              <a:t> </a:t>
            </a:r>
            <a:r>
              <a:rPr lang="en-US" dirty="0" err="1"/>
              <a:t>productie</a:t>
            </a:r>
            <a:r>
              <a:rPr lang="en-US" dirty="0"/>
              <a:t> het </a:t>
            </a:r>
            <a:r>
              <a:rPr lang="en-US" dirty="0" err="1"/>
              <a:t>verlaten</a:t>
            </a:r>
            <a:r>
              <a:rPr lang="en-US" dirty="0"/>
              <a:t> van </a:t>
            </a:r>
            <a:r>
              <a:rPr lang="en-US" dirty="0" err="1"/>
              <a:t>kleinschalige</a:t>
            </a:r>
            <a:r>
              <a:rPr lang="en-US" dirty="0"/>
              <a:t> </a:t>
            </a:r>
            <a:r>
              <a:rPr lang="en-US" dirty="0" err="1"/>
              <a:t>landbouw</a:t>
            </a:r>
            <a:r>
              <a:rPr lang="en-US" dirty="0"/>
              <a:t> </a:t>
            </a:r>
            <a:r>
              <a:rPr lang="en-US" dirty="0" err="1"/>
              <a:t>en</a:t>
            </a:r>
            <a:r>
              <a:rPr lang="en-US" dirty="0"/>
              <a:t> </a:t>
            </a:r>
            <a:r>
              <a:rPr lang="en-US" dirty="0" err="1"/>
              <a:t>plattelandsgemeenschappen</a:t>
            </a:r>
            <a:r>
              <a:rPr lang="en-US" dirty="0"/>
              <a:t> </a:t>
            </a:r>
            <a:r>
              <a:rPr lang="en-US" dirty="0" err="1"/>
              <a:t>tegen</a:t>
            </a:r>
            <a:r>
              <a:rPr lang="en-US" dirty="0"/>
              <a:t> </a:t>
            </a:r>
            <a:r>
              <a:rPr lang="en-US" dirty="0" err="1"/>
              <a:t>wordt</a:t>
            </a:r>
            <a:r>
              <a:rPr lang="en-US" dirty="0"/>
              <a:t> </a:t>
            </a:r>
            <a:r>
              <a:rPr lang="en-US" dirty="0" err="1"/>
              <a:t>te</a:t>
            </a:r>
            <a:r>
              <a:rPr lang="en-US" dirty="0"/>
              <a:t> </a:t>
            </a:r>
            <a:r>
              <a:rPr lang="en-US" dirty="0" err="1"/>
              <a:t>gaan</a:t>
            </a:r>
            <a:r>
              <a:rPr lang="en-US" dirty="0"/>
              <a:t> </a:t>
            </a:r>
            <a:r>
              <a:rPr lang="en-US" dirty="0" err="1"/>
              <a:t>en</a:t>
            </a:r>
            <a:r>
              <a:rPr lang="en-US" dirty="0"/>
              <a:t> </a:t>
            </a:r>
            <a:r>
              <a:rPr lang="en-US" dirty="0" err="1"/>
              <a:t>lokale</a:t>
            </a:r>
            <a:r>
              <a:rPr lang="en-US" dirty="0"/>
              <a:t> </a:t>
            </a:r>
            <a:r>
              <a:rPr lang="en-US" dirty="0" err="1"/>
              <a:t>inkoop</a:t>
            </a:r>
            <a:r>
              <a:rPr lang="en-US" dirty="0"/>
              <a:t> </a:t>
            </a:r>
            <a:r>
              <a:rPr lang="en-US" dirty="0" err="1"/>
              <a:t>en</a:t>
            </a:r>
            <a:r>
              <a:rPr lang="en-US" dirty="0"/>
              <a:t> </a:t>
            </a:r>
            <a:r>
              <a:rPr lang="en-US" dirty="0" err="1"/>
              <a:t>korte</a:t>
            </a:r>
            <a:r>
              <a:rPr lang="en-US" dirty="0"/>
              <a:t> </a:t>
            </a:r>
            <a:r>
              <a:rPr lang="en-US" dirty="0" err="1"/>
              <a:t>leveringsketens</a:t>
            </a:r>
            <a:r>
              <a:rPr lang="en-US" dirty="0"/>
              <a:t> </a:t>
            </a:r>
            <a:r>
              <a:rPr lang="en-US" dirty="0" err="1"/>
              <a:t>wordt</a:t>
            </a:r>
            <a:r>
              <a:rPr lang="en-US" dirty="0"/>
              <a:t> </a:t>
            </a:r>
            <a:r>
              <a:rPr lang="en-US" dirty="0" err="1"/>
              <a:t>bevordert</a:t>
            </a:r>
            <a:r>
              <a:rPr lang="en-US" dirty="0"/>
              <a:t>.</a:t>
            </a:r>
            <a:endParaRPr dirty="0"/>
          </a:p>
          <a:p>
            <a:pPr marL="0" lvl="0" indent="0" algn="l" rtl="0">
              <a:lnSpc>
                <a:spcPct val="110000"/>
              </a:lnSpc>
              <a:spcBef>
                <a:spcPts val="1000"/>
              </a:spcBef>
              <a:spcAft>
                <a:spcPts val="0"/>
              </a:spcAft>
              <a:buClr>
                <a:schemeClr val="lt1"/>
              </a:buClr>
              <a:buSzPct val="100000"/>
              <a:buNone/>
            </a:pPr>
            <a:r>
              <a:rPr lang="en-US" dirty="0"/>
              <a:t>Het </a:t>
            </a:r>
            <a:r>
              <a:rPr lang="en-US" dirty="0" err="1"/>
              <a:t>creëren</a:t>
            </a:r>
            <a:r>
              <a:rPr lang="en-US" dirty="0"/>
              <a:t> van </a:t>
            </a:r>
            <a:r>
              <a:rPr lang="en-US" dirty="0" err="1"/>
              <a:t>streekeigen</a:t>
            </a:r>
            <a:r>
              <a:rPr lang="en-US" dirty="0"/>
              <a:t> </a:t>
            </a:r>
            <a:r>
              <a:rPr lang="en-US" dirty="0" err="1"/>
              <a:t>gerechten</a:t>
            </a:r>
            <a:r>
              <a:rPr lang="en-US" dirty="0"/>
              <a:t> </a:t>
            </a:r>
            <a:r>
              <a:rPr lang="en-US" dirty="0" err="1"/>
              <a:t>bevordert</a:t>
            </a:r>
            <a:r>
              <a:rPr lang="en-US" dirty="0"/>
              <a:t> </a:t>
            </a:r>
            <a:r>
              <a:rPr lang="en-US" dirty="0" err="1"/>
              <a:t>ook</a:t>
            </a:r>
            <a:r>
              <a:rPr lang="en-US" dirty="0"/>
              <a:t> de </a:t>
            </a:r>
            <a:r>
              <a:rPr lang="en-US" dirty="0" err="1"/>
              <a:t>diversificatie</a:t>
            </a:r>
            <a:r>
              <a:rPr lang="en-US" dirty="0"/>
              <a:t> </a:t>
            </a:r>
            <a:r>
              <a:rPr lang="en-US" dirty="0" err="1"/>
              <a:t>en</a:t>
            </a:r>
            <a:r>
              <a:rPr lang="en-US" dirty="0"/>
              <a:t> </a:t>
            </a:r>
            <a:r>
              <a:rPr lang="en-US" dirty="0" err="1"/>
              <a:t>duurzaamheid</a:t>
            </a:r>
            <a:r>
              <a:rPr lang="en-US" dirty="0"/>
              <a:t> van </a:t>
            </a:r>
            <a:r>
              <a:rPr lang="en-US" dirty="0" err="1"/>
              <a:t>voedselproducten</a:t>
            </a:r>
            <a:r>
              <a:rPr lang="en-US" dirty="0"/>
              <a:t> </a:t>
            </a:r>
            <a:r>
              <a:rPr lang="en-US" dirty="0" err="1"/>
              <a:t>uit</a:t>
            </a:r>
            <a:r>
              <a:rPr lang="en-US" dirty="0"/>
              <a:t> </a:t>
            </a:r>
            <a:r>
              <a:rPr lang="en-US" dirty="0" err="1"/>
              <a:t>deze</a:t>
            </a:r>
            <a:r>
              <a:rPr lang="en-US" dirty="0"/>
              <a:t> </a:t>
            </a:r>
            <a:r>
              <a:rPr lang="en-US" dirty="0" err="1"/>
              <a:t>gebieden</a:t>
            </a:r>
            <a:r>
              <a:rPr lang="en-US" dirty="0"/>
              <a:t>. </a:t>
            </a:r>
            <a:endParaRPr dirty="0"/>
          </a:p>
          <a:p>
            <a:pPr marL="0" lvl="0" indent="0" algn="l" rtl="0">
              <a:lnSpc>
                <a:spcPct val="110000"/>
              </a:lnSpc>
              <a:spcBef>
                <a:spcPts val="1000"/>
              </a:spcBef>
              <a:spcAft>
                <a:spcPts val="0"/>
              </a:spcAft>
              <a:buClr>
                <a:schemeClr val="lt1"/>
              </a:buClr>
              <a:buSzPct val="100000"/>
              <a:buNone/>
            </a:pPr>
            <a:r>
              <a:rPr lang="en-US" dirty="0" err="1"/>
              <a:t>Deze</a:t>
            </a:r>
            <a:r>
              <a:rPr lang="en-US" dirty="0"/>
              <a:t> </a:t>
            </a:r>
            <a:r>
              <a:rPr lang="en-US" dirty="0" err="1"/>
              <a:t>diversiteit</a:t>
            </a:r>
            <a:r>
              <a:rPr lang="en-US" dirty="0"/>
              <a:t> is </a:t>
            </a:r>
            <a:r>
              <a:rPr lang="en-US" dirty="0" err="1"/>
              <a:t>een</a:t>
            </a:r>
            <a:r>
              <a:rPr lang="en-US" dirty="0"/>
              <a:t> </a:t>
            </a:r>
            <a:r>
              <a:rPr lang="en-US" dirty="0" err="1"/>
              <a:t>erfenis</a:t>
            </a:r>
            <a:r>
              <a:rPr lang="en-US" dirty="0"/>
              <a:t> die van </a:t>
            </a:r>
            <a:r>
              <a:rPr lang="en-US" dirty="0" err="1"/>
              <a:t>generatie</a:t>
            </a:r>
            <a:r>
              <a:rPr lang="en-US" dirty="0"/>
              <a:t> op </a:t>
            </a:r>
            <a:r>
              <a:rPr lang="en-US" dirty="0" err="1"/>
              <a:t>generatie</a:t>
            </a:r>
            <a:r>
              <a:rPr lang="en-US" dirty="0"/>
              <a:t> </a:t>
            </a:r>
            <a:r>
              <a:rPr lang="en-US" dirty="0" err="1"/>
              <a:t>wordt</a:t>
            </a:r>
            <a:r>
              <a:rPr lang="en-US" dirty="0"/>
              <a:t> </a:t>
            </a:r>
            <a:r>
              <a:rPr lang="en-US" dirty="0" err="1"/>
              <a:t>doorgegeven</a:t>
            </a:r>
            <a:r>
              <a:rPr lang="en-US" dirty="0"/>
              <a:t> </a:t>
            </a:r>
            <a:r>
              <a:rPr lang="en-US" dirty="0" err="1"/>
              <a:t>en</a:t>
            </a:r>
            <a:r>
              <a:rPr lang="en-US" dirty="0"/>
              <a:t> die </a:t>
            </a:r>
            <a:r>
              <a:rPr lang="en-US" dirty="0" err="1"/>
              <a:t>anders</a:t>
            </a:r>
            <a:r>
              <a:rPr lang="en-US" dirty="0"/>
              <a:t> </a:t>
            </a:r>
            <a:r>
              <a:rPr lang="en-US" dirty="0" err="1"/>
              <a:t>dreigt</a:t>
            </a:r>
            <a:r>
              <a:rPr lang="en-US" dirty="0"/>
              <a:t> </a:t>
            </a:r>
            <a:r>
              <a:rPr lang="en-US" dirty="0" err="1"/>
              <a:t>uit</a:t>
            </a:r>
            <a:r>
              <a:rPr lang="en-US" dirty="0"/>
              <a:t> </a:t>
            </a:r>
            <a:r>
              <a:rPr lang="en-US" dirty="0" err="1"/>
              <a:t>te</a:t>
            </a:r>
            <a:r>
              <a:rPr lang="en-US" dirty="0"/>
              <a:t> </a:t>
            </a:r>
            <a:r>
              <a:rPr lang="en-US" dirty="0" err="1"/>
              <a:t>sterven</a:t>
            </a:r>
            <a:r>
              <a:rPr lang="en-US" dirty="0"/>
              <a:t>.</a:t>
            </a:r>
            <a:endParaRPr dirty="0"/>
          </a:p>
        </p:txBody>
      </p:sp>
      <p:sp>
        <p:nvSpPr>
          <p:cNvPr id="515" name="Google Shape;515;p16"/>
          <p:cNvSpPr txBox="1">
            <a:spLocks noGrp="1"/>
          </p:cNvSpPr>
          <p:nvPr>
            <p:ph type="body" idx="3"/>
          </p:nvPr>
        </p:nvSpPr>
        <p:spPr>
          <a:xfrm>
            <a:off x="839585" y="631136"/>
            <a:ext cx="6012477"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3200"/>
              <a:buNone/>
            </a:pPr>
            <a:r>
              <a:rPr lang="en-US" sz="3200"/>
              <a:t>Voordelen van plaatsen op borden</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7"/>
          <p:cNvSpPr txBox="1">
            <a:spLocks noGrp="1"/>
          </p:cNvSpPr>
          <p:nvPr>
            <p:ph type="body" idx="2"/>
          </p:nvPr>
        </p:nvSpPr>
        <p:spPr>
          <a:xfrm>
            <a:off x="735013" y="642938"/>
            <a:ext cx="10807700"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Voordelen van plaatsen op borden</a:t>
            </a:r>
            <a:endParaRPr sz="3200"/>
          </a:p>
        </p:txBody>
      </p:sp>
      <p:sp>
        <p:nvSpPr>
          <p:cNvPr id="521" name="Google Shape;521;p17"/>
          <p:cNvSpPr txBox="1">
            <a:spLocks noGrp="1"/>
          </p:cNvSpPr>
          <p:nvPr>
            <p:ph type="body" idx="1"/>
          </p:nvPr>
        </p:nvSpPr>
        <p:spPr>
          <a:xfrm>
            <a:off x="735013" y="1625985"/>
            <a:ext cx="11083176" cy="5054138"/>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2200"/>
              <a:buNone/>
            </a:pPr>
            <a:r>
              <a:rPr lang="en-US" sz="2000" b="0" i="0" dirty="0" err="1"/>
              <a:t>Eten</a:t>
            </a:r>
            <a:r>
              <a:rPr lang="en-US" sz="2000" b="0" i="0" dirty="0"/>
              <a:t> </a:t>
            </a:r>
            <a:r>
              <a:rPr lang="en-US" sz="2000" b="0" i="0" dirty="0" err="1"/>
              <a:t>en</a:t>
            </a:r>
            <a:r>
              <a:rPr lang="en-US" sz="2000" b="0" i="0" dirty="0"/>
              <a:t> </a:t>
            </a:r>
            <a:r>
              <a:rPr lang="en-US" sz="2000" b="0" i="0" dirty="0" err="1"/>
              <a:t>cultuur</a:t>
            </a:r>
            <a:r>
              <a:rPr lang="en-US" sz="2000" b="0" i="0" dirty="0"/>
              <a:t> </a:t>
            </a:r>
            <a:r>
              <a:rPr lang="en-US" sz="2000" b="0" i="0" dirty="0" err="1"/>
              <a:t>zijn</a:t>
            </a:r>
            <a:r>
              <a:rPr lang="en-US" sz="2000" b="0" i="0" dirty="0"/>
              <a:t> met </a:t>
            </a:r>
            <a:r>
              <a:rPr lang="en-US" sz="2000" b="0" i="0" dirty="0" err="1"/>
              <a:t>elkaar</a:t>
            </a:r>
            <a:r>
              <a:rPr lang="en-US" sz="2000" b="0" i="0" dirty="0"/>
              <a:t> </a:t>
            </a:r>
            <a:r>
              <a:rPr lang="en-US" sz="2000" b="0" i="0" dirty="0" err="1"/>
              <a:t>verweven</a:t>
            </a:r>
            <a:r>
              <a:rPr lang="en-US" sz="2000" b="0" i="0" dirty="0"/>
              <a:t>. De </a:t>
            </a:r>
            <a:r>
              <a:rPr lang="en-US" sz="2000" b="0" i="0" dirty="0" err="1"/>
              <a:t>processen</a:t>
            </a:r>
            <a:r>
              <a:rPr lang="en-US" sz="2000" b="0" i="0" dirty="0"/>
              <a:t> </a:t>
            </a:r>
            <a:r>
              <a:rPr lang="en-US" sz="2000" b="0" i="0" dirty="0" err="1"/>
              <a:t>voor</a:t>
            </a:r>
            <a:r>
              <a:rPr lang="en-US" sz="2000" b="0" i="0" dirty="0"/>
              <a:t> het </a:t>
            </a:r>
            <a:r>
              <a:rPr lang="en-US" sz="2000" b="0" i="0" dirty="0" err="1"/>
              <a:t>bereiden</a:t>
            </a:r>
            <a:r>
              <a:rPr lang="en-US" sz="2000" b="0" i="0" dirty="0"/>
              <a:t>, </a:t>
            </a:r>
            <a:r>
              <a:rPr lang="en-US" sz="2000" b="0" i="0" dirty="0" err="1"/>
              <a:t>serveren</a:t>
            </a:r>
            <a:r>
              <a:rPr lang="en-US" sz="2000" b="0" i="0" dirty="0"/>
              <a:t> </a:t>
            </a:r>
            <a:r>
              <a:rPr lang="en-US" sz="2000" b="0" i="0" dirty="0" err="1"/>
              <a:t>en</a:t>
            </a:r>
            <a:r>
              <a:rPr lang="en-US" sz="2000" b="0" i="0" dirty="0"/>
              <a:t> </a:t>
            </a:r>
            <a:r>
              <a:rPr lang="en-US" sz="2000" b="0" i="0" dirty="0" err="1"/>
              <a:t>delen</a:t>
            </a:r>
            <a:r>
              <a:rPr lang="en-US" sz="2000" b="0" i="0" dirty="0"/>
              <a:t> van </a:t>
            </a:r>
            <a:r>
              <a:rPr lang="en-US" sz="2000" b="0" i="0" dirty="0" err="1"/>
              <a:t>bepaalde</a:t>
            </a:r>
            <a:r>
              <a:rPr lang="en-US" sz="2000" b="0" i="0" dirty="0"/>
              <a:t> </a:t>
            </a:r>
            <a:r>
              <a:rPr lang="en-US" sz="2000" b="0" i="0" dirty="0" err="1"/>
              <a:t>spijzen</a:t>
            </a:r>
            <a:r>
              <a:rPr lang="en-US" sz="2000" b="0" i="0" dirty="0"/>
              <a:t> </a:t>
            </a:r>
            <a:r>
              <a:rPr lang="en-US" sz="2000" b="0" i="0" dirty="0" err="1"/>
              <a:t>en</a:t>
            </a:r>
            <a:r>
              <a:rPr lang="en-US" sz="2000" b="0" i="0" dirty="0"/>
              <a:t> </a:t>
            </a:r>
            <a:r>
              <a:rPr lang="en-US" sz="2000" b="0" i="0" dirty="0" err="1"/>
              <a:t>dranken</a:t>
            </a:r>
            <a:r>
              <a:rPr lang="en-US" sz="2000" b="0" i="0" dirty="0"/>
              <a:t> </a:t>
            </a:r>
            <a:r>
              <a:rPr lang="en-US" sz="2000" b="0" i="0" dirty="0" err="1"/>
              <a:t>lijken</a:t>
            </a:r>
            <a:r>
              <a:rPr lang="en-US" sz="2000" b="0" i="0" dirty="0"/>
              <a:t> </a:t>
            </a:r>
            <a:r>
              <a:rPr lang="en-US" sz="2000" b="0" i="0" dirty="0" err="1"/>
              <a:t>misschien</a:t>
            </a:r>
            <a:r>
              <a:rPr lang="en-US" sz="2000" b="0" i="0" dirty="0"/>
              <a:t> </a:t>
            </a:r>
            <a:r>
              <a:rPr lang="en-US" sz="2000" b="0" i="0" dirty="0" err="1"/>
              <a:t>eenvoudig</a:t>
            </a:r>
            <a:r>
              <a:rPr lang="en-US" sz="2000" b="0" i="0" dirty="0"/>
              <a:t>, maar </a:t>
            </a:r>
            <a:r>
              <a:rPr lang="en-US" sz="2000" b="0" i="0" dirty="0" err="1"/>
              <a:t>hebben</a:t>
            </a:r>
            <a:r>
              <a:rPr lang="en-US" sz="2000" b="0" i="0" dirty="0"/>
              <a:t> </a:t>
            </a:r>
            <a:r>
              <a:rPr lang="en-US" sz="2000" b="0" i="0" dirty="0" err="1"/>
              <a:t>vaak</a:t>
            </a:r>
            <a:r>
              <a:rPr lang="en-US" sz="2000" b="0" i="0" dirty="0"/>
              <a:t> </a:t>
            </a:r>
            <a:r>
              <a:rPr lang="en-US" sz="2000" b="0" i="0" dirty="0" err="1"/>
              <a:t>een</a:t>
            </a:r>
            <a:r>
              <a:rPr lang="en-US" sz="2000" b="0" i="0" dirty="0"/>
              <a:t> </a:t>
            </a:r>
            <a:r>
              <a:rPr lang="en-US" sz="2000" b="0" i="0" dirty="0" err="1"/>
              <a:t>belangrijke</a:t>
            </a:r>
            <a:r>
              <a:rPr lang="en-US" sz="2000" b="0" i="0" dirty="0"/>
              <a:t> </a:t>
            </a:r>
            <a:r>
              <a:rPr lang="en-US" sz="2000" b="0" i="0" dirty="0" err="1"/>
              <a:t>sociale</a:t>
            </a:r>
            <a:r>
              <a:rPr lang="en-US" sz="2000" b="0" i="0" dirty="0"/>
              <a:t> </a:t>
            </a:r>
            <a:r>
              <a:rPr lang="en-US" sz="2000" b="0" i="0" dirty="0" err="1"/>
              <a:t>en</a:t>
            </a:r>
            <a:r>
              <a:rPr lang="en-US" sz="2000" b="0" i="0" dirty="0"/>
              <a:t> </a:t>
            </a:r>
            <a:r>
              <a:rPr lang="en-US" sz="2000" b="0" i="0" dirty="0" err="1"/>
              <a:t>culturele</a:t>
            </a:r>
            <a:r>
              <a:rPr lang="en-US" sz="2000" b="0" i="0" dirty="0"/>
              <a:t> </a:t>
            </a:r>
            <a:r>
              <a:rPr lang="en-US" sz="2000" b="0" i="0" dirty="0" err="1"/>
              <a:t>betekenis</a:t>
            </a:r>
            <a:r>
              <a:rPr lang="en-US" sz="2000" b="0" i="0" dirty="0"/>
              <a:t>. </a:t>
            </a:r>
            <a:r>
              <a:rPr lang="en-US" sz="2000" b="0" i="0" dirty="0" err="1"/>
              <a:t>Recepten</a:t>
            </a:r>
            <a:r>
              <a:rPr lang="en-US" sz="2000" b="0" i="0" dirty="0"/>
              <a:t> </a:t>
            </a:r>
            <a:r>
              <a:rPr lang="en-US" sz="2000" b="0" i="0" dirty="0" err="1"/>
              <a:t>en</a:t>
            </a:r>
            <a:r>
              <a:rPr lang="en-US" sz="2000" b="0" i="0" dirty="0"/>
              <a:t> </a:t>
            </a:r>
            <a:r>
              <a:rPr lang="en-US" sz="2000" b="0" i="0" dirty="0" err="1"/>
              <a:t>eetgewoonten</a:t>
            </a:r>
            <a:r>
              <a:rPr lang="en-US" sz="2000" b="0" i="0" dirty="0"/>
              <a:t> </a:t>
            </a:r>
            <a:r>
              <a:rPr lang="en-US" sz="2000" b="0" i="0" dirty="0" err="1"/>
              <a:t>kunnen</a:t>
            </a:r>
            <a:r>
              <a:rPr lang="en-US" sz="2000" b="0" i="0" dirty="0"/>
              <a:t> </a:t>
            </a:r>
            <a:r>
              <a:rPr lang="en-US" sz="2000" b="0" i="0" dirty="0" err="1"/>
              <a:t>worden</a:t>
            </a:r>
            <a:r>
              <a:rPr lang="en-US" sz="2000" b="0" i="0" dirty="0"/>
              <a:t> </a:t>
            </a:r>
            <a:r>
              <a:rPr lang="en-US" sz="2000" b="0" i="0" dirty="0" err="1"/>
              <a:t>gebruikt</a:t>
            </a:r>
            <a:r>
              <a:rPr lang="en-US" sz="2000" b="0" i="0" dirty="0"/>
              <a:t> om </a:t>
            </a:r>
            <a:r>
              <a:rPr lang="en-US" sz="2000" b="0" i="0" dirty="0" err="1"/>
              <a:t>kennis</a:t>
            </a:r>
            <a:r>
              <a:rPr lang="en-US" sz="2000" b="0" i="0" dirty="0"/>
              <a:t> van de </a:t>
            </a:r>
            <a:r>
              <a:rPr lang="en-US" sz="2000" b="0" i="0" dirty="0" err="1"/>
              <a:t>ene</a:t>
            </a:r>
            <a:r>
              <a:rPr lang="en-US" sz="2000" b="0" i="0" dirty="0"/>
              <a:t> </a:t>
            </a:r>
            <a:r>
              <a:rPr lang="en-US" sz="2000" b="0" i="0" dirty="0" err="1"/>
              <a:t>generatie</a:t>
            </a:r>
            <a:r>
              <a:rPr lang="en-US" sz="2000" b="0" i="0" dirty="0"/>
              <a:t> op de </a:t>
            </a:r>
            <a:r>
              <a:rPr lang="en-US" sz="2000" b="0" i="0" dirty="0" err="1"/>
              <a:t>andere</a:t>
            </a:r>
            <a:r>
              <a:rPr lang="en-US" sz="2000" b="0" i="0" dirty="0"/>
              <a:t> over </a:t>
            </a:r>
            <a:r>
              <a:rPr lang="en-US" sz="2000" b="0" i="0" dirty="0" err="1"/>
              <a:t>te</a:t>
            </a:r>
            <a:r>
              <a:rPr lang="en-US" sz="2000" b="0" i="0" dirty="0"/>
              <a:t> </a:t>
            </a:r>
            <a:r>
              <a:rPr lang="en-US" sz="2000" b="0" i="0" dirty="0" err="1"/>
              <a:t>dragen</a:t>
            </a:r>
            <a:r>
              <a:rPr lang="en-US" sz="2000" b="0" i="0" dirty="0"/>
              <a:t>. Het </a:t>
            </a:r>
            <a:r>
              <a:rPr lang="en-US" sz="2000" b="0" i="0" dirty="0" err="1"/>
              <a:t>bereiden</a:t>
            </a:r>
            <a:r>
              <a:rPr lang="en-US" sz="2000" b="0" i="0" dirty="0"/>
              <a:t> </a:t>
            </a:r>
            <a:r>
              <a:rPr lang="en-US" sz="2000" b="0" i="0" dirty="0" err="1"/>
              <a:t>en</a:t>
            </a:r>
            <a:r>
              <a:rPr lang="en-US" sz="2000" b="0" i="0" dirty="0"/>
              <a:t> </a:t>
            </a:r>
            <a:r>
              <a:rPr lang="en-US" sz="2000" b="0" i="0" dirty="0" err="1"/>
              <a:t>eten</a:t>
            </a:r>
            <a:r>
              <a:rPr lang="en-US" sz="2000" b="0" i="0" dirty="0"/>
              <a:t> van </a:t>
            </a:r>
            <a:r>
              <a:rPr lang="en-US" sz="2000" b="0" i="0" dirty="0" err="1"/>
              <a:t>bepaald</a:t>
            </a:r>
            <a:r>
              <a:rPr lang="en-US" sz="2000" b="0" i="0" dirty="0"/>
              <a:t> </a:t>
            </a:r>
            <a:r>
              <a:rPr lang="en-US" sz="2000" b="0" i="0" dirty="0" err="1"/>
              <a:t>voedsel</a:t>
            </a:r>
            <a:r>
              <a:rPr lang="en-US" sz="2000" b="0" i="0" dirty="0"/>
              <a:t> </a:t>
            </a:r>
            <a:r>
              <a:rPr lang="en-US" sz="2000" b="0" i="0" dirty="0" err="1"/>
              <a:t>als</a:t>
            </a:r>
            <a:r>
              <a:rPr lang="en-US" sz="2000" b="0" i="0" dirty="0"/>
              <a:t> </a:t>
            </a:r>
            <a:r>
              <a:rPr lang="en-US" sz="2000" b="0" i="0" dirty="0" err="1"/>
              <a:t>onderdeel</a:t>
            </a:r>
            <a:r>
              <a:rPr lang="en-US" sz="2000" b="0" i="0" dirty="0"/>
              <a:t> van </a:t>
            </a:r>
            <a:r>
              <a:rPr lang="en-US" sz="2000" b="0" i="0" dirty="0" err="1"/>
              <a:t>een</a:t>
            </a:r>
            <a:r>
              <a:rPr lang="en-US" sz="2000" b="0" i="0" dirty="0"/>
              <a:t> </a:t>
            </a:r>
            <a:r>
              <a:rPr lang="en-US" sz="2000" b="0" i="0" dirty="0" err="1"/>
              <a:t>feest</a:t>
            </a:r>
            <a:r>
              <a:rPr lang="en-US" sz="2000" b="0" i="0" dirty="0"/>
              <a:t> </a:t>
            </a:r>
            <a:r>
              <a:rPr lang="en-US" sz="2000" b="0" i="0" dirty="0" err="1"/>
              <a:t>kan</a:t>
            </a:r>
            <a:r>
              <a:rPr lang="en-US" sz="2000" b="0" i="0" dirty="0"/>
              <a:t> </a:t>
            </a:r>
            <a:r>
              <a:rPr lang="en-US" sz="2000" b="0" i="0" dirty="0" err="1"/>
              <a:t>sociale</a:t>
            </a:r>
            <a:r>
              <a:rPr lang="en-US" sz="2000" b="0" i="0" dirty="0"/>
              <a:t> </a:t>
            </a:r>
            <a:r>
              <a:rPr lang="en-US" sz="2000" b="0" i="0" dirty="0" err="1"/>
              <a:t>banden</a:t>
            </a:r>
            <a:r>
              <a:rPr lang="en-US" sz="2000" b="0" i="0" dirty="0"/>
              <a:t> </a:t>
            </a:r>
            <a:r>
              <a:rPr lang="en-US" sz="2000" b="0" i="0" dirty="0" err="1"/>
              <a:t>versterken</a:t>
            </a:r>
            <a:r>
              <a:rPr lang="en-US" sz="2000" b="0" i="0" dirty="0"/>
              <a:t>. </a:t>
            </a:r>
            <a:endParaRPr sz="2000" dirty="0"/>
          </a:p>
          <a:p>
            <a:pPr marL="0" lvl="0" indent="0" algn="l" rtl="0">
              <a:lnSpc>
                <a:spcPct val="120000"/>
              </a:lnSpc>
              <a:spcBef>
                <a:spcPts val="1000"/>
              </a:spcBef>
              <a:spcAft>
                <a:spcPts val="0"/>
              </a:spcAft>
              <a:buClr>
                <a:schemeClr val="lt1"/>
              </a:buClr>
              <a:buSzPts val="2200"/>
              <a:buNone/>
            </a:pPr>
            <a:r>
              <a:rPr lang="en-US" sz="2000" b="0" i="0" dirty="0" err="1"/>
              <a:t>Voor</a:t>
            </a:r>
            <a:r>
              <a:rPr lang="en-US" sz="2000" b="0" i="0" dirty="0"/>
              <a:t> </a:t>
            </a:r>
            <a:r>
              <a:rPr lang="en-US" sz="2000" b="0" i="0" dirty="0" err="1"/>
              <a:t>reizigers</a:t>
            </a:r>
            <a:r>
              <a:rPr lang="en-US" sz="2000" b="0" i="0" dirty="0"/>
              <a:t> is het </a:t>
            </a:r>
            <a:r>
              <a:rPr lang="en-US" sz="2000" b="0" i="0" dirty="0" err="1"/>
              <a:t>leren</a:t>
            </a:r>
            <a:r>
              <a:rPr lang="en-US" sz="2000" b="0" i="0" dirty="0"/>
              <a:t> </a:t>
            </a:r>
            <a:r>
              <a:rPr lang="en-US" sz="2000" b="0" i="0" dirty="0" err="1"/>
              <a:t>kennen</a:t>
            </a:r>
            <a:r>
              <a:rPr lang="en-US" sz="2000" b="0" i="0" dirty="0"/>
              <a:t> van </a:t>
            </a:r>
            <a:r>
              <a:rPr lang="en-US" sz="2000" b="1" i="0" u="sng" strike="noStrike" dirty="0">
                <a:solidFill>
                  <a:srgbClr val="F0985E"/>
                </a:solidFill>
                <a:hlinkClick r:id="rId3">
                  <a:extLst>
                    <a:ext uri="{A12FA001-AC4F-418D-AE19-62706E023703}">
                      <ahyp:hlinkClr xmlns:ahyp="http://schemas.microsoft.com/office/drawing/2018/hyperlinkcolor" val="tx"/>
                    </a:ext>
                  </a:extLst>
                </a:hlinkClick>
              </a:rPr>
              <a:t>de </a:t>
            </a:r>
            <a:r>
              <a:rPr lang="en-US" sz="2000" b="1" i="0" u="sng" strike="noStrike" dirty="0" err="1">
                <a:solidFill>
                  <a:srgbClr val="F0985E"/>
                </a:solidFill>
                <a:hlinkClick r:id="rId3">
                  <a:extLst>
                    <a:ext uri="{A12FA001-AC4F-418D-AE19-62706E023703}">
                      <ahyp:hlinkClr xmlns:ahyp="http://schemas.microsoft.com/office/drawing/2018/hyperlinkcolor" val="tx"/>
                    </a:ext>
                  </a:extLst>
                </a:hlinkClick>
              </a:rPr>
              <a:t>plaatselijke</a:t>
            </a:r>
            <a:r>
              <a:rPr lang="en-US" sz="2000" b="1" i="0" u="sng" strike="noStrike" dirty="0">
                <a:solidFill>
                  <a:srgbClr val="F0985E"/>
                </a:solidFill>
                <a:hlinkClick r:id="rId3">
                  <a:extLst>
                    <a:ext uri="{A12FA001-AC4F-418D-AE19-62706E023703}">
                      <ahyp:hlinkClr xmlns:ahyp="http://schemas.microsoft.com/office/drawing/2018/hyperlinkcolor" val="tx"/>
                    </a:ext>
                  </a:extLst>
                </a:hlinkClick>
              </a:rPr>
              <a:t> </a:t>
            </a:r>
            <a:r>
              <a:rPr lang="en-US" sz="2000" b="1" i="0" u="sng" strike="noStrike" dirty="0" err="1">
                <a:solidFill>
                  <a:srgbClr val="F0985E"/>
                </a:solidFill>
                <a:hlinkClick r:id="rId3">
                  <a:extLst>
                    <a:ext uri="{A12FA001-AC4F-418D-AE19-62706E023703}">
                      <ahyp:hlinkClr xmlns:ahyp="http://schemas.microsoft.com/office/drawing/2018/hyperlinkcolor" val="tx"/>
                    </a:ext>
                  </a:extLst>
                </a:hlinkClick>
              </a:rPr>
              <a:t>eetcultuur</a:t>
            </a:r>
            <a:r>
              <a:rPr lang="en-US" sz="2000" b="1" i="0" u="sng" strike="noStrike" dirty="0">
                <a:solidFill>
                  <a:srgbClr val="F0985E"/>
                </a:solidFill>
                <a:hlinkClick r:id="rId3">
                  <a:extLst>
                    <a:ext uri="{A12FA001-AC4F-418D-AE19-62706E023703}">
                      <ahyp:hlinkClr xmlns:ahyp="http://schemas.microsoft.com/office/drawing/2018/hyperlinkcolor" val="tx"/>
                    </a:ext>
                  </a:extLst>
                </a:hlinkClick>
              </a:rPr>
              <a:t> </a:t>
            </a:r>
            <a:r>
              <a:rPr lang="en-US" sz="2000" b="0" i="0" dirty="0" err="1"/>
              <a:t>en</a:t>
            </a:r>
            <a:r>
              <a:rPr lang="en-US" sz="2000" b="0" i="0" dirty="0"/>
              <a:t> het </a:t>
            </a:r>
            <a:r>
              <a:rPr lang="en-US" sz="2000" b="0" i="0" dirty="0" err="1"/>
              <a:t>meedoen</a:t>
            </a:r>
            <a:r>
              <a:rPr lang="en-US" sz="2000" b="0" i="0" dirty="0"/>
              <a:t> </a:t>
            </a:r>
            <a:r>
              <a:rPr lang="en-US" sz="2000" b="1" i="0" u="sng" strike="noStrike" dirty="0" err="1">
                <a:solidFill>
                  <a:srgbClr val="F0985E"/>
                </a:solidFill>
                <a:hlinkClick r:id="rId4">
                  <a:extLst>
                    <a:ext uri="{A12FA001-AC4F-418D-AE19-62706E023703}">
                      <ahyp:hlinkClr xmlns:ahyp="http://schemas.microsoft.com/office/drawing/2018/hyperlinkcolor" val="tx"/>
                    </a:ext>
                  </a:extLst>
                </a:hlinkClick>
              </a:rPr>
              <a:t>aan</a:t>
            </a:r>
            <a:r>
              <a:rPr lang="en-US" sz="2000" b="1" i="0" u="sng" strike="noStrike" dirty="0">
                <a:solidFill>
                  <a:srgbClr val="F0985E"/>
                </a:solidFill>
                <a:hlinkClick r:id="rId4">
                  <a:extLst>
                    <a:ext uri="{A12FA001-AC4F-418D-AE19-62706E023703}">
                      <ahyp:hlinkClr xmlns:ahyp="http://schemas.microsoft.com/office/drawing/2018/hyperlinkcolor" val="tx"/>
                    </a:ext>
                  </a:extLst>
                </a:hlinkClick>
              </a:rPr>
              <a:t> </a:t>
            </a:r>
            <a:r>
              <a:rPr lang="en-US" sz="2000" b="1" i="0" u="sng" strike="noStrike" dirty="0" err="1">
                <a:solidFill>
                  <a:srgbClr val="F0985E"/>
                </a:solidFill>
                <a:hlinkClick r:id="rId4">
                  <a:extLst>
                    <a:ext uri="{A12FA001-AC4F-418D-AE19-62706E023703}">
                      <ahyp:hlinkClr xmlns:ahyp="http://schemas.microsoft.com/office/drawing/2018/hyperlinkcolor" val="tx"/>
                    </a:ext>
                  </a:extLst>
                </a:hlinkClick>
              </a:rPr>
              <a:t>culinaire</a:t>
            </a:r>
            <a:r>
              <a:rPr lang="en-US" sz="2000" b="1" i="0" u="sng" strike="noStrike" dirty="0">
                <a:solidFill>
                  <a:srgbClr val="F0985E"/>
                </a:solidFill>
                <a:hlinkClick r:id="rId4">
                  <a:extLst>
                    <a:ext uri="{A12FA001-AC4F-418D-AE19-62706E023703}">
                      <ahyp:hlinkClr xmlns:ahyp="http://schemas.microsoft.com/office/drawing/2018/hyperlinkcolor" val="tx"/>
                    </a:ext>
                  </a:extLst>
                </a:hlinkClick>
              </a:rPr>
              <a:t> </a:t>
            </a:r>
            <a:r>
              <a:rPr lang="en-US" sz="2000" b="1" i="0" u="sng" strike="noStrike" dirty="0" err="1">
                <a:solidFill>
                  <a:srgbClr val="F0985E"/>
                </a:solidFill>
                <a:hlinkClick r:id="rId4">
                  <a:extLst>
                    <a:ext uri="{A12FA001-AC4F-418D-AE19-62706E023703}">
                      <ahyp:hlinkClr xmlns:ahyp="http://schemas.microsoft.com/office/drawing/2018/hyperlinkcolor" val="tx"/>
                    </a:ext>
                  </a:extLst>
                </a:hlinkClick>
              </a:rPr>
              <a:t>tradities</a:t>
            </a:r>
            <a:r>
              <a:rPr lang="en-US" sz="2000" b="1" i="0" u="sng" strike="noStrike" dirty="0">
                <a:solidFill>
                  <a:srgbClr val="F0985E"/>
                </a:solidFill>
                <a:hlinkClick r:id="rId4">
                  <a:extLst>
                    <a:ext uri="{A12FA001-AC4F-418D-AE19-62706E023703}">
                      <ahyp:hlinkClr xmlns:ahyp="http://schemas.microsoft.com/office/drawing/2018/hyperlinkcolor" val="tx"/>
                    </a:ext>
                  </a:extLst>
                </a:hlinkClick>
              </a:rPr>
              <a:t> </a:t>
            </a:r>
            <a:r>
              <a:rPr lang="en-US" sz="2000" b="0" i="0" dirty="0" err="1"/>
              <a:t>een</a:t>
            </a:r>
            <a:r>
              <a:rPr lang="en-US" sz="2000" b="0" i="0" dirty="0"/>
              <a:t> van de </a:t>
            </a:r>
            <a:r>
              <a:rPr lang="en-US" sz="2000" b="0" i="0" dirty="0" err="1"/>
              <a:t>beste</a:t>
            </a:r>
            <a:r>
              <a:rPr lang="en-US" sz="2000" b="0" i="0" dirty="0"/>
              <a:t> </a:t>
            </a:r>
            <a:r>
              <a:rPr lang="en-US" sz="2000" b="0" i="0" dirty="0" err="1"/>
              <a:t>manieren</a:t>
            </a:r>
            <a:r>
              <a:rPr lang="en-US" sz="2000" b="0" i="0" dirty="0"/>
              <a:t> om de </a:t>
            </a:r>
            <a:r>
              <a:rPr lang="en-US" sz="2000" b="0" i="0" dirty="0" err="1"/>
              <a:t>kennis</a:t>
            </a:r>
            <a:r>
              <a:rPr lang="en-US" sz="2000" b="0" i="0" dirty="0"/>
              <a:t> </a:t>
            </a:r>
            <a:r>
              <a:rPr lang="en-US" sz="2000" b="0" i="0" dirty="0" err="1"/>
              <a:t>te</a:t>
            </a:r>
            <a:r>
              <a:rPr lang="en-US" sz="2000" b="0" i="0" dirty="0"/>
              <a:t> </a:t>
            </a:r>
            <a:r>
              <a:rPr lang="en-US" sz="2000" b="0" i="0" dirty="0" err="1"/>
              <a:t>verdiepen</a:t>
            </a:r>
            <a:r>
              <a:rPr lang="en-US" sz="2000" b="0" i="0" dirty="0"/>
              <a:t> </a:t>
            </a:r>
            <a:r>
              <a:rPr lang="en-US" sz="2000" b="0" i="0" dirty="0" err="1"/>
              <a:t>en</a:t>
            </a:r>
            <a:r>
              <a:rPr lang="en-US" sz="2000" b="0" i="0" dirty="0"/>
              <a:t> de </a:t>
            </a:r>
            <a:r>
              <a:rPr lang="en-US" sz="2000" b="0" i="0" dirty="0" err="1"/>
              <a:t>ervaring</a:t>
            </a:r>
            <a:r>
              <a:rPr lang="en-US" sz="2000" b="0" i="0" dirty="0"/>
              <a:t> </a:t>
            </a:r>
            <a:r>
              <a:rPr lang="en-US" sz="2000" b="0" i="0" dirty="0" err="1"/>
              <a:t>te</a:t>
            </a:r>
            <a:r>
              <a:rPr lang="en-US" sz="2000" b="0" i="0" dirty="0"/>
              <a:t> </a:t>
            </a:r>
            <a:r>
              <a:rPr lang="en-US" sz="2000" b="0" i="0" dirty="0" err="1"/>
              <a:t>verrijken</a:t>
            </a:r>
            <a:r>
              <a:rPr lang="en-US" sz="2000" b="0" i="0" dirty="0"/>
              <a:t>. </a:t>
            </a:r>
            <a:r>
              <a:rPr lang="en-US" sz="2000" b="0" i="0" dirty="0" err="1"/>
              <a:t>Vanaf</a:t>
            </a:r>
            <a:r>
              <a:rPr lang="en-US" sz="2000" b="0" i="0" dirty="0"/>
              <a:t> </a:t>
            </a:r>
            <a:r>
              <a:rPr lang="en-US" sz="2000" b="0" i="0" dirty="0" err="1"/>
              <a:t>januari</a:t>
            </a:r>
            <a:r>
              <a:rPr lang="en-US" sz="2000" b="0" i="0" dirty="0"/>
              <a:t> 2021 </a:t>
            </a:r>
            <a:r>
              <a:rPr lang="en-US" sz="2000" b="0" i="0" dirty="0" err="1"/>
              <a:t>erkent</a:t>
            </a:r>
            <a:r>
              <a:rPr lang="en-US" sz="2000" b="0" i="0" dirty="0"/>
              <a:t> UNESCO </a:t>
            </a:r>
            <a:r>
              <a:rPr lang="en-US" sz="2000" b="1" i="0" dirty="0"/>
              <a:t>23 </a:t>
            </a:r>
            <a:r>
              <a:rPr lang="en-US" sz="2000" b="1" i="0" dirty="0" err="1"/>
              <a:t>eet</a:t>
            </a:r>
            <a:r>
              <a:rPr lang="en-US" sz="2000" b="1" i="0" dirty="0"/>
              <a:t>- </a:t>
            </a:r>
            <a:r>
              <a:rPr lang="en-US" sz="2000" b="1" i="0" dirty="0" err="1"/>
              <a:t>en</a:t>
            </a:r>
            <a:r>
              <a:rPr lang="en-US" sz="2000" b="1" i="0" dirty="0"/>
              <a:t> </a:t>
            </a:r>
            <a:r>
              <a:rPr lang="en-US" sz="2000" b="1" i="0" dirty="0" err="1"/>
              <a:t>drinktradities</a:t>
            </a:r>
            <a:r>
              <a:rPr lang="en-US" sz="2000" b="1" i="0" dirty="0"/>
              <a:t> </a:t>
            </a:r>
            <a:r>
              <a:rPr lang="en-US" sz="2000" b="0" i="0" dirty="0" err="1"/>
              <a:t>als</a:t>
            </a:r>
            <a:r>
              <a:rPr lang="en-US" sz="2000" b="0" i="0" dirty="0"/>
              <a:t> </a:t>
            </a:r>
            <a:r>
              <a:rPr lang="en-US" sz="2000" b="0" i="0" dirty="0" err="1"/>
              <a:t>onderdeel</a:t>
            </a:r>
            <a:r>
              <a:rPr lang="en-US" sz="2000" b="0" i="0" dirty="0"/>
              <a:t> van </a:t>
            </a:r>
            <a:r>
              <a:rPr lang="en-US" sz="2000" b="0" i="0" dirty="0" err="1"/>
              <a:t>haar</a:t>
            </a:r>
            <a:r>
              <a:rPr lang="en-US" sz="2000" b="0" i="0" dirty="0"/>
              <a:t> </a:t>
            </a:r>
            <a:r>
              <a:rPr lang="en-US" sz="2000" b="1" i="0" u="sng" strike="noStrike" dirty="0" err="1">
                <a:solidFill>
                  <a:srgbClr val="F0985E"/>
                </a:solidFill>
                <a:hlinkClick r:id="rId5">
                  <a:extLst>
                    <a:ext uri="{A12FA001-AC4F-418D-AE19-62706E023703}">
                      <ahyp:hlinkClr xmlns:ahyp="http://schemas.microsoft.com/office/drawing/2018/hyperlinkcolor" val="tx"/>
                    </a:ext>
                  </a:extLst>
                </a:hlinkClick>
              </a:rPr>
              <a:t>Representatieve</a:t>
            </a:r>
            <a:r>
              <a:rPr lang="en-US" sz="2000" b="1" i="0" u="sng" strike="noStrike" dirty="0">
                <a:solidFill>
                  <a:srgbClr val="F0985E"/>
                </a:solidFill>
                <a:hlinkClick r:id="rId5">
                  <a:extLst>
                    <a:ext uri="{A12FA001-AC4F-418D-AE19-62706E023703}">
                      <ahyp:hlinkClr xmlns:ahyp="http://schemas.microsoft.com/office/drawing/2018/hyperlinkcolor" val="tx"/>
                    </a:ext>
                  </a:extLst>
                </a:hlinkClick>
              </a:rPr>
              <a:t> </a:t>
            </a:r>
            <a:r>
              <a:rPr lang="en-US" sz="2000" b="1" i="0" u="sng" strike="noStrike" dirty="0" err="1">
                <a:solidFill>
                  <a:srgbClr val="F0985E"/>
                </a:solidFill>
                <a:hlinkClick r:id="rId5">
                  <a:extLst>
                    <a:ext uri="{A12FA001-AC4F-418D-AE19-62706E023703}">
                      <ahyp:hlinkClr xmlns:ahyp="http://schemas.microsoft.com/office/drawing/2018/hyperlinkcolor" val="tx"/>
                    </a:ext>
                  </a:extLst>
                </a:hlinkClick>
              </a:rPr>
              <a:t>Lijst</a:t>
            </a:r>
            <a:r>
              <a:rPr lang="en-US" sz="2000" b="1" i="0" u="sng" strike="noStrike" dirty="0">
                <a:solidFill>
                  <a:srgbClr val="F0985E"/>
                </a:solidFill>
                <a:hlinkClick r:id="rId5">
                  <a:extLst>
                    <a:ext uri="{A12FA001-AC4F-418D-AE19-62706E023703}">
                      <ahyp:hlinkClr xmlns:ahyp="http://schemas.microsoft.com/office/drawing/2018/hyperlinkcolor" val="tx"/>
                    </a:ext>
                  </a:extLst>
                </a:hlinkClick>
              </a:rPr>
              <a:t> van het </a:t>
            </a:r>
            <a:r>
              <a:rPr lang="en-US" sz="2000" b="1" i="0" u="sng" strike="noStrike" dirty="0" err="1">
                <a:solidFill>
                  <a:srgbClr val="F0985E"/>
                </a:solidFill>
                <a:hlinkClick r:id="rId5">
                  <a:extLst>
                    <a:ext uri="{A12FA001-AC4F-418D-AE19-62706E023703}">
                      <ahyp:hlinkClr xmlns:ahyp="http://schemas.microsoft.com/office/drawing/2018/hyperlinkcolor" val="tx"/>
                    </a:ext>
                  </a:extLst>
                </a:hlinkClick>
              </a:rPr>
              <a:t>Immaterieel</a:t>
            </a:r>
            <a:r>
              <a:rPr lang="en-US" sz="2000" b="1" i="0" u="sng" strike="noStrike" dirty="0">
                <a:solidFill>
                  <a:srgbClr val="F0985E"/>
                </a:solidFill>
                <a:hlinkClick r:id="rId5">
                  <a:extLst>
                    <a:ext uri="{A12FA001-AC4F-418D-AE19-62706E023703}">
                      <ahyp:hlinkClr xmlns:ahyp="http://schemas.microsoft.com/office/drawing/2018/hyperlinkcolor" val="tx"/>
                    </a:ext>
                  </a:extLst>
                </a:hlinkClick>
              </a:rPr>
              <a:t> </a:t>
            </a:r>
            <a:r>
              <a:rPr lang="en-US" sz="2000" b="1" i="0" u="sng" strike="noStrike" dirty="0" err="1">
                <a:solidFill>
                  <a:srgbClr val="F0985E"/>
                </a:solidFill>
                <a:hlinkClick r:id="rId5">
                  <a:extLst>
                    <a:ext uri="{A12FA001-AC4F-418D-AE19-62706E023703}">
                      <ahyp:hlinkClr xmlns:ahyp="http://schemas.microsoft.com/office/drawing/2018/hyperlinkcolor" val="tx"/>
                    </a:ext>
                  </a:extLst>
                </a:hlinkClick>
              </a:rPr>
              <a:t>Cultureel</a:t>
            </a:r>
            <a:r>
              <a:rPr lang="en-US" sz="2000" b="1" i="0" u="sng" strike="noStrike" dirty="0">
                <a:solidFill>
                  <a:srgbClr val="F0985E"/>
                </a:solidFill>
                <a:hlinkClick r:id="rId5">
                  <a:extLst>
                    <a:ext uri="{A12FA001-AC4F-418D-AE19-62706E023703}">
                      <ahyp:hlinkClr xmlns:ahyp="http://schemas.microsoft.com/office/drawing/2018/hyperlinkcolor" val="tx"/>
                    </a:ext>
                  </a:extLst>
                </a:hlinkClick>
              </a:rPr>
              <a:t> </a:t>
            </a:r>
            <a:r>
              <a:rPr lang="en-US" sz="2000" b="1" i="0" u="sng" strike="noStrike" dirty="0" err="1">
                <a:solidFill>
                  <a:srgbClr val="F0985E"/>
                </a:solidFill>
                <a:hlinkClick r:id="rId5">
                  <a:extLst>
                    <a:ext uri="{A12FA001-AC4F-418D-AE19-62706E023703}">
                      <ahyp:hlinkClr xmlns:ahyp="http://schemas.microsoft.com/office/drawing/2018/hyperlinkcolor" val="tx"/>
                    </a:ext>
                  </a:extLst>
                </a:hlinkClick>
              </a:rPr>
              <a:t>Erfgoed</a:t>
            </a:r>
            <a:r>
              <a:rPr lang="en-US" sz="2000" b="1" i="0" u="sng" strike="noStrike" dirty="0">
                <a:solidFill>
                  <a:srgbClr val="F0985E"/>
                </a:solidFill>
                <a:hlinkClick r:id="rId5">
                  <a:extLst>
                    <a:ext uri="{A12FA001-AC4F-418D-AE19-62706E023703}">
                      <ahyp:hlinkClr xmlns:ahyp="http://schemas.microsoft.com/office/drawing/2018/hyperlinkcolor" val="tx"/>
                    </a:ext>
                  </a:extLst>
                </a:hlinkClick>
              </a:rPr>
              <a:t> van de </a:t>
            </a:r>
            <a:r>
              <a:rPr lang="en-US" sz="2000" b="1" i="0" u="sng" strike="noStrike" dirty="0" err="1">
                <a:solidFill>
                  <a:srgbClr val="F0985E"/>
                </a:solidFill>
                <a:hlinkClick r:id="rId5">
                  <a:extLst>
                    <a:ext uri="{A12FA001-AC4F-418D-AE19-62706E023703}">
                      <ahyp:hlinkClr xmlns:ahyp="http://schemas.microsoft.com/office/drawing/2018/hyperlinkcolor" val="tx"/>
                    </a:ext>
                  </a:extLst>
                </a:hlinkClick>
              </a:rPr>
              <a:t>Mensheid</a:t>
            </a:r>
            <a:r>
              <a:rPr lang="en-US" sz="2000" b="1" i="0" dirty="0">
                <a:solidFill>
                  <a:srgbClr val="F0985E"/>
                </a:solidFill>
              </a:rPr>
              <a:t>. </a:t>
            </a:r>
            <a:endParaRPr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8"/>
          <p:cNvSpPr txBox="1">
            <a:spLocks noGrp="1"/>
          </p:cNvSpPr>
          <p:nvPr>
            <p:ph type="body" idx="1"/>
          </p:nvPr>
        </p:nvSpPr>
        <p:spPr>
          <a:xfrm>
            <a:off x="250165" y="1757010"/>
            <a:ext cx="4339087" cy="4272853"/>
          </a:xfrm>
          <a:prstGeom prst="rect">
            <a:avLst/>
          </a:prstGeom>
          <a:noFill/>
          <a:ln>
            <a:noFill/>
          </a:ln>
        </p:spPr>
        <p:txBody>
          <a:bodyPr spcFirstLastPara="1" wrap="square" lIns="91425" tIns="45700" rIns="91425" bIns="45700" anchor="t" anchorCtr="0">
            <a:normAutofit lnSpcReduction="10000"/>
          </a:bodyPr>
          <a:lstStyle/>
          <a:p>
            <a:pPr marL="36000" lvl="0" indent="0" algn="l" rtl="0">
              <a:lnSpc>
                <a:spcPct val="90000"/>
              </a:lnSpc>
              <a:spcBef>
                <a:spcPts val="0"/>
              </a:spcBef>
              <a:spcAft>
                <a:spcPts val="0"/>
              </a:spcAft>
              <a:buClr>
                <a:srgbClr val="568754"/>
              </a:buClr>
              <a:buSzPts val="2400"/>
              <a:buNone/>
            </a:pPr>
            <a:r>
              <a:rPr lang="en-US">
                <a:solidFill>
                  <a:srgbClr val="568754"/>
                </a:solidFill>
              </a:rPr>
              <a:t>Deze video laat ons kennismaken met Il-Ftira, de culinaire kunst en cultuur van het platgeslagen zuurdesembrood in Malta.</a:t>
            </a:r>
            <a:endParaRPr/>
          </a:p>
          <a:p>
            <a:pPr marL="36000" lvl="0" indent="0" algn="l" rtl="0">
              <a:lnSpc>
                <a:spcPct val="90000"/>
              </a:lnSpc>
              <a:spcBef>
                <a:spcPts val="1000"/>
              </a:spcBef>
              <a:spcAft>
                <a:spcPts val="0"/>
              </a:spcAft>
              <a:buClr>
                <a:srgbClr val="033637"/>
              </a:buClr>
              <a:buSzPts val="800"/>
              <a:buNone/>
            </a:pPr>
            <a:endParaRPr sz="800"/>
          </a:p>
          <a:p>
            <a:pPr marL="0" marR="0" lvl="0" indent="0" algn="l" rtl="0">
              <a:lnSpc>
                <a:spcPct val="100000"/>
              </a:lnSpc>
              <a:spcBef>
                <a:spcPts val="0"/>
              </a:spcBef>
              <a:spcAft>
                <a:spcPts val="0"/>
              </a:spcAft>
              <a:buClr>
                <a:srgbClr val="568754"/>
              </a:buClr>
              <a:buSzPts val="1800"/>
              <a:buFont typeface="Raleway"/>
              <a:buNone/>
            </a:pPr>
            <a:r>
              <a:rPr lang="en-US" sz="1800" b="1" i="0" u="sng" strike="noStrike" cap="none">
                <a:solidFill>
                  <a:srgbClr val="568754"/>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BEZOEK</a:t>
            </a:r>
            <a:endParaRPr/>
          </a:p>
          <a:p>
            <a:pPr marL="0" marR="0" lvl="0" indent="0" algn="l" rtl="0">
              <a:lnSpc>
                <a:spcPct val="100000"/>
              </a:lnSpc>
              <a:spcBef>
                <a:spcPts val="0"/>
              </a:spcBef>
              <a:spcAft>
                <a:spcPts val="0"/>
              </a:spcAft>
              <a:buClr>
                <a:srgbClr val="568754"/>
              </a:buClr>
              <a:buSzPts val="1600"/>
              <a:buFont typeface="Raleway"/>
              <a:buNone/>
            </a:pPr>
            <a:r>
              <a:rPr lang="en-US" sz="1600" i="0" u="sng" strike="noStrike" cap="none">
                <a:solidFill>
                  <a:srgbClr val="568754"/>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https://ich.unesco.org/en/RL/il-ftira-culinary-art-and-culture-of-flattened-sourdough-bread-in-malta-01580 </a:t>
            </a:r>
            <a:endParaRPr/>
          </a:p>
          <a:p>
            <a:pPr marL="0" marR="0" lvl="0" indent="0" algn="l" rtl="0">
              <a:lnSpc>
                <a:spcPct val="100000"/>
              </a:lnSpc>
              <a:spcBef>
                <a:spcPts val="0"/>
              </a:spcBef>
              <a:spcAft>
                <a:spcPts val="0"/>
              </a:spcAft>
              <a:buClr>
                <a:srgbClr val="033637"/>
              </a:buClr>
              <a:buSzPts val="1600"/>
              <a:buFont typeface="Raleway"/>
              <a:buNone/>
            </a:pPr>
            <a:endParaRPr sz="1600" b="1">
              <a:solidFill>
                <a:srgbClr val="F0985E"/>
              </a:solidFill>
            </a:endParaRPr>
          </a:p>
          <a:p>
            <a:pPr marL="0" marR="0" lvl="0" indent="0" algn="l" rtl="0">
              <a:lnSpc>
                <a:spcPct val="100000"/>
              </a:lnSpc>
              <a:spcBef>
                <a:spcPts val="0"/>
              </a:spcBef>
              <a:spcAft>
                <a:spcPts val="0"/>
              </a:spcAft>
              <a:buClr>
                <a:srgbClr val="033637"/>
              </a:buClr>
              <a:buSzPts val="1600"/>
              <a:buFont typeface="Raleway"/>
              <a:buNone/>
            </a:pPr>
            <a:endParaRPr sz="1600" b="1" i="0" u="none" strike="noStrike" cap="none">
              <a:solidFill>
                <a:srgbClr val="F0985E"/>
              </a:solidFill>
              <a:latin typeface="Raleway"/>
              <a:ea typeface="Raleway"/>
              <a:cs typeface="Raleway"/>
              <a:sym typeface="Raleway"/>
            </a:endParaRPr>
          </a:p>
          <a:p>
            <a:pPr marL="0" marR="0" lvl="0" indent="0" algn="l" rtl="0">
              <a:lnSpc>
                <a:spcPct val="100000"/>
              </a:lnSpc>
              <a:spcBef>
                <a:spcPts val="0"/>
              </a:spcBef>
              <a:spcAft>
                <a:spcPts val="0"/>
              </a:spcAft>
              <a:buClr>
                <a:srgbClr val="F0985E"/>
              </a:buClr>
              <a:buSzPts val="1600"/>
              <a:buFont typeface="Raleway"/>
              <a:buNone/>
            </a:pPr>
            <a:r>
              <a:rPr lang="en-US" sz="1600" b="1" i="0" u="none" strike="noStrike" cap="none">
                <a:solidFill>
                  <a:srgbClr val="F0985E"/>
                </a:solidFill>
              </a:rPr>
              <a:t>DE ANDERE 22 IDEEËN KUNNEN WORDEN GEVONDEN OP DE </a:t>
            </a:r>
            <a:r>
              <a:rPr lang="en-US" sz="1800" i="0" u="sng" strike="noStrike" cap="none">
                <a:solidFill>
                  <a:srgbClr val="568754"/>
                </a:solidFill>
                <a:hlinkClick r:id="rId4">
                  <a:extLst>
                    <a:ext uri="{A12FA001-AC4F-418D-AE19-62706E023703}">
                      <ahyp:hlinkClr xmlns:ahyp="http://schemas.microsoft.com/office/drawing/2018/hyperlinkcolor" val="tx"/>
                    </a:ext>
                  </a:extLst>
                </a:hlinkClick>
              </a:rPr>
              <a:t>LEVENSCULTUUR: 23 Culinaire Tradities over de hele wereld (wander-lush.org).</a:t>
            </a:r>
            <a:endParaRPr sz="1600" i="0" u="none" strike="noStrike" cap="none">
              <a:solidFill>
                <a:srgbClr val="568754"/>
              </a:solidFill>
            </a:endParaRPr>
          </a:p>
          <a:p>
            <a:pPr marL="228600" lvl="0" indent="0" algn="l" rtl="0">
              <a:lnSpc>
                <a:spcPct val="90000"/>
              </a:lnSpc>
              <a:spcBef>
                <a:spcPts val="1000"/>
              </a:spcBef>
              <a:spcAft>
                <a:spcPts val="0"/>
              </a:spcAft>
              <a:buClr>
                <a:srgbClr val="033637"/>
              </a:buClr>
              <a:buSzPts val="2400"/>
              <a:buNone/>
            </a:pPr>
            <a:endParaRPr/>
          </a:p>
        </p:txBody>
      </p:sp>
      <p:sp>
        <p:nvSpPr>
          <p:cNvPr id="527" name="Google Shape;527;p18"/>
          <p:cNvSpPr txBox="1">
            <a:spLocks noGrp="1"/>
          </p:cNvSpPr>
          <p:nvPr>
            <p:ph type="body" idx="2"/>
          </p:nvPr>
        </p:nvSpPr>
        <p:spPr>
          <a:xfrm>
            <a:off x="326217" y="463371"/>
            <a:ext cx="11452190"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68754"/>
              </a:buClr>
              <a:buSzPts val="3200"/>
              <a:buNone/>
            </a:pPr>
            <a:r>
              <a:rPr lang="en-US" sz="3200"/>
              <a:t>Een van de 23 eet- en drinkprojecten op de UNESCO-lijst </a:t>
            </a:r>
            <a:endParaRPr sz="3200"/>
          </a:p>
        </p:txBody>
      </p:sp>
      <p:pic>
        <p:nvPicPr>
          <p:cNvPr id="528" name="Google Shape;528;p18" title="Il-Ftira, culinary art and culture of flattened sourdough bread in Malta"/>
          <p:cNvPicPr preferRelativeResize="0"/>
          <p:nvPr/>
        </p:nvPicPr>
        <p:blipFill rotWithShape="1">
          <a:blip r:embed="rId5">
            <a:alphaModFix/>
          </a:blip>
          <a:srcRect/>
          <a:stretch/>
        </p:blipFill>
        <p:spPr>
          <a:xfrm>
            <a:off x="4826000" y="1377135"/>
            <a:ext cx="6952407" cy="3928110"/>
          </a:xfrm>
          <a:prstGeom prst="rect">
            <a:avLst/>
          </a:prstGeom>
          <a:noFill/>
          <a:ln>
            <a:noFill/>
          </a:ln>
        </p:spPr>
      </p:pic>
      <p:sp>
        <p:nvSpPr>
          <p:cNvPr id="529" name="Google Shape;529;p18"/>
          <p:cNvSpPr txBox="1"/>
          <p:nvPr/>
        </p:nvSpPr>
        <p:spPr>
          <a:xfrm>
            <a:off x="4825999" y="5457187"/>
            <a:ext cx="71158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Il-Ftira, culinaire kunst en cultuur van het platgeslagen zuurdesembrood in Malta - YouTube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fade">
                                      <p:cBhvr>
                                        <p:cTn id="7" dur="1"/>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9"/>
          <p:cNvSpPr txBox="1">
            <a:spLocks noGrp="1"/>
          </p:cNvSpPr>
          <p:nvPr>
            <p:ph type="body" idx="1"/>
          </p:nvPr>
        </p:nvSpPr>
        <p:spPr>
          <a:xfrm>
            <a:off x="824181" y="1509609"/>
            <a:ext cx="5959003" cy="4525954"/>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rgbClr val="EF9958"/>
              </a:buClr>
              <a:buSzPct val="100000"/>
              <a:buNone/>
            </a:pPr>
            <a:r>
              <a:rPr lang="en-US" u="sng">
                <a:solidFill>
                  <a:srgbClr val="EF9958"/>
                </a:solidFill>
                <a:hlinkClick r:id="rId3">
                  <a:extLst>
                    <a:ext uri="{A12FA001-AC4F-418D-AE19-62706E023703}">
                      <ahyp:hlinkClr xmlns:ahyp="http://schemas.microsoft.com/office/drawing/2018/hyperlinkcolor" val="tx"/>
                    </a:ext>
                  </a:extLst>
                </a:hlinkClick>
              </a:rPr>
              <a:t>Kuchmistrai is </a:t>
            </a:r>
            <a:r>
              <a:rPr lang="en-US"/>
              <a:t>een restaurant dat het culinaire erfgoed van de Litouwse adel beschermt en koestert, waar de bereiding van alle gerechten onder toezicht staat van de ereambtenaar van ons landhuis - de chef-kok.</a:t>
            </a:r>
            <a:endParaRPr/>
          </a:p>
          <a:p>
            <a:pPr marL="228600" lvl="0" indent="0" algn="l" rtl="0">
              <a:lnSpc>
                <a:spcPct val="90000"/>
              </a:lnSpc>
              <a:spcBef>
                <a:spcPts val="1000"/>
              </a:spcBef>
              <a:spcAft>
                <a:spcPts val="0"/>
              </a:spcAft>
              <a:buClr>
                <a:schemeClr val="lt1"/>
              </a:buClr>
              <a:buSzPct val="100000"/>
              <a:buNone/>
            </a:pPr>
            <a:r>
              <a:rPr lang="en-US"/>
              <a:t>Net als in vroegere tijden besteedt de keuken van Kuchmistrai niet alleen speciale aandacht aan het menu, de kwaliteit van het eten en de presentatie ervan, maar ook aan de boerderijen waar groenten, fruit, meel of vlees worden gekocht. Ze zijn beroemd geworden om hun gestoofde ganzenkoek, gestoofde duif, of Litouwse wijnproeverijen.</a:t>
            </a:r>
            <a:endParaRPr/>
          </a:p>
        </p:txBody>
      </p:sp>
      <p:sp>
        <p:nvSpPr>
          <p:cNvPr id="535" name="Google Shape;535;p19"/>
          <p:cNvSpPr txBox="1">
            <a:spLocks noGrp="1"/>
          </p:cNvSpPr>
          <p:nvPr>
            <p:ph type="body" idx="3"/>
          </p:nvPr>
        </p:nvSpPr>
        <p:spPr>
          <a:xfrm>
            <a:off x="1089025" y="631825"/>
            <a:ext cx="5249863" cy="5810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Laat je inspireren</a:t>
            </a:r>
            <a:endParaRPr/>
          </a:p>
        </p:txBody>
      </p:sp>
      <p:pic>
        <p:nvPicPr>
          <p:cNvPr id="536" name="Google Shape;536;p19" descr="Kuchmistrai"/>
          <p:cNvPicPr preferRelativeResize="0"/>
          <p:nvPr/>
        </p:nvPicPr>
        <p:blipFill rotWithShape="1">
          <a:blip r:embed="rId4">
            <a:alphaModFix/>
          </a:blip>
          <a:srcRect/>
          <a:stretch/>
        </p:blipFill>
        <p:spPr>
          <a:xfrm>
            <a:off x="8245475" y="250824"/>
            <a:ext cx="2857500" cy="1343025"/>
          </a:xfrm>
          <a:prstGeom prst="rect">
            <a:avLst/>
          </a:prstGeom>
          <a:noFill/>
          <a:ln>
            <a:noFill/>
          </a:ln>
        </p:spPr>
      </p:pic>
      <p:pic>
        <p:nvPicPr>
          <p:cNvPr id="537" name="Google Shape;537;p19"/>
          <p:cNvPicPr preferRelativeResize="0"/>
          <p:nvPr/>
        </p:nvPicPr>
        <p:blipFill rotWithShape="1">
          <a:blip r:embed="rId5">
            <a:alphaModFix/>
          </a:blip>
          <a:srcRect/>
          <a:stretch/>
        </p:blipFill>
        <p:spPr>
          <a:xfrm>
            <a:off x="7843265" y="1761720"/>
            <a:ext cx="3661920" cy="40217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271" name="Google Shape;271;p2"/>
          <p:cNvSpPr txBox="1">
            <a:spLocks noGrp="1"/>
          </p:cNvSpPr>
          <p:nvPr>
            <p:ph type="body" idx="2"/>
          </p:nvPr>
        </p:nvSpPr>
        <p:spPr>
          <a:xfrm>
            <a:off x="833627" y="1654233"/>
            <a:ext cx="4872421" cy="539970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sz="2200" dirty="0"/>
              <a:t>Module 3 is </a:t>
            </a:r>
            <a:r>
              <a:rPr lang="en-US" sz="2200" dirty="0" err="1"/>
              <a:t>een</a:t>
            </a:r>
            <a:r>
              <a:rPr lang="en-US" sz="2200" dirty="0"/>
              <a:t> </a:t>
            </a:r>
            <a:r>
              <a:rPr lang="en-US" sz="2200" dirty="0" err="1"/>
              <a:t>verhelderende</a:t>
            </a:r>
            <a:r>
              <a:rPr lang="en-US" sz="2200" dirty="0"/>
              <a:t> module die de </a:t>
            </a:r>
            <a:r>
              <a:rPr lang="en-US" sz="2200" dirty="0" err="1"/>
              <a:t>nadruk</a:t>
            </a:r>
            <a:r>
              <a:rPr lang="en-US" sz="2200" dirty="0"/>
              <a:t> </a:t>
            </a:r>
            <a:r>
              <a:rPr lang="en-US" sz="2200" dirty="0" err="1"/>
              <a:t>legt</a:t>
            </a:r>
            <a:r>
              <a:rPr lang="en-US" sz="2200" dirty="0"/>
              <a:t> op het </a:t>
            </a:r>
            <a:r>
              <a:rPr lang="en-US" sz="2200" dirty="0" err="1"/>
              <a:t>stimuleren</a:t>
            </a:r>
            <a:r>
              <a:rPr lang="en-US" sz="2200" dirty="0"/>
              <a:t> van </a:t>
            </a:r>
            <a:r>
              <a:rPr lang="en-US" sz="2200" dirty="0" err="1"/>
              <a:t>creativiteit</a:t>
            </a:r>
            <a:r>
              <a:rPr lang="en-US" sz="2200" dirty="0"/>
              <a:t> </a:t>
            </a:r>
            <a:r>
              <a:rPr lang="en-US" sz="2200" dirty="0" err="1"/>
              <a:t>bij</a:t>
            </a:r>
            <a:r>
              <a:rPr lang="en-US" sz="2200" dirty="0"/>
              <a:t> </a:t>
            </a:r>
            <a:r>
              <a:rPr lang="en-US" sz="2200" dirty="0" err="1"/>
              <a:t>studenten</a:t>
            </a:r>
            <a:r>
              <a:rPr lang="en-US" sz="2200" dirty="0"/>
              <a:t> </a:t>
            </a:r>
            <a:r>
              <a:rPr lang="en-US" sz="2200" dirty="0" err="1"/>
              <a:t>en</a:t>
            </a:r>
            <a:r>
              <a:rPr lang="en-US" sz="2200" dirty="0"/>
              <a:t> </a:t>
            </a:r>
            <a:r>
              <a:rPr lang="en-US" sz="2200" dirty="0" err="1"/>
              <a:t>werkgevers</a:t>
            </a:r>
            <a:r>
              <a:rPr lang="en-US" sz="2200" dirty="0"/>
              <a:t> op de </a:t>
            </a:r>
            <a:r>
              <a:rPr lang="en-US" sz="2200" dirty="0" err="1"/>
              <a:t>werkplek</a:t>
            </a:r>
            <a:r>
              <a:rPr lang="en-US" sz="2200" dirty="0"/>
              <a:t>.  </a:t>
            </a:r>
            <a:r>
              <a:rPr lang="en-US" sz="2200" dirty="0" err="1"/>
              <a:t>Er</a:t>
            </a:r>
            <a:r>
              <a:rPr lang="en-US" sz="2200" dirty="0"/>
              <a:t> </a:t>
            </a:r>
            <a:r>
              <a:rPr lang="en-US" sz="2200" dirty="0" err="1"/>
              <a:t>wordt</a:t>
            </a:r>
            <a:r>
              <a:rPr lang="en-US" sz="2200" dirty="0"/>
              <a:t> </a:t>
            </a:r>
            <a:r>
              <a:rPr lang="en-US" sz="2200" dirty="0" err="1"/>
              <a:t>onderzocht</a:t>
            </a:r>
            <a:r>
              <a:rPr lang="en-US" sz="2200" dirty="0"/>
              <a:t> hoe we door </a:t>
            </a:r>
            <a:r>
              <a:rPr lang="en-US" sz="2200" dirty="0" err="1"/>
              <a:t>uitwisseling</a:t>
            </a:r>
            <a:r>
              <a:rPr lang="en-US" sz="2200" dirty="0"/>
              <a:t> van </a:t>
            </a:r>
            <a:r>
              <a:rPr lang="en-US" sz="2200" dirty="0" err="1"/>
              <a:t>ideeën</a:t>
            </a:r>
            <a:r>
              <a:rPr lang="en-US" sz="2200" dirty="0"/>
              <a:t> in </a:t>
            </a:r>
            <a:r>
              <a:rPr lang="en-US" sz="2200" dirty="0" err="1"/>
              <a:t>onze</a:t>
            </a:r>
            <a:r>
              <a:rPr lang="en-US" sz="2200" dirty="0"/>
              <a:t> </a:t>
            </a:r>
            <a:r>
              <a:rPr lang="en-US" sz="2200" dirty="0" err="1"/>
              <a:t>regio's</a:t>
            </a:r>
            <a:r>
              <a:rPr lang="en-US" sz="2200" dirty="0"/>
              <a:t> </a:t>
            </a:r>
            <a:r>
              <a:rPr lang="en-US" sz="2200" dirty="0" err="1"/>
              <a:t>een</a:t>
            </a:r>
            <a:r>
              <a:rPr lang="en-US" sz="2200" dirty="0"/>
              <a:t> </a:t>
            </a:r>
            <a:r>
              <a:rPr lang="en-US" sz="2200" dirty="0" err="1"/>
              <a:t>werkomgeving</a:t>
            </a:r>
            <a:r>
              <a:rPr lang="en-US" sz="2200" dirty="0"/>
              <a:t> </a:t>
            </a:r>
            <a:r>
              <a:rPr lang="en-US" sz="2200" dirty="0" err="1"/>
              <a:t>kunnen</a:t>
            </a:r>
            <a:r>
              <a:rPr lang="en-US" sz="2200" dirty="0"/>
              <a:t> </a:t>
            </a:r>
            <a:r>
              <a:rPr lang="en-US" sz="2200" dirty="0" err="1"/>
              <a:t>creëren</a:t>
            </a:r>
            <a:r>
              <a:rPr lang="en-US" sz="2200" dirty="0"/>
              <a:t> om </a:t>
            </a:r>
            <a:r>
              <a:rPr lang="en-US" sz="2200" dirty="0" err="1"/>
              <a:t>ons</a:t>
            </a:r>
            <a:r>
              <a:rPr lang="en-US" sz="2200" dirty="0"/>
              <a:t> </a:t>
            </a:r>
            <a:r>
              <a:rPr lang="en-US" sz="2200" dirty="0" err="1"/>
              <a:t>culinaire</a:t>
            </a:r>
            <a:r>
              <a:rPr lang="en-US" sz="2200" dirty="0"/>
              <a:t> </a:t>
            </a:r>
            <a:r>
              <a:rPr lang="en-US" sz="2200" dirty="0" err="1"/>
              <a:t>erfgoed</a:t>
            </a:r>
            <a:r>
              <a:rPr lang="en-US" sz="2200" dirty="0"/>
              <a:t> </a:t>
            </a:r>
            <a:r>
              <a:rPr lang="en-US" sz="2200" dirty="0" err="1"/>
              <a:t>te</a:t>
            </a:r>
            <a:r>
              <a:rPr lang="en-US" sz="2200" dirty="0"/>
              <a:t> </a:t>
            </a:r>
            <a:r>
              <a:rPr lang="en-US" sz="2200" dirty="0" err="1"/>
              <a:t>beschermen</a:t>
            </a:r>
            <a:r>
              <a:rPr lang="en-US" sz="2200" dirty="0"/>
              <a:t> </a:t>
            </a:r>
            <a:r>
              <a:rPr lang="en-US" sz="2200" dirty="0" err="1"/>
              <a:t>en</a:t>
            </a:r>
            <a:r>
              <a:rPr lang="en-US" sz="2200" dirty="0"/>
              <a:t> </a:t>
            </a:r>
            <a:r>
              <a:rPr lang="en-US" sz="2200" dirty="0" err="1"/>
              <a:t>te</a:t>
            </a:r>
            <a:r>
              <a:rPr lang="en-US" sz="2200" dirty="0"/>
              <a:t> </a:t>
            </a:r>
            <a:r>
              <a:rPr lang="en-US" sz="2200" dirty="0" err="1"/>
              <a:t>bevorderen</a:t>
            </a:r>
            <a:r>
              <a:rPr lang="en-US" sz="2200" dirty="0"/>
              <a:t>.</a:t>
            </a:r>
            <a:endParaRPr dirty="0"/>
          </a:p>
          <a:p>
            <a:pPr marL="0" lvl="0" indent="0" algn="l" rtl="0">
              <a:lnSpc>
                <a:spcPct val="100000"/>
              </a:lnSpc>
              <a:spcBef>
                <a:spcPts val="1000"/>
              </a:spcBef>
              <a:spcAft>
                <a:spcPts val="0"/>
              </a:spcAft>
              <a:buClr>
                <a:schemeClr val="lt1"/>
              </a:buClr>
              <a:buSzPts val="2200"/>
              <a:buNone/>
            </a:pPr>
            <a:r>
              <a:rPr lang="en-US" sz="2200" dirty="0"/>
              <a:t>We </a:t>
            </a:r>
            <a:r>
              <a:rPr lang="en-US" sz="2200" dirty="0" err="1"/>
              <a:t>beginnen</a:t>
            </a:r>
            <a:r>
              <a:rPr lang="en-US" sz="2200" dirty="0"/>
              <a:t> </a:t>
            </a:r>
            <a:r>
              <a:rPr lang="en-US" sz="2200" dirty="0" err="1"/>
              <a:t>deze</a:t>
            </a:r>
            <a:r>
              <a:rPr lang="en-US" sz="2200" dirty="0"/>
              <a:t> module met </a:t>
            </a:r>
            <a:r>
              <a:rPr lang="en-US" sz="2200" dirty="0" err="1"/>
              <a:t>een</a:t>
            </a:r>
            <a:r>
              <a:rPr lang="en-US" sz="2200" dirty="0"/>
              <a:t> </a:t>
            </a:r>
            <a:r>
              <a:rPr lang="en-US" sz="2200" dirty="0" err="1"/>
              <a:t>blik</a:t>
            </a:r>
            <a:r>
              <a:rPr lang="en-US" sz="2200" dirty="0"/>
              <a:t> op </a:t>
            </a:r>
            <a:r>
              <a:rPr lang="en-US" sz="2200" dirty="0" err="1"/>
              <a:t>creativiteit</a:t>
            </a:r>
            <a:r>
              <a:rPr lang="en-US" sz="2200" dirty="0"/>
              <a:t> </a:t>
            </a:r>
            <a:r>
              <a:rPr lang="en-US" sz="2200" dirty="0" err="1"/>
              <a:t>en</a:t>
            </a:r>
            <a:r>
              <a:rPr lang="en-US" sz="2200" dirty="0"/>
              <a:t> </a:t>
            </a:r>
            <a:r>
              <a:rPr lang="en-US" sz="2200" dirty="0" err="1"/>
              <a:t>volgen</a:t>
            </a:r>
            <a:r>
              <a:rPr lang="en-US" sz="2200" dirty="0"/>
              <a:t> met 4 </a:t>
            </a:r>
            <a:r>
              <a:rPr lang="en-US" sz="2200" dirty="0" err="1"/>
              <a:t>belangrijke</a:t>
            </a:r>
            <a:r>
              <a:rPr lang="en-US" sz="2200" dirty="0"/>
              <a:t> </a:t>
            </a:r>
            <a:r>
              <a:rPr lang="en-US" sz="2200" dirty="0" err="1"/>
              <a:t>leermogelijkheden</a:t>
            </a:r>
            <a:r>
              <a:rPr lang="en-US" sz="2200" dirty="0"/>
              <a:t> ...... </a:t>
            </a:r>
            <a:endParaRPr dirty="0"/>
          </a:p>
        </p:txBody>
      </p:sp>
      <p:sp>
        <p:nvSpPr>
          <p:cNvPr id="272" name="Google Shape;272;p2"/>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ts val="3600"/>
              <a:buNone/>
            </a:pPr>
            <a:r>
              <a:rPr lang="en-US"/>
              <a:t>Inhoud van de module</a:t>
            </a:r>
            <a:endParaRPr/>
          </a:p>
        </p:txBody>
      </p:sp>
      <p:sp>
        <p:nvSpPr>
          <p:cNvPr id="273" name="Google Shape;273;p2"/>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Hoe breng je het verleden naar de toekomst.</a:t>
            </a:r>
            <a:endParaRPr b="1"/>
          </a:p>
        </p:txBody>
      </p:sp>
      <p:sp>
        <p:nvSpPr>
          <p:cNvPr id="274" name="Google Shape;274;p2"/>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275" name="Google Shape;275;p2"/>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"Plaatsen op borden" creëren</a:t>
            </a:r>
            <a:endParaRPr b="1"/>
          </a:p>
        </p:txBody>
      </p:sp>
      <p:sp>
        <p:nvSpPr>
          <p:cNvPr id="276" name="Google Shape;276;p2"/>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277" name="Google Shape;277;p2"/>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Ideeënuitwisseling</a:t>
            </a:r>
            <a:endParaRPr b="1"/>
          </a:p>
        </p:txBody>
      </p:sp>
      <p:sp>
        <p:nvSpPr>
          <p:cNvPr id="278" name="Google Shape;278;p2"/>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279" name="Google Shape;279;p2"/>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Leeractiviteiten &amp; hulpmiddelen</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0"/>
          <p:cNvSpPr txBox="1">
            <a:spLocks noGrp="1"/>
          </p:cNvSpPr>
          <p:nvPr>
            <p:ph type="body" idx="1"/>
          </p:nvPr>
        </p:nvSpPr>
        <p:spPr>
          <a:xfrm>
            <a:off x="955964" y="1496290"/>
            <a:ext cx="5770657" cy="5361709"/>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0000"/>
              </a:lnSpc>
              <a:spcBef>
                <a:spcPts val="0"/>
              </a:spcBef>
              <a:spcAft>
                <a:spcPts val="0"/>
              </a:spcAft>
              <a:buClr>
                <a:schemeClr val="lt1"/>
              </a:buClr>
              <a:buSzPct val="100000"/>
              <a:buNone/>
            </a:pPr>
            <a:r>
              <a:rPr lang="en-US"/>
              <a:t>Aan de oever van het Paplovinismeer, in de Oost-Litouwse stad Ignalina, ligt het gezellige hotel-restaurant "Žuvėdra". De brede selectie van Europese en nationale gerechten op het menu van het restaurant bevat ook lokale gerechten uit Oost-Aukštaitija die hun culinaire erfgoed tonen.</a:t>
            </a:r>
            <a:endParaRPr/>
          </a:p>
          <a:p>
            <a:pPr marL="0" lvl="0" indent="0" algn="l" rtl="0">
              <a:lnSpc>
                <a:spcPct val="110000"/>
              </a:lnSpc>
              <a:spcBef>
                <a:spcPts val="1000"/>
              </a:spcBef>
              <a:spcAft>
                <a:spcPts val="0"/>
              </a:spcAft>
              <a:buClr>
                <a:schemeClr val="lt1"/>
              </a:buClr>
              <a:buSzPct val="100000"/>
              <a:buNone/>
            </a:pPr>
            <a:r>
              <a:rPr lang="en-US"/>
              <a:t>Het restaurant "Žuvėdra" nodigt bezoekers uit om aardappelworst, </a:t>
            </a:r>
            <a:r>
              <a:rPr lang="en-US" u="sng">
                <a:solidFill>
                  <a:srgbClr val="EF9958"/>
                </a:solidFill>
                <a:hlinkClick r:id="rId3">
                  <a:extLst>
                    <a:ext uri="{A12FA001-AC4F-418D-AE19-62706E023703}">
                      <ahyp:hlinkClr xmlns:ahyp="http://schemas.microsoft.com/office/drawing/2018/hyperlinkcolor" val="tx"/>
                    </a:ext>
                  </a:extLst>
                </a:hlinkClick>
              </a:rPr>
              <a:t>gevulde aardappelknoedels (cepelinai), </a:t>
            </a:r>
            <a:r>
              <a:rPr lang="en-US"/>
              <a:t>kaas met honing of koude bietensoep op traditionele wijze te proberen, of ze kunnen een andere plaatselijke culinaire specialiteit krijgen aangeboden, de soep "poliauka", waarvan het recept is geleend van een plaatselijke vrouw, Brone Kaulakyte-Bagdoniene. Brone zelf kreeg de les over het koken ervan van haar eigen grootmoeder. Het gerecht zou 150 jaar of nog ouder zijn.</a:t>
            </a:r>
            <a:endParaRPr/>
          </a:p>
        </p:txBody>
      </p:sp>
      <p:sp>
        <p:nvSpPr>
          <p:cNvPr id="543" name="Google Shape;543;p20"/>
          <p:cNvSpPr txBox="1">
            <a:spLocks noGrp="1"/>
          </p:cNvSpPr>
          <p:nvPr>
            <p:ph type="body" idx="3"/>
          </p:nvPr>
        </p:nvSpPr>
        <p:spPr>
          <a:xfrm>
            <a:off x="955964" y="475860"/>
            <a:ext cx="6012477"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Laat je inspireren</a:t>
            </a:r>
            <a:endParaRPr/>
          </a:p>
        </p:txBody>
      </p:sp>
      <p:pic>
        <p:nvPicPr>
          <p:cNvPr id="544" name="Google Shape;544;p20"/>
          <p:cNvPicPr preferRelativeResize="0"/>
          <p:nvPr/>
        </p:nvPicPr>
        <p:blipFill rotWithShape="1">
          <a:blip r:embed="rId4">
            <a:alphaModFix/>
          </a:blip>
          <a:srcRect/>
          <a:stretch/>
        </p:blipFill>
        <p:spPr>
          <a:xfrm>
            <a:off x="7765742" y="1309681"/>
            <a:ext cx="3685899" cy="4472248"/>
          </a:xfrm>
          <a:prstGeom prst="rect">
            <a:avLst/>
          </a:prstGeom>
          <a:noFill/>
          <a:ln>
            <a:noFill/>
          </a:ln>
        </p:spPr>
      </p:pic>
      <p:sp>
        <p:nvSpPr>
          <p:cNvPr id="545" name="Google Shape;545;p20"/>
          <p:cNvSpPr txBox="1"/>
          <p:nvPr/>
        </p:nvSpPr>
        <p:spPr>
          <a:xfrm>
            <a:off x="8031192" y="5958773"/>
            <a:ext cx="35778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1 naujas pranešimas (ignalina.info)</a:t>
            </a:r>
            <a:endParaRPr sz="1800">
              <a:solidFill>
                <a:schemeClr val="dk1"/>
              </a:solidFill>
              <a:latin typeface="Calibri"/>
              <a:ea typeface="Calibri"/>
              <a:cs typeface="Calibri"/>
              <a:sym typeface="Calibri"/>
            </a:endParaRPr>
          </a:p>
        </p:txBody>
      </p:sp>
      <p:sp>
        <p:nvSpPr>
          <p:cNvPr id="546" name="Google Shape;546;p20"/>
          <p:cNvSpPr txBox="1"/>
          <p:nvPr/>
        </p:nvSpPr>
        <p:spPr>
          <a:xfrm>
            <a:off x="6968441" y="5981700"/>
            <a:ext cx="10627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68754"/>
                </a:solidFill>
                <a:latin typeface="Calibri"/>
                <a:ea typeface="Calibri"/>
                <a:cs typeface="Calibri"/>
                <a:sym typeface="Calibri"/>
              </a:rPr>
              <a:t>Website:</a:t>
            </a:r>
            <a:endParaRPr sz="1800">
              <a:solidFill>
                <a:srgbClr val="568754"/>
              </a:solidFill>
              <a:latin typeface="Calibri"/>
              <a:ea typeface="Calibri"/>
              <a:cs typeface="Calibri"/>
              <a:sym typeface="Calibri"/>
            </a:endParaRPr>
          </a:p>
        </p:txBody>
      </p:sp>
      <p:pic>
        <p:nvPicPr>
          <p:cNvPr id="547" name="Google Shape;547;p20" descr="Hotel restaurant seagull"/>
          <p:cNvPicPr preferRelativeResize="0"/>
          <p:nvPr/>
        </p:nvPicPr>
        <p:blipFill rotWithShape="1">
          <a:blip r:embed="rId6">
            <a:alphaModFix/>
          </a:blip>
          <a:srcRect/>
          <a:stretch/>
        </p:blipFill>
        <p:spPr>
          <a:xfrm>
            <a:off x="8568779" y="112847"/>
            <a:ext cx="2079826" cy="101999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1"/>
          <p:cNvSpPr txBox="1">
            <a:spLocks noGrp="1"/>
          </p:cNvSpPr>
          <p:nvPr>
            <p:ph type="body" idx="1"/>
          </p:nvPr>
        </p:nvSpPr>
        <p:spPr>
          <a:xfrm>
            <a:off x="1000298" y="1487978"/>
            <a:ext cx="5317375" cy="5228706"/>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10000"/>
              </a:lnSpc>
              <a:spcBef>
                <a:spcPts val="0"/>
              </a:spcBef>
              <a:spcAft>
                <a:spcPts val="0"/>
              </a:spcAft>
              <a:buClr>
                <a:schemeClr val="lt1"/>
              </a:buClr>
              <a:buSzPct val="100000"/>
              <a:buNone/>
            </a:pPr>
            <a:r>
              <a:rPr lang="en-US" dirty="0"/>
              <a:t>In </a:t>
            </a:r>
            <a:r>
              <a:rPr lang="en-US" dirty="0" err="1"/>
              <a:t>Ierland</a:t>
            </a:r>
            <a:r>
              <a:rPr lang="en-US" dirty="0"/>
              <a:t> </a:t>
            </a:r>
            <a:r>
              <a:rPr lang="en-US" dirty="0" err="1"/>
              <a:t>werd</a:t>
            </a:r>
            <a:r>
              <a:rPr lang="en-US" dirty="0"/>
              <a:t> in 2016 het </a:t>
            </a:r>
            <a:r>
              <a:rPr lang="en-US" dirty="0" err="1"/>
              <a:t>initiatief</a:t>
            </a:r>
            <a:r>
              <a:rPr lang="en-US" dirty="0"/>
              <a:t> 'Place on a Plate' in het </a:t>
            </a:r>
            <a:r>
              <a:rPr lang="en-US" dirty="0" err="1"/>
              <a:t>leven</a:t>
            </a:r>
            <a:r>
              <a:rPr lang="en-US" dirty="0"/>
              <a:t> </a:t>
            </a:r>
            <a:r>
              <a:rPr lang="en-US" dirty="0" err="1"/>
              <a:t>geroepen</a:t>
            </a:r>
            <a:r>
              <a:rPr lang="en-US" dirty="0"/>
              <a:t> om </a:t>
            </a:r>
            <a:r>
              <a:rPr lang="en-US" dirty="0" err="1"/>
              <a:t>bedrijven</a:t>
            </a:r>
            <a:r>
              <a:rPr lang="en-US" dirty="0"/>
              <a:t> </a:t>
            </a:r>
            <a:r>
              <a:rPr lang="en-US" dirty="0" err="1"/>
              <a:t>aan</a:t>
            </a:r>
            <a:r>
              <a:rPr lang="en-US" dirty="0"/>
              <a:t> </a:t>
            </a:r>
            <a:r>
              <a:rPr lang="en-US" dirty="0" err="1"/>
              <a:t>te</a:t>
            </a:r>
            <a:r>
              <a:rPr lang="en-US" dirty="0"/>
              <a:t> </a:t>
            </a:r>
            <a:r>
              <a:rPr lang="en-US" dirty="0" err="1"/>
              <a:t>moedigen</a:t>
            </a:r>
            <a:r>
              <a:rPr lang="en-US" dirty="0"/>
              <a:t> </a:t>
            </a:r>
            <a:r>
              <a:rPr lang="en-US" dirty="0" err="1"/>
              <a:t>een</a:t>
            </a:r>
            <a:r>
              <a:rPr lang="en-US" dirty="0"/>
              <a:t> ethos </a:t>
            </a:r>
            <a:r>
              <a:rPr lang="en-US" dirty="0" err="1"/>
              <a:t>aan</a:t>
            </a:r>
            <a:r>
              <a:rPr lang="en-US" dirty="0"/>
              <a:t> </a:t>
            </a:r>
            <a:r>
              <a:rPr lang="en-US" dirty="0" err="1"/>
              <a:t>te</a:t>
            </a:r>
            <a:r>
              <a:rPr lang="en-US" dirty="0"/>
              <a:t> </a:t>
            </a:r>
            <a:r>
              <a:rPr lang="en-US" dirty="0" err="1"/>
              <a:t>nemen</a:t>
            </a:r>
            <a:r>
              <a:rPr lang="en-US" dirty="0"/>
              <a:t> </a:t>
            </a:r>
            <a:r>
              <a:rPr lang="en-US" dirty="0" err="1"/>
              <a:t>waarbij</a:t>
            </a:r>
            <a:r>
              <a:rPr lang="en-US" dirty="0"/>
              <a:t> </a:t>
            </a:r>
            <a:r>
              <a:rPr lang="en-US" dirty="0" err="1"/>
              <a:t>zij</a:t>
            </a:r>
            <a:r>
              <a:rPr lang="en-US" dirty="0"/>
              <a:t> verse, </a:t>
            </a:r>
            <a:r>
              <a:rPr lang="en-US" dirty="0" err="1"/>
              <a:t>lokaal</a:t>
            </a:r>
            <a:r>
              <a:rPr lang="en-US" dirty="0"/>
              <a:t> </a:t>
            </a:r>
            <a:r>
              <a:rPr lang="en-US" dirty="0" err="1"/>
              <a:t>geproduceerde</a:t>
            </a:r>
            <a:r>
              <a:rPr lang="en-US" dirty="0"/>
              <a:t>, </a:t>
            </a:r>
            <a:r>
              <a:rPr lang="en-US" dirty="0" err="1"/>
              <a:t>seizoensgebonden</a:t>
            </a:r>
            <a:r>
              <a:rPr lang="en-US" dirty="0"/>
              <a:t> </a:t>
            </a:r>
            <a:r>
              <a:rPr lang="en-US" dirty="0" err="1"/>
              <a:t>voeding</a:t>
            </a:r>
            <a:r>
              <a:rPr lang="en-US" dirty="0"/>
              <a:t> op </a:t>
            </a:r>
            <a:r>
              <a:rPr lang="en-US" dirty="0" err="1"/>
              <a:t>hun</a:t>
            </a:r>
            <a:r>
              <a:rPr lang="en-US" dirty="0"/>
              <a:t> menu </a:t>
            </a:r>
            <a:r>
              <a:rPr lang="en-US" dirty="0" err="1"/>
              <a:t>zetten</a:t>
            </a:r>
            <a:r>
              <a:rPr lang="en-US" dirty="0"/>
              <a:t> </a:t>
            </a:r>
            <a:r>
              <a:rPr lang="en-US" dirty="0" err="1"/>
              <a:t>en</a:t>
            </a:r>
            <a:r>
              <a:rPr lang="en-US" dirty="0"/>
              <a:t> er ,net zo </a:t>
            </a:r>
            <a:r>
              <a:rPr lang="en-US" dirty="0" err="1"/>
              <a:t>belangrijk</a:t>
            </a:r>
            <a:r>
              <a:rPr lang="en-US" dirty="0"/>
              <a:t>, </a:t>
            </a:r>
            <a:r>
              <a:rPr lang="en-US" dirty="0" err="1"/>
              <a:t>voor</a:t>
            </a:r>
            <a:r>
              <a:rPr lang="en-US" dirty="0"/>
              <a:t> </a:t>
            </a:r>
            <a:r>
              <a:rPr lang="en-US" dirty="0" err="1"/>
              <a:t>zorgen</a:t>
            </a:r>
            <a:r>
              <a:rPr lang="en-US" dirty="0"/>
              <a:t> </a:t>
            </a:r>
            <a:r>
              <a:rPr lang="en-US" dirty="0" err="1"/>
              <a:t>dat</a:t>
            </a:r>
            <a:r>
              <a:rPr lang="en-US" dirty="0"/>
              <a:t> </a:t>
            </a:r>
            <a:r>
              <a:rPr lang="en-US" dirty="0" err="1"/>
              <a:t>zij</a:t>
            </a:r>
            <a:r>
              <a:rPr lang="en-US" dirty="0"/>
              <a:t> </a:t>
            </a:r>
            <a:r>
              <a:rPr lang="en-US" dirty="0" err="1"/>
              <a:t>hun</a:t>
            </a:r>
            <a:r>
              <a:rPr lang="en-US" dirty="0"/>
              <a:t> </a:t>
            </a:r>
            <a:r>
              <a:rPr lang="en-US" dirty="0" err="1"/>
              <a:t>klanten</a:t>
            </a:r>
            <a:r>
              <a:rPr lang="en-US" dirty="0"/>
              <a:t> </a:t>
            </a:r>
            <a:r>
              <a:rPr lang="en-US" dirty="0" err="1"/>
              <a:t>daarover</a:t>
            </a:r>
            <a:r>
              <a:rPr lang="en-US" dirty="0"/>
              <a:t> </a:t>
            </a:r>
            <a:r>
              <a:rPr lang="en-US" dirty="0" err="1"/>
              <a:t>vertellen</a:t>
            </a:r>
            <a:r>
              <a:rPr lang="en-US" dirty="0"/>
              <a:t>. </a:t>
            </a:r>
            <a:endParaRPr dirty="0"/>
          </a:p>
          <a:p>
            <a:pPr marL="0" lvl="0" indent="0" algn="l" rtl="0">
              <a:lnSpc>
                <a:spcPct val="110000"/>
              </a:lnSpc>
              <a:spcBef>
                <a:spcPts val="1000"/>
              </a:spcBef>
              <a:spcAft>
                <a:spcPts val="0"/>
              </a:spcAft>
              <a:buClr>
                <a:schemeClr val="lt1"/>
              </a:buClr>
              <a:buSzPct val="100000"/>
              <a:buNone/>
            </a:pPr>
            <a:r>
              <a:rPr lang="en-US" dirty="0" err="1"/>
              <a:t>Uit</a:t>
            </a:r>
            <a:r>
              <a:rPr lang="en-US" dirty="0"/>
              <a:t> </a:t>
            </a:r>
            <a:r>
              <a:rPr lang="en-US" dirty="0" err="1"/>
              <a:t>onderzoek</a:t>
            </a:r>
            <a:r>
              <a:rPr lang="en-US" dirty="0"/>
              <a:t> is </a:t>
            </a:r>
            <a:r>
              <a:rPr lang="en-US" dirty="0" err="1"/>
              <a:t>gebleken</a:t>
            </a:r>
            <a:r>
              <a:rPr lang="en-US" dirty="0"/>
              <a:t> </a:t>
            </a:r>
            <a:r>
              <a:rPr lang="en-US" dirty="0" err="1"/>
              <a:t>dat</a:t>
            </a:r>
            <a:r>
              <a:rPr lang="en-US" dirty="0"/>
              <a:t> de </a:t>
            </a:r>
            <a:r>
              <a:rPr lang="en-US" dirty="0" err="1"/>
              <a:t>afgelopen</a:t>
            </a:r>
            <a:r>
              <a:rPr lang="en-US" dirty="0"/>
              <a:t> </a:t>
            </a:r>
            <a:r>
              <a:rPr lang="en-US" dirty="0" err="1"/>
              <a:t>jaren</a:t>
            </a:r>
            <a:r>
              <a:rPr lang="en-US" dirty="0"/>
              <a:t> het </a:t>
            </a:r>
            <a:r>
              <a:rPr lang="en-US" dirty="0" err="1"/>
              <a:t>ervaren</a:t>
            </a:r>
            <a:r>
              <a:rPr lang="en-US" dirty="0"/>
              <a:t> van </a:t>
            </a:r>
            <a:r>
              <a:rPr lang="en-US" dirty="0" err="1"/>
              <a:t>lokale</a:t>
            </a:r>
            <a:r>
              <a:rPr lang="en-US" dirty="0"/>
              <a:t> </a:t>
            </a:r>
            <a:r>
              <a:rPr lang="en-US" dirty="0" err="1"/>
              <a:t>gerechten</a:t>
            </a:r>
            <a:r>
              <a:rPr lang="en-US" dirty="0"/>
              <a:t> </a:t>
            </a:r>
            <a:r>
              <a:rPr lang="en-US" dirty="0" err="1"/>
              <a:t>en</a:t>
            </a:r>
            <a:r>
              <a:rPr lang="en-US" dirty="0"/>
              <a:t> </a:t>
            </a:r>
            <a:r>
              <a:rPr lang="en-US" dirty="0" err="1"/>
              <a:t>dranken</a:t>
            </a:r>
            <a:r>
              <a:rPr lang="en-US" dirty="0"/>
              <a:t>, die de </a:t>
            </a:r>
            <a:r>
              <a:rPr lang="en-US" dirty="0" err="1"/>
              <a:t>identiteit</a:t>
            </a:r>
            <a:r>
              <a:rPr lang="en-US" dirty="0"/>
              <a:t> van </a:t>
            </a:r>
            <a:r>
              <a:rPr lang="en-US" dirty="0" err="1"/>
              <a:t>een</a:t>
            </a:r>
            <a:r>
              <a:rPr lang="en-US" dirty="0"/>
              <a:t> </a:t>
            </a:r>
            <a:r>
              <a:rPr lang="en-US" dirty="0" err="1"/>
              <a:t>bestemming</a:t>
            </a:r>
            <a:r>
              <a:rPr lang="en-US" dirty="0"/>
              <a:t> </a:t>
            </a:r>
            <a:r>
              <a:rPr lang="en-US" dirty="0" err="1"/>
              <a:t>uitdrukken</a:t>
            </a:r>
            <a:r>
              <a:rPr lang="en-US" dirty="0"/>
              <a:t> door </a:t>
            </a:r>
            <a:r>
              <a:rPr lang="en-US" dirty="0" err="1"/>
              <a:t>middel</a:t>
            </a:r>
            <a:r>
              <a:rPr lang="en-US" dirty="0"/>
              <a:t> van </a:t>
            </a:r>
            <a:r>
              <a:rPr lang="en-US" dirty="0" err="1"/>
              <a:t>eetcultuur</a:t>
            </a:r>
            <a:r>
              <a:rPr lang="en-US" dirty="0"/>
              <a:t> </a:t>
            </a:r>
            <a:r>
              <a:rPr lang="en-US" dirty="0" err="1"/>
              <a:t>en</a:t>
            </a:r>
            <a:r>
              <a:rPr lang="en-US" dirty="0"/>
              <a:t> </a:t>
            </a:r>
            <a:r>
              <a:rPr lang="en-US" dirty="0" err="1"/>
              <a:t>erfgoed</a:t>
            </a:r>
            <a:r>
              <a:rPr lang="en-US" dirty="0"/>
              <a:t>, </a:t>
            </a:r>
            <a:r>
              <a:rPr lang="en-US" dirty="0" err="1"/>
              <a:t>een</a:t>
            </a:r>
            <a:r>
              <a:rPr lang="en-US" dirty="0"/>
              <a:t> </a:t>
            </a:r>
            <a:r>
              <a:rPr lang="en-US" dirty="0" err="1"/>
              <a:t>gewilde</a:t>
            </a:r>
            <a:r>
              <a:rPr lang="en-US" dirty="0"/>
              <a:t> </a:t>
            </a:r>
            <a:r>
              <a:rPr lang="en-US" dirty="0" err="1"/>
              <a:t>reiservaring</a:t>
            </a:r>
            <a:r>
              <a:rPr lang="en-US" dirty="0"/>
              <a:t> is </a:t>
            </a:r>
            <a:r>
              <a:rPr lang="en-US" dirty="0" err="1"/>
              <a:t>geworden</a:t>
            </a:r>
            <a:r>
              <a:rPr lang="en-US" dirty="0"/>
              <a:t> </a:t>
            </a:r>
            <a:r>
              <a:rPr lang="en-US" dirty="0" err="1"/>
              <a:t>voor</a:t>
            </a:r>
            <a:r>
              <a:rPr lang="en-US" dirty="0"/>
              <a:t> </a:t>
            </a:r>
            <a:r>
              <a:rPr lang="en-US" dirty="0" err="1"/>
              <a:t>zowel</a:t>
            </a:r>
            <a:r>
              <a:rPr lang="en-US" dirty="0"/>
              <a:t> </a:t>
            </a:r>
            <a:r>
              <a:rPr lang="en-US" dirty="0" err="1"/>
              <a:t>binnenlandse</a:t>
            </a:r>
            <a:r>
              <a:rPr lang="en-US" dirty="0"/>
              <a:t> </a:t>
            </a:r>
            <a:r>
              <a:rPr lang="en-US" dirty="0" err="1"/>
              <a:t>als</a:t>
            </a:r>
            <a:r>
              <a:rPr lang="en-US" dirty="0"/>
              <a:t> </a:t>
            </a:r>
            <a:r>
              <a:rPr lang="en-US" dirty="0" err="1"/>
              <a:t>internationale</a:t>
            </a:r>
            <a:r>
              <a:rPr lang="en-US" dirty="0"/>
              <a:t> </a:t>
            </a:r>
            <a:r>
              <a:rPr lang="en-US" dirty="0" err="1"/>
              <a:t>bezoekers</a:t>
            </a:r>
            <a:r>
              <a:rPr lang="en-US" dirty="0"/>
              <a:t>.     </a:t>
            </a:r>
            <a:endParaRPr dirty="0"/>
          </a:p>
          <a:p>
            <a:pPr marL="228600" lvl="0" indent="-228600" algn="l" rtl="0">
              <a:lnSpc>
                <a:spcPct val="110000"/>
              </a:lnSpc>
              <a:spcBef>
                <a:spcPts val="1000"/>
              </a:spcBef>
              <a:spcAft>
                <a:spcPts val="0"/>
              </a:spcAft>
              <a:buClr>
                <a:srgbClr val="EF9958"/>
              </a:buClr>
              <a:buSzPct val="100000"/>
              <a:buNone/>
            </a:pPr>
            <a:r>
              <a:rPr lang="en-US" u="sng" dirty="0" err="1">
                <a:solidFill>
                  <a:srgbClr val="EF9958"/>
                </a:solidFill>
                <a:hlinkClick r:id="rId3">
                  <a:extLst>
                    <a:ext uri="{A12FA001-AC4F-418D-AE19-62706E023703}">
                      <ahyp:hlinkClr xmlns:ahyp="http://schemas.microsoft.com/office/drawing/2018/hyperlinkcolor" val="tx"/>
                    </a:ext>
                  </a:extLst>
                </a:hlinkClick>
              </a:rPr>
              <a:t>Klik</a:t>
            </a:r>
            <a:r>
              <a:rPr lang="en-US" u="sng" dirty="0">
                <a:solidFill>
                  <a:srgbClr val="EF9958"/>
                </a:solidFill>
                <a:hlinkClick r:id="rId3">
                  <a:extLst>
                    <a:ext uri="{A12FA001-AC4F-418D-AE19-62706E023703}">
                      <ahyp:hlinkClr xmlns:ahyp="http://schemas.microsoft.com/office/drawing/2018/hyperlinkcolor" val="tx"/>
                    </a:ext>
                  </a:extLst>
                </a:hlinkClick>
              </a:rPr>
              <a:t> </a:t>
            </a:r>
            <a:r>
              <a:rPr lang="en-US" u="sng" dirty="0" err="1">
                <a:solidFill>
                  <a:srgbClr val="EF9958"/>
                </a:solidFill>
                <a:hlinkClick r:id="rId3">
                  <a:extLst>
                    <a:ext uri="{A12FA001-AC4F-418D-AE19-62706E023703}">
                      <ahyp:hlinkClr xmlns:ahyp="http://schemas.microsoft.com/office/drawing/2018/hyperlinkcolor" val="tx"/>
                    </a:ext>
                  </a:extLst>
                </a:hlinkClick>
              </a:rPr>
              <a:t>hier</a:t>
            </a:r>
            <a:r>
              <a:rPr lang="en-US" u="sng" dirty="0">
                <a:solidFill>
                  <a:srgbClr val="EF9958"/>
                </a:solidFill>
                <a:hlinkClick r:id="rId3">
                  <a:extLst>
                    <a:ext uri="{A12FA001-AC4F-418D-AE19-62706E023703}">
                      <ahyp:hlinkClr xmlns:ahyp="http://schemas.microsoft.com/office/drawing/2018/hyperlinkcolor" val="tx"/>
                    </a:ext>
                  </a:extLst>
                </a:hlinkClick>
              </a:rPr>
              <a:t> </a:t>
            </a:r>
            <a:r>
              <a:rPr lang="en-US" u="sng" dirty="0" err="1">
                <a:solidFill>
                  <a:srgbClr val="EF9958"/>
                </a:solidFill>
                <a:hlinkClick r:id="rId3">
                  <a:extLst>
                    <a:ext uri="{A12FA001-AC4F-418D-AE19-62706E023703}">
                      <ahyp:hlinkClr xmlns:ahyp="http://schemas.microsoft.com/office/drawing/2018/hyperlinkcolor" val="tx"/>
                    </a:ext>
                  </a:extLst>
                </a:hlinkClick>
              </a:rPr>
              <a:t>voor</a:t>
            </a:r>
            <a:r>
              <a:rPr lang="en-US" u="sng" dirty="0">
                <a:solidFill>
                  <a:srgbClr val="EF9958"/>
                </a:solidFill>
                <a:hlinkClick r:id="rId3">
                  <a:extLst>
                    <a:ext uri="{A12FA001-AC4F-418D-AE19-62706E023703}">
                      <ahyp:hlinkClr xmlns:ahyp="http://schemas.microsoft.com/office/drawing/2018/hyperlinkcolor" val="tx"/>
                    </a:ext>
                  </a:extLst>
                </a:hlinkClick>
              </a:rPr>
              <a:t> </a:t>
            </a:r>
            <a:r>
              <a:rPr lang="en-US" u="sng" dirty="0" err="1">
                <a:solidFill>
                  <a:srgbClr val="EF9958"/>
                </a:solidFill>
                <a:hlinkClick r:id="rId3">
                  <a:extLst>
                    <a:ext uri="{A12FA001-AC4F-418D-AE19-62706E023703}">
                      <ahyp:hlinkClr xmlns:ahyp="http://schemas.microsoft.com/office/drawing/2018/hyperlinkcolor" val="tx"/>
                    </a:ext>
                  </a:extLst>
                </a:hlinkClick>
              </a:rPr>
              <a:t>meer</a:t>
            </a:r>
            <a:r>
              <a:rPr lang="en-US" u="sng" dirty="0">
                <a:solidFill>
                  <a:srgbClr val="EF9958"/>
                </a:solidFill>
                <a:hlinkClick r:id="rId3">
                  <a:extLst>
                    <a:ext uri="{A12FA001-AC4F-418D-AE19-62706E023703}">
                      <ahyp:hlinkClr xmlns:ahyp="http://schemas.microsoft.com/office/drawing/2018/hyperlinkcolor" val="tx"/>
                    </a:ext>
                  </a:extLst>
                </a:hlinkClick>
              </a:rPr>
              <a:t> </a:t>
            </a:r>
            <a:r>
              <a:rPr lang="en-US" u="sng" dirty="0" err="1">
                <a:solidFill>
                  <a:srgbClr val="EF9958"/>
                </a:solidFill>
                <a:hlinkClick r:id="rId3">
                  <a:extLst>
                    <a:ext uri="{A12FA001-AC4F-418D-AE19-62706E023703}">
                      <ahyp:hlinkClr xmlns:ahyp="http://schemas.microsoft.com/office/drawing/2018/hyperlinkcolor" val="tx"/>
                    </a:ext>
                  </a:extLst>
                </a:hlinkClick>
              </a:rPr>
              <a:t>informatie</a:t>
            </a:r>
            <a:r>
              <a:rPr lang="en-US" u="sng" dirty="0">
                <a:solidFill>
                  <a:srgbClr val="EF9958"/>
                </a:solidFill>
                <a:hlinkClick r:id="rId3">
                  <a:extLst>
                    <a:ext uri="{A12FA001-AC4F-418D-AE19-62706E023703}">
                      <ahyp:hlinkClr xmlns:ahyp="http://schemas.microsoft.com/office/drawing/2018/hyperlinkcolor" val="tx"/>
                    </a:ext>
                  </a:extLst>
                </a:hlinkClick>
              </a:rPr>
              <a:t>  </a:t>
            </a:r>
            <a:endParaRPr dirty="0">
              <a:solidFill>
                <a:srgbClr val="EF9958"/>
              </a:solidFill>
            </a:endParaRPr>
          </a:p>
        </p:txBody>
      </p:sp>
      <p:sp>
        <p:nvSpPr>
          <p:cNvPr id="553" name="Google Shape;553;p21"/>
          <p:cNvSpPr txBox="1">
            <a:spLocks noGrp="1"/>
          </p:cNvSpPr>
          <p:nvPr>
            <p:ph type="body" idx="3"/>
          </p:nvPr>
        </p:nvSpPr>
        <p:spPr>
          <a:xfrm>
            <a:off x="1000298" y="481507"/>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Laat je inspireren</a:t>
            </a:r>
            <a:endParaRPr sz="3200"/>
          </a:p>
        </p:txBody>
      </p:sp>
      <p:pic>
        <p:nvPicPr>
          <p:cNvPr id="554" name="Google Shape;554;p21"/>
          <p:cNvPicPr preferRelativeResize="0"/>
          <p:nvPr/>
        </p:nvPicPr>
        <p:blipFill rotWithShape="1">
          <a:blip r:embed="rId4">
            <a:alphaModFix/>
          </a:blip>
          <a:srcRect/>
          <a:stretch/>
        </p:blipFill>
        <p:spPr>
          <a:xfrm>
            <a:off x="6874624" y="2244089"/>
            <a:ext cx="5317375" cy="15797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22"/>
          <p:cNvSpPr txBox="1">
            <a:spLocks noGrp="1"/>
          </p:cNvSpPr>
          <p:nvPr>
            <p:ph type="body" idx="2"/>
          </p:nvPr>
        </p:nvSpPr>
        <p:spPr>
          <a:xfrm>
            <a:off x="734713" y="642972"/>
            <a:ext cx="10878167"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Eten, toerisme en cultuur een perfecte combinatie</a:t>
            </a:r>
            <a:endParaRPr sz="3200"/>
          </a:p>
        </p:txBody>
      </p:sp>
      <p:pic>
        <p:nvPicPr>
          <p:cNvPr id="560" name="Google Shape;560;p22" title="A Taste of Ireland: From Farm to Fork"/>
          <p:cNvPicPr preferRelativeResize="0"/>
          <p:nvPr/>
        </p:nvPicPr>
        <p:blipFill rotWithShape="1">
          <a:blip r:embed="rId3">
            <a:alphaModFix/>
          </a:blip>
          <a:srcRect/>
          <a:stretch/>
        </p:blipFill>
        <p:spPr>
          <a:xfrm>
            <a:off x="1949547" y="1338349"/>
            <a:ext cx="6858022" cy="3874782"/>
          </a:xfrm>
          <a:prstGeom prst="rect">
            <a:avLst/>
          </a:prstGeom>
          <a:noFill/>
          <a:ln>
            <a:noFill/>
          </a:ln>
        </p:spPr>
      </p:pic>
      <p:sp>
        <p:nvSpPr>
          <p:cNvPr id="561" name="Google Shape;561;p22"/>
          <p:cNvSpPr txBox="1"/>
          <p:nvPr/>
        </p:nvSpPr>
        <p:spPr>
          <a:xfrm>
            <a:off x="1842463" y="5365762"/>
            <a:ext cx="44556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 smaak van Ierland: Van boerderij tot bord - YouTube</a:t>
            </a:r>
            <a:endParaRPr sz="1400">
              <a:solidFill>
                <a:schemeClr val="dk1"/>
              </a:solidFill>
              <a:latin typeface="Calibri"/>
              <a:ea typeface="Calibri"/>
              <a:cs typeface="Calibri"/>
              <a:sym typeface="Calibri"/>
            </a:endParaRPr>
          </a:p>
        </p:txBody>
      </p:sp>
      <p:sp>
        <p:nvSpPr>
          <p:cNvPr id="562" name="Google Shape;562;p22"/>
          <p:cNvSpPr txBox="1"/>
          <p:nvPr/>
        </p:nvSpPr>
        <p:spPr>
          <a:xfrm>
            <a:off x="9102436" y="1586359"/>
            <a:ext cx="2762959"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Raleway"/>
                <a:ea typeface="Raleway"/>
                <a:cs typeface="Raleway"/>
                <a:sym typeface="Raleway"/>
              </a:rPr>
              <a:t>Van boer tot bord en van zee tot kust, Ierland staat bekend om zijn verse, lokale en biologische producten. </a:t>
            </a:r>
            <a:endParaRPr/>
          </a:p>
          <a:p>
            <a:pPr marL="0" marR="0" lvl="0" indent="0" algn="ctr" rtl="0">
              <a:spcBef>
                <a:spcPts val="0"/>
              </a:spcBef>
              <a:spcAft>
                <a:spcPts val="0"/>
              </a:spcAft>
              <a:buNone/>
            </a:pPr>
            <a:r>
              <a:rPr lang="en-US" sz="1800">
                <a:solidFill>
                  <a:schemeClr val="dk1"/>
                </a:solidFill>
                <a:latin typeface="Raleway"/>
                <a:ea typeface="Raleway"/>
                <a:cs typeface="Raleway"/>
                <a:sym typeface="Raleway"/>
              </a:rPr>
              <a:t>Gekoppeld aan innovatieve recepten en traditionele technieken brengt de Ierse eetscene u van fine dining tot gastro pub tot boerenmarkt en alles daartussenin. </a:t>
            </a:r>
            <a:endParaRPr sz="1800">
              <a:solidFill>
                <a:schemeClr val="dk1"/>
              </a:solidFill>
              <a:latin typeface="Raleway"/>
              <a:ea typeface="Raleway"/>
              <a:cs typeface="Raleway"/>
              <a:sym typeface="Raleway"/>
            </a:endParaRPr>
          </a:p>
        </p:txBody>
      </p:sp>
      <p:sp>
        <p:nvSpPr>
          <p:cNvPr id="563" name="Google Shape;563;p22"/>
          <p:cNvSpPr/>
          <p:nvPr/>
        </p:nvSpPr>
        <p:spPr>
          <a:xfrm>
            <a:off x="809528" y="1586359"/>
            <a:ext cx="919520" cy="82296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2"/>
                </a:solidFill>
                <a:latin typeface="Calibri"/>
                <a:ea typeface="Calibri"/>
                <a:cs typeface="Calibri"/>
                <a:sym typeface="Calibri"/>
              </a:rPr>
              <a:t>BEKIJK DIT</a:t>
            </a:r>
            <a:endParaRPr sz="1800" b="1">
              <a:solidFill>
                <a:schemeClr val="lt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3" descr="Table setting with green accent and daffodil"/>
          <p:cNvPicPr preferRelativeResize="0">
            <a:picLocks noGrp="1"/>
          </p:cNvPicPr>
          <p:nvPr>
            <p:ph type="pic" idx="2"/>
          </p:nvPr>
        </p:nvPicPr>
        <p:blipFill rotWithShape="1">
          <a:blip r:embed="rId3">
            <a:alphaModFix/>
          </a:blip>
          <a:srcRect r="-42277"/>
          <a:stretch/>
        </p:blipFill>
        <p:spPr>
          <a:xfrm>
            <a:off x="99870" y="1358214"/>
            <a:ext cx="11685730" cy="4699000"/>
          </a:xfrm>
          <a:prstGeom prst="rect">
            <a:avLst/>
          </a:prstGeom>
          <a:solidFill>
            <a:schemeClr val="lt1"/>
          </a:solidFill>
          <a:ln>
            <a:noFill/>
          </a:ln>
        </p:spPr>
      </p:pic>
      <p:sp>
        <p:nvSpPr>
          <p:cNvPr id="569" name="Google Shape;569;p23"/>
          <p:cNvSpPr txBox="1">
            <a:spLocks noGrp="1"/>
          </p:cNvSpPr>
          <p:nvPr>
            <p:ph type="body" idx="1"/>
          </p:nvPr>
        </p:nvSpPr>
        <p:spPr>
          <a:xfrm>
            <a:off x="7112000" y="2610196"/>
            <a:ext cx="5080000" cy="2319251"/>
          </a:xfrm>
          <a:prstGeom prst="rect">
            <a:avLst/>
          </a:prstGeom>
          <a:solidFill>
            <a:srgbClr val="568754"/>
          </a:solid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chemeClr val="lt1"/>
              </a:buClr>
              <a:buSzPts val="2400"/>
              <a:buNone/>
            </a:pPr>
            <a:r>
              <a:rPr lang="en-US" dirty="0" err="1"/>
              <a:t>Kies</a:t>
            </a:r>
            <a:r>
              <a:rPr lang="en-US" dirty="0"/>
              <a:t> </a:t>
            </a:r>
            <a:r>
              <a:rPr lang="en-US" dirty="0" err="1"/>
              <a:t>een</a:t>
            </a:r>
            <a:r>
              <a:rPr lang="en-US" dirty="0"/>
              <a:t> </a:t>
            </a:r>
            <a:r>
              <a:rPr lang="en-US" dirty="0" err="1"/>
              <a:t>voorgerecht</a:t>
            </a:r>
            <a:r>
              <a:rPr lang="en-US" dirty="0"/>
              <a:t>, </a:t>
            </a:r>
            <a:r>
              <a:rPr lang="en-US" dirty="0" err="1"/>
              <a:t>een</a:t>
            </a:r>
            <a:r>
              <a:rPr lang="en-US" dirty="0"/>
              <a:t> </a:t>
            </a:r>
            <a:r>
              <a:rPr lang="en-US" dirty="0" err="1"/>
              <a:t>hoofdgerecht</a:t>
            </a:r>
            <a:r>
              <a:rPr lang="en-US" dirty="0"/>
              <a:t> </a:t>
            </a:r>
            <a:r>
              <a:rPr lang="en-US" dirty="0" err="1"/>
              <a:t>en</a:t>
            </a:r>
            <a:r>
              <a:rPr lang="en-US" dirty="0"/>
              <a:t> </a:t>
            </a:r>
            <a:r>
              <a:rPr lang="en-US" dirty="0" err="1"/>
              <a:t>een</a:t>
            </a:r>
            <a:r>
              <a:rPr lang="en-US" dirty="0"/>
              <a:t> dessert van </a:t>
            </a:r>
            <a:r>
              <a:rPr lang="en-US" dirty="0" err="1"/>
              <a:t>uw</a:t>
            </a:r>
            <a:r>
              <a:rPr lang="en-US" dirty="0"/>
              <a:t> </a:t>
            </a:r>
            <a:r>
              <a:rPr lang="en-US" dirty="0" err="1"/>
              <a:t>restaurantmenu</a:t>
            </a:r>
            <a:r>
              <a:rPr lang="en-US" dirty="0"/>
              <a:t> </a:t>
            </a:r>
            <a:r>
              <a:rPr lang="en-US" dirty="0" err="1"/>
              <a:t>en</a:t>
            </a:r>
            <a:r>
              <a:rPr lang="en-US" dirty="0"/>
              <a:t> </a:t>
            </a:r>
            <a:r>
              <a:rPr lang="en-US" dirty="0" err="1"/>
              <a:t>laat</a:t>
            </a:r>
            <a:r>
              <a:rPr lang="en-US" dirty="0"/>
              <a:t> ze </a:t>
            </a:r>
            <a:r>
              <a:rPr lang="en-US" dirty="0" err="1"/>
              <a:t>opnieuw</a:t>
            </a:r>
            <a:r>
              <a:rPr lang="en-US" dirty="0"/>
              <a:t> </a:t>
            </a:r>
            <a:r>
              <a:rPr lang="en-US" dirty="0" err="1"/>
              <a:t>uitvinden</a:t>
            </a:r>
            <a:r>
              <a:rPr lang="en-US" dirty="0"/>
              <a:t>, </a:t>
            </a:r>
            <a:r>
              <a:rPr lang="en-US" dirty="0" err="1"/>
              <a:t>zodat</a:t>
            </a:r>
            <a:r>
              <a:rPr lang="en-US" dirty="0"/>
              <a:t> het </a:t>
            </a:r>
            <a:r>
              <a:rPr lang="en-US" dirty="0" err="1"/>
              <a:t>culinaire</a:t>
            </a:r>
            <a:r>
              <a:rPr lang="en-US" dirty="0"/>
              <a:t> </a:t>
            </a:r>
            <a:r>
              <a:rPr lang="en-US" dirty="0" err="1"/>
              <a:t>erfgoed</a:t>
            </a:r>
            <a:r>
              <a:rPr lang="en-US" dirty="0"/>
              <a:t> </a:t>
            </a:r>
            <a:r>
              <a:rPr lang="en-US" dirty="0" err="1"/>
              <a:t>behouden</a:t>
            </a:r>
            <a:r>
              <a:rPr lang="en-US" dirty="0"/>
              <a:t> </a:t>
            </a:r>
            <a:r>
              <a:rPr lang="en-US" dirty="0" err="1"/>
              <a:t>blijft</a:t>
            </a:r>
            <a:r>
              <a:rPr lang="en-US" dirty="0"/>
              <a:t>, maar </a:t>
            </a:r>
            <a:r>
              <a:rPr lang="en-US" dirty="0" err="1"/>
              <a:t>naar</a:t>
            </a:r>
            <a:r>
              <a:rPr lang="en-US" dirty="0"/>
              <a:t> de </a:t>
            </a:r>
            <a:r>
              <a:rPr lang="en-US" dirty="0" err="1"/>
              <a:t>toekomst</a:t>
            </a:r>
            <a:r>
              <a:rPr lang="en-US" dirty="0"/>
              <a:t> </a:t>
            </a:r>
            <a:r>
              <a:rPr lang="en-US" dirty="0" err="1"/>
              <a:t>wordt</a:t>
            </a:r>
            <a:r>
              <a:rPr lang="en-US" dirty="0"/>
              <a:t> </a:t>
            </a:r>
            <a:r>
              <a:rPr lang="en-US" dirty="0" err="1"/>
              <a:t>gebracht</a:t>
            </a:r>
            <a:r>
              <a:rPr lang="en-US" dirty="0"/>
              <a:t>.</a:t>
            </a:r>
            <a:endParaRPr dirty="0"/>
          </a:p>
        </p:txBody>
      </p:sp>
      <p:sp>
        <p:nvSpPr>
          <p:cNvPr id="570" name="Google Shape;570;p23"/>
          <p:cNvSpPr txBox="1">
            <a:spLocks noGrp="1"/>
          </p:cNvSpPr>
          <p:nvPr>
            <p:ph type="body" idx="3"/>
          </p:nvPr>
        </p:nvSpPr>
        <p:spPr>
          <a:xfrm>
            <a:off x="464195" y="444299"/>
            <a:ext cx="511328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b="1"/>
              <a:t>Werkgever Oefening</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4"/>
          <p:cNvSpPr txBox="1">
            <a:spLocks noGrp="1"/>
          </p:cNvSpPr>
          <p:nvPr>
            <p:ph type="body" idx="1"/>
          </p:nvPr>
        </p:nvSpPr>
        <p:spPr>
          <a:xfrm>
            <a:off x="2149154" y="934084"/>
            <a:ext cx="4235894"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Ideeënuitwisseling</a:t>
            </a:r>
            <a:endParaRPr/>
          </a:p>
        </p:txBody>
      </p:sp>
      <p:sp>
        <p:nvSpPr>
          <p:cNvPr id="576" name="Google Shape;576;p24"/>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03</a:t>
            </a:r>
            <a:endParaRPr/>
          </a:p>
        </p:txBody>
      </p:sp>
      <p:grpSp>
        <p:nvGrpSpPr>
          <p:cNvPr id="577" name="Google Shape;577;p24"/>
          <p:cNvGrpSpPr/>
          <p:nvPr/>
        </p:nvGrpSpPr>
        <p:grpSpPr>
          <a:xfrm>
            <a:off x="4257988" y="2186875"/>
            <a:ext cx="3313907" cy="2484250"/>
            <a:chOff x="2904151" y="2414371"/>
            <a:chExt cx="2770617" cy="2076976"/>
          </a:xfrm>
        </p:grpSpPr>
        <p:sp>
          <p:nvSpPr>
            <p:cNvPr id="578" name="Google Shape;578;p24"/>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579" name="Google Shape;579;p24"/>
            <p:cNvGrpSpPr/>
            <p:nvPr/>
          </p:nvGrpSpPr>
          <p:grpSpPr>
            <a:xfrm>
              <a:off x="2904151" y="2414371"/>
              <a:ext cx="2770617" cy="2076976"/>
              <a:chOff x="2904151" y="2414371"/>
              <a:chExt cx="2770617" cy="2076976"/>
            </a:xfrm>
          </p:grpSpPr>
          <p:sp>
            <p:nvSpPr>
              <p:cNvPr id="580" name="Google Shape;580;p24"/>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1" name="Google Shape;581;p24"/>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2" name="Google Shape;582;p24"/>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3" name="Google Shape;583;p2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4" name="Google Shape;584;p2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5" name="Google Shape;585;p24"/>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6" name="Google Shape;586;p2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7" name="Google Shape;587;p2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8" name="Google Shape;588;p24"/>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9" name="Google Shape;589;p24"/>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0" name="Google Shape;590;p2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1" name="Google Shape;591;p2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2" name="Google Shape;592;p2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3" name="Google Shape;593;p2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4" name="Google Shape;594;p2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5" name="Google Shape;595;p2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6" name="Google Shape;596;p2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7" name="Google Shape;597;p2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8" name="Google Shape;598;p2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9" name="Google Shape;599;p2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0" name="Google Shape;600;p24"/>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1" name="Google Shape;601;p24"/>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2" name="Google Shape;602;p24"/>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3" name="Google Shape;603;p2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4" name="Google Shape;604;p2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5" name="Google Shape;605;p2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6" name="Google Shape;606;p2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7" name="Google Shape;607;p24"/>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8" name="Google Shape;608;p24"/>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9" name="Google Shape;609;p24"/>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0" name="Google Shape;610;p24"/>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1" name="Google Shape;611;p24"/>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2" name="Google Shape;612;p24"/>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3" name="Google Shape;613;p24"/>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4" name="Google Shape;614;p24"/>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5" name="Google Shape;615;p24"/>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6" name="Google Shape;616;p24"/>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7" name="Google Shape;617;p24"/>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8" name="Google Shape;618;p2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9" name="Google Shape;619;p2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0" name="Google Shape;620;p24"/>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1" name="Google Shape;621;p2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2" name="Google Shape;622;p2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3" name="Google Shape;623;p2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4" name="Google Shape;624;p2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5" name="Google Shape;625;p2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6" name="Google Shape;626;p2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7" name="Google Shape;627;p2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8" name="Google Shape;628;p2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9" name="Google Shape;629;p24"/>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0" name="Google Shape;630;p24"/>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1" name="Google Shape;631;p24"/>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2" name="Google Shape;632;p24"/>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3" name="Google Shape;633;p24"/>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4" name="Google Shape;634;p24"/>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5" name="Google Shape;635;p24"/>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6" name="Google Shape;636;p24"/>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7" name="Google Shape;637;p24"/>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8" name="Google Shape;638;p24"/>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9" name="Google Shape;639;p24"/>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0" name="Google Shape;640;p24"/>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1" name="Google Shape;641;p24"/>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25"/>
          <p:cNvSpPr txBox="1">
            <a:spLocks noGrp="1"/>
          </p:cNvSpPr>
          <p:nvPr>
            <p:ph type="body" idx="1"/>
          </p:nvPr>
        </p:nvSpPr>
        <p:spPr>
          <a:xfrm>
            <a:off x="9606134" y="3558627"/>
            <a:ext cx="785328" cy="1056986"/>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lnSpc>
                <a:spcPct val="90000"/>
              </a:lnSpc>
              <a:spcBef>
                <a:spcPts val="0"/>
              </a:spcBef>
              <a:spcAft>
                <a:spcPts val="0"/>
              </a:spcAft>
              <a:buClr>
                <a:schemeClr val="lt1"/>
              </a:buClr>
              <a:buSzPct val="100000"/>
              <a:buNone/>
            </a:pPr>
            <a:r>
              <a:rPr lang="en-US"/>
              <a:t>"</a:t>
            </a:r>
            <a:endParaRPr/>
          </a:p>
        </p:txBody>
      </p:sp>
      <p:sp>
        <p:nvSpPr>
          <p:cNvPr id="647" name="Google Shape;647;p25"/>
          <p:cNvSpPr txBox="1">
            <a:spLocks noGrp="1"/>
          </p:cNvSpPr>
          <p:nvPr>
            <p:ph type="body" idx="2"/>
          </p:nvPr>
        </p:nvSpPr>
        <p:spPr>
          <a:xfrm>
            <a:off x="7116829" y="828873"/>
            <a:ext cx="4369392" cy="44939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dirty="0" err="1"/>
              <a:t>Ik</a:t>
            </a:r>
            <a:r>
              <a:rPr lang="en-US" dirty="0"/>
              <a:t> </a:t>
            </a:r>
            <a:r>
              <a:rPr lang="en-US" dirty="0" err="1"/>
              <a:t>heb</a:t>
            </a:r>
            <a:r>
              <a:rPr lang="en-US" dirty="0"/>
              <a:t> </a:t>
            </a:r>
            <a:r>
              <a:rPr lang="en-US" dirty="0" err="1"/>
              <a:t>niet</a:t>
            </a:r>
            <a:r>
              <a:rPr lang="en-US" dirty="0"/>
              <a:t> </a:t>
            </a:r>
            <a:r>
              <a:rPr lang="en-US" dirty="0" err="1"/>
              <a:t>gefaald</a:t>
            </a:r>
            <a:r>
              <a:rPr lang="en-US" dirty="0"/>
              <a:t>. </a:t>
            </a:r>
            <a:r>
              <a:rPr lang="en-US" dirty="0" err="1"/>
              <a:t>Ik</a:t>
            </a:r>
            <a:r>
              <a:rPr lang="en-US" dirty="0"/>
              <a:t> </a:t>
            </a:r>
            <a:r>
              <a:rPr lang="en-US" dirty="0" err="1"/>
              <a:t>heb</a:t>
            </a:r>
            <a:r>
              <a:rPr lang="en-US" dirty="0"/>
              <a:t> </a:t>
            </a:r>
            <a:r>
              <a:rPr lang="en-US" dirty="0" err="1"/>
              <a:t>alleen</a:t>
            </a:r>
            <a:r>
              <a:rPr lang="en-US" dirty="0"/>
              <a:t> 10.000 </a:t>
            </a:r>
            <a:r>
              <a:rPr lang="en-US" dirty="0" err="1"/>
              <a:t>manieren</a:t>
            </a:r>
            <a:r>
              <a:rPr lang="en-US" dirty="0"/>
              <a:t> </a:t>
            </a:r>
            <a:r>
              <a:rPr lang="en-US" dirty="0" err="1"/>
              <a:t>gevonden</a:t>
            </a:r>
            <a:r>
              <a:rPr lang="en-US" dirty="0"/>
              <a:t> die </a:t>
            </a:r>
            <a:r>
              <a:rPr lang="en-US" dirty="0" err="1"/>
              <a:t>niet</a:t>
            </a:r>
            <a:r>
              <a:rPr lang="en-US" dirty="0"/>
              <a:t> </a:t>
            </a:r>
            <a:r>
              <a:rPr lang="en-US" dirty="0" err="1"/>
              <a:t>werken</a:t>
            </a:r>
            <a:r>
              <a:rPr lang="en-US" dirty="0"/>
              <a:t>.</a:t>
            </a:r>
            <a:endParaRPr dirty="0"/>
          </a:p>
        </p:txBody>
      </p:sp>
      <p:sp>
        <p:nvSpPr>
          <p:cNvPr id="648" name="Google Shape;648;p25"/>
          <p:cNvSpPr txBox="1">
            <a:spLocks noGrp="1"/>
          </p:cNvSpPr>
          <p:nvPr>
            <p:ph type="body" idx="3"/>
          </p:nvPr>
        </p:nvSpPr>
        <p:spPr>
          <a:xfrm>
            <a:off x="6688321" y="1960756"/>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dirty="0"/>
              <a:t>"</a:t>
            </a:r>
            <a:endParaRPr dirty="0"/>
          </a:p>
        </p:txBody>
      </p:sp>
      <p:sp>
        <p:nvSpPr>
          <p:cNvPr id="649" name="Google Shape;649;p25"/>
          <p:cNvSpPr txBox="1"/>
          <p:nvPr/>
        </p:nvSpPr>
        <p:spPr>
          <a:xfrm>
            <a:off x="8570422" y="4405745"/>
            <a:ext cx="26132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EF9958"/>
                </a:solidFill>
                <a:latin typeface="Raleway"/>
                <a:ea typeface="Raleway"/>
                <a:cs typeface="Raleway"/>
                <a:sym typeface="Raleway"/>
              </a:rPr>
              <a:t>Thomas Edison</a:t>
            </a:r>
            <a:endParaRPr sz="2000" b="1">
              <a:solidFill>
                <a:srgbClr val="EF9958"/>
              </a:solidFill>
              <a:latin typeface="Raleway"/>
              <a:ea typeface="Raleway"/>
              <a:cs typeface="Raleway"/>
              <a:sym typeface="Raleway"/>
            </a:endParaRPr>
          </a:p>
        </p:txBody>
      </p:sp>
      <p:pic>
        <p:nvPicPr>
          <p:cNvPr id="650" name="Google Shape;650;p25" descr="A colorful pile of yarn turned into a yellow yarn light bulb"/>
          <p:cNvPicPr preferRelativeResize="0">
            <a:picLocks noGrp="1"/>
          </p:cNvPicPr>
          <p:nvPr>
            <p:ph type="pic" idx="4"/>
          </p:nvPr>
        </p:nvPicPr>
        <p:blipFill rotWithShape="1">
          <a:blip r:embed="rId3">
            <a:alphaModFix/>
          </a:blip>
          <a:srcRect/>
          <a:stretch/>
        </p:blipFill>
        <p:spPr>
          <a:xfrm>
            <a:off x="705779" y="0"/>
            <a:ext cx="5524633" cy="6858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26"/>
          <p:cNvSpPr txBox="1">
            <a:spLocks noGrp="1"/>
          </p:cNvSpPr>
          <p:nvPr>
            <p:ph type="body" idx="1"/>
          </p:nvPr>
        </p:nvSpPr>
        <p:spPr>
          <a:xfrm>
            <a:off x="650631" y="1543808"/>
            <a:ext cx="10594346" cy="445801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rgbClr val="033637"/>
              </a:buClr>
              <a:buSzPts val="2400"/>
              <a:buNone/>
            </a:pPr>
            <a:r>
              <a:rPr lang="en-US"/>
              <a:t>Zoals eerder in deze module is behandeld, is het heel belangrijk de juiste scène (Scenius) te creëren voor de uitwisseling van ideeën. De persoon met het idee moet het gevoel hebben dat hij op een veilige, niet-oordelende plaats is en dat er naar hem wordt geluisterd. </a:t>
            </a:r>
            <a:endParaRPr/>
          </a:p>
          <a:p>
            <a:pPr marL="0" lvl="0" indent="0" algn="l" rtl="0">
              <a:lnSpc>
                <a:spcPct val="100000"/>
              </a:lnSpc>
              <a:spcBef>
                <a:spcPts val="1000"/>
              </a:spcBef>
              <a:spcAft>
                <a:spcPts val="0"/>
              </a:spcAft>
              <a:buClr>
                <a:srgbClr val="033637"/>
              </a:buClr>
              <a:buSzPts val="2400"/>
              <a:buNone/>
            </a:pPr>
            <a:r>
              <a:rPr lang="en-US"/>
              <a:t>Het is ook belangrijk te weten en te aanvaarden dat niet elk idee geweldig zal zijn, en vooral in de keuken is 'trial &amp; error' een gebruikelijke bezigheid. Falen' hoort bij het spel.</a:t>
            </a:r>
            <a:endParaRPr/>
          </a:p>
          <a:p>
            <a:pPr marL="0" lvl="0" indent="0" algn="l" rtl="0">
              <a:lnSpc>
                <a:spcPct val="100000"/>
              </a:lnSpc>
              <a:spcBef>
                <a:spcPts val="1000"/>
              </a:spcBef>
              <a:spcAft>
                <a:spcPts val="0"/>
              </a:spcAft>
              <a:buClr>
                <a:srgbClr val="033637"/>
              </a:buClr>
              <a:buSzPts val="2400"/>
              <a:buNone/>
            </a:pPr>
            <a:r>
              <a:rPr lang="en-US"/>
              <a:t>Moedig het leren van collega's en hoger personeel aan, en zoals vermeld in module 1 Omgekeerd mentorschap kan ook een bron van ideeën zijn en innovatie kan het resultaat zijn. Deel uitmaken van een team kan leiden tot het bundelen van ideeën en resulteren in goed werk in teamverband.</a:t>
            </a:r>
            <a:endParaRPr/>
          </a:p>
        </p:txBody>
      </p:sp>
      <p:sp>
        <p:nvSpPr>
          <p:cNvPr id="656" name="Google Shape;656;p26"/>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Ideeënuitwisseling...</a:t>
            </a:r>
            <a:endParaRPr sz="3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27" descr="Harvesting root vegetables"/>
          <p:cNvPicPr preferRelativeResize="0">
            <a:picLocks noGrp="1"/>
          </p:cNvPicPr>
          <p:nvPr>
            <p:ph type="pic" idx="2"/>
          </p:nvPr>
        </p:nvPicPr>
        <p:blipFill rotWithShape="1">
          <a:blip r:embed="rId3">
            <a:alphaModFix/>
          </a:blip>
          <a:srcRect r="-8063"/>
          <a:stretch/>
        </p:blipFill>
        <p:spPr>
          <a:xfrm>
            <a:off x="247650" y="1469050"/>
            <a:ext cx="11696699" cy="4699000"/>
          </a:xfrm>
          <a:prstGeom prst="rect">
            <a:avLst/>
          </a:prstGeom>
          <a:solidFill>
            <a:schemeClr val="lt1"/>
          </a:solidFill>
          <a:ln>
            <a:noFill/>
          </a:ln>
        </p:spPr>
      </p:pic>
      <p:sp>
        <p:nvSpPr>
          <p:cNvPr id="662" name="Google Shape;662;p27"/>
          <p:cNvSpPr txBox="1">
            <a:spLocks noGrp="1"/>
          </p:cNvSpPr>
          <p:nvPr>
            <p:ph type="body" idx="1"/>
          </p:nvPr>
        </p:nvSpPr>
        <p:spPr>
          <a:xfrm>
            <a:off x="6026728" y="2660073"/>
            <a:ext cx="6165272" cy="1928551"/>
          </a:xfrm>
          <a:prstGeom prst="rect">
            <a:avLst/>
          </a:prstGeom>
          <a:solidFill>
            <a:srgbClr val="568754"/>
          </a:solidFill>
          <a:ln>
            <a:noFill/>
          </a:ln>
        </p:spPr>
        <p:txBody>
          <a:bodyPr spcFirstLastPara="1" wrap="square" lIns="91425" tIns="45700" rIns="91425" bIns="45700" anchor="ctr" anchorCtr="0">
            <a:normAutofit fontScale="92500"/>
          </a:bodyPr>
          <a:lstStyle/>
          <a:p>
            <a:pPr marL="228600" lvl="0" indent="-228600" algn="l" rtl="0">
              <a:lnSpc>
                <a:spcPct val="90000"/>
              </a:lnSpc>
              <a:spcBef>
                <a:spcPts val="0"/>
              </a:spcBef>
              <a:spcAft>
                <a:spcPts val="0"/>
              </a:spcAft>
              <a:buClr>
                <a:schemeClr val="lt1"/>
              </a:buClr>
              <a:buSzPts val="2400"/>
              <a:buNone/>
            </a:pPr>
            <a:r>
              <a:rPr lang="en-US" b="1" dirty="0" err="1"/>
              <a:t>Hoofdpunten</a:t>
            </a:r>
            <a:r>
              <a:rPr lang="en-US" b="1" dirty="0"/>
              <a:t>:</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u="sng" dirty="0"/>
              <a:t>Wees </a:t>
            </a:r>
            <a:r>
              <a:rPr lang="en-US" u="sng" dirty="0" err="1"/>
              <a:t>jezelf</a:t>
            </a:r>
            <a:r>
              <a:rPr lang="en-US" u="sng" dirty="0"/>
              <a:t> </a:t>
            </a:r>
            <a:r>
              <a:rPr lang="en-US" dirty="0"/>
              <a:t>- maar wees je </a:t>
            </a:r>
            <a:r>
              <a:rPr lang="en-US" dirty="0" err="1"/>
              <a:t>betere</a:t>
            </a:r>
            <a:r>
              <a:rPr lang="en-US" dirty="0"/>
              <a:t> </a:t>
            </a:r>
            <a:r>
              <a:rPr lang="en-US" dirty="0" err="1"/>
              <a:t>zelf</a:t>
            </a:r>
            <a:endParaRPr u="sng" dirty="0"/>
          </a:p>
          <a:p>
            <a:pPr marL="457200" lvl="0" indent="-457200" algn="l" rtl="0">
              <a:lnSpc>
                <a:spcPct val="90000"/>
              </a:lnSpc>
              <a:spcBef>
                <a:spcPts val="1000"/>
              </a:spcBef>
              <a:spcAft>
                <a:spcPts val="0"/>
              </a:spcAft>
              <a:buClr>
                <a:schemeClr val="lt1"/>
              </a:buClr>
              <a:buSzPts val="2400"/>
              <a:buFont typeface="Calibri"/>
              <a:buAutoNum type="arabicPeriod"/>
            </a:pPr>
            <a:r>
              <a:rPr lang="en-US" u="sng" dirty="0"/>
              <a:t>Wees </a:t>
            </a:r>
            <a:r>
              <a:rPr lang="en-US" u="sng" dirty="0" err="1"/>
              <a:t>energiek</a:t>
            </a:r>
            <a:r>
              <a:rPr lang="en-US" u="sng" dirty="0"/>
              <a:t> </a:t>
            </a:r>
            <a:r>
              <a:rPr lang="en-US" dirty="0"/>
              <a:t>- </a:t>
            </a:r>
            <a:r>
              <a:rPr lang="en-US" dirty="0" err="1"/>
              <a:t>en</a:t>
            </a:r>
            <a:r>
              <a:rPr lang="en-US" dirty="0"/>
              <a:t> </a:t>
            </a:r>
            <a:r>
              <a:rPr lang="en-US" dirty="0" err="1"/>
              <a:t>projecteer</a:t>
            </a:r>
            <a:r>
              <a:rPr lang="en-US" dirty="0"/>
              <a:t> die </a:t>
            </a:r>
            <a:r>
              <a:rPr lang="en-US" dirty="0" err="1"/>
              <a:t>energie</a:t>
            </a:r>
            <a:endParaRPr u="sng" dirty="0"/>
          </a:p>
          <a:p>
            <a:pPr marL="457200" lvl="0" indent="-457200" algn="l" rtl="0">
              <a:lnSpc>
                <a:spcPct val="90000"/>
              </a:lnSpc>
              <a:spcBef>
                <a:spcPts val="1000"/>
              </a:spcBef>
              <a:spcAft>
                <a:spcPts val="0"/>
              </a:spcAft>
              <a:buClr>
                <a:schemeClr val="lt1"/>
              </a:buClr>
              <a:buSzPts val="2400"/>
              <a:buFont typeface="Calibri"/>
              <a:buAutoNum type="arabicPeriod"/>
            </a:pPr>
            <a:r>
              <a:rPr lang="en-US" u="sng" dirty="0"/>
              <a:t>Wees </a:t>
            </a:r>
            <a:r>
              <a:rPr lang="en-US" u="sng" dirty="0" err="1"/>
              <a:t>betrokken</a:t>
            </a:r>
            <a:r>
              <a:rPr lang="en-US" u="sng" dirty="0"/>
              <a:t> </a:t>
            </a:r>
            <a:r>
              <a:rPr lang="en-US" dirty="0"/>
              <a:t>– </a:t>
            </a:r>
            <a:r>
              <a:rPr lang="en-US" dirty="0" err="1"/>
              <a:t>bij</a:t>
            </a:r>
            <a:r>
              <a:rPr lang="en-US" dirty="0"/>
              <a:t> </a:t>
            </a:r>
            <a:r>
              <a:rPr lang="en-US" dirty="0" err="1"/>
              <a:t>uw</a:t>
            </a:r>
            <a:r>
              <a:rPr lang="en-US" dirty="0"/>
              <a:t> </a:t>
            </a:r>
            <a:r>
              <a:rPr lang="en-US" dirty="0" err="1"/>
              <a:t>publiek</a:t>
            </a:r>
            <a:endParaRPr u="sng" dirty="0"/>
          </a:p>
        </p:txBody>
      </p:sp>
      <p:sp>
        <p:nvSpPr>
          <p:cNvPr id="663" name="Google Shape;663;p27"/>
          <p:cNvSpPr txBox="1">
            <a:spLocks noGrp="1"/>
          </p:cNvSpPr>
          <p:nvPr>
            <p:ph type="body" idx="3"/>
          </p:nvPr>
        </p:nvSpPr>
        <p:spPr>
          <a:xfrm>
            <a:off x="464195" y="444299"/>
            <a:ext cx="10683172"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b="1"/>
              <a:t>Ideeën overbrengen... voor werkgevers of studenten!</a:t>
            </a:r>
            <a:endParaRPr sz="32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28"/>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dirty="0"/>
              <a:t>4 </a:t>
            </a:r>
            <a:r>
              <a:rPr lang="en-US" sz="3200" dirty="0" err="1"/>
              <a:t>Simpele</a:t>
            </a:r>
            <a:r>
              <a:rPr lang="en-US" sz="3200" dirty="0"/>
              <a:t> </a:t>
            </a:r>
            <a:r>
              <a:rPr lang="en-US" sz="3200" dirty="0" err="1"/>
              <a:t>manieren</a:t>
            </a:r>
            <a:r>
              <a:rPr lang="en-US" sz="3200" dirty="0"/>
              <a:t> om </a:t>
            </a:r>
            <a:r>
              <a:rPr lang="en-US" sz="3200" dirty="0" err="1"/>
              <a:t>een</a:t>
            </a:r>
            <a:r>
              <a:rPr lang="en-US" sz="3200" dirty="0"/>
              <a:t> idee </a:t>
            </a:r>
            <a:r>
              <a:rPr lang="en-US" sz="3200" dirty="0" err="1"/>
              <a:t>te</a:t>
            </a:r>
            <a:r>
              <a:rPr lang="en-US" sz="3200" dirty="0"/>
              <a:t> </a:t>
            </a:r>
            <a:r>
              <a:rPr lang="en-US" sz="3200" dirty="0" err="1"/>
              <a:t>krijgen</a:t>
            </a:r>
            <a:r>
              <a:rPr lang="en-US" sz="3200" dirty="0"/>
              <a:t>….</a:t>
            </a:r>
            <a:endParaRPr sz="3200" dirty="0"/>
          </a:p>
        </p:txBody>
      </p:sp>
      <p:pic>
        <p:nvPicPr>
          <p:cNvPr id="669" name="Google Shape;669;p28" title="4 simple ways to have a great idea | Richard St. John"/>
          <p:cNvPicPr preferRelativeResize="0"/>
          <p:nvPr/>
        </p:nvPicPr>
        <p:blipFill rotWithShape="1">
          <a:blip r:embed="rId3">
            <a:alphaModFix/>
          </a:blip>
          <a:srcRect/>
          <a:stretch/>
        </p:blipFill>
        <p:spPr>
          <a:xfrm>
            <a:off x="1687484" y="1471353"/>
            <a:ext cx="7323497" cy="4137776"/>
          </a:xfrm>
          <a:prstGeom prst="rect">
            <a:avLst/>
          </a:prstGeom>
          <a:noFill/>
          <a:ln>
            <a:noFill/>
          </a:ln>
        </p:spPr>
      </p:pic>
      <p:sp>
        <p:nvSpPr>
          <p:cNvPr id="670" name="Google Shape;670;p28"/>
          <p:cNvSpPr txBox="1"/>
          <p:nvPr/>
        </p:nvSpPr>
        <p:spPr>
          <a:xfrm>
            <a:off x="9196552" y="1471353"/>
            <a:ext cx="2807026" cy="48012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Raleway"/>
                <a:ea typeface="Raleway"/>
                <a:cs typeface="Raleway"/>
                <a:sym typeface="Raleway"/>
              </a:rPr>
              <a:t>Schrijver </a:t>
            </a:r>
            <a:r>
              <a:rPr lang="en-US" sz="1800" dirty="0" err="1">
                <a:solidFill>
                  <a:schemeClr val="dk1"/>
                </a:solidFill>
                <a:latin typeface="Raleway"/>
                <a:ea typeface="Raleway"/>
                <a:cs typeface="Raleway"/>
                <a:sym typeface="Raleway"/>
              </a:rPr>
              <a:t>en</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onderzoeker</a:t>
            </a:r>
            <a:r>
              <a:rPr lang="en-US" sz="1800" dirty="0">
                <a:solidFill>
                  <a:schemeClr val="dk1"/>
                </a:solidFill>
                <a:latin typeface="Raleway"/>
                <a:ea typeface="Raleway"/>
                <a:cs typeface="Raleway"/>
                <a:sym typeface="Raleway"/>
              </a:rPr>
              <a:t> Richard St. John </a:t>
            </a:r>
            <a:r>
              <a:rPr lang="en-US" sz="1800" dirty="0" err="1">
                <a:solidFill>
                  <a:schemeClr val="dk1"/>
                </a:solidFill>
                <a:latin typeface="Raleway"/>
                <a:ea typeface="Raleway"/>
                <a:cs typeface="Raleway"/>
                <a:sym typeface="Raleway"/>
              </a:rPr>
              <a:t>maakt</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duidelijk</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dat</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grote</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ideeën</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kunnen</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voortkomen</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uit</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een</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verrassend</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bescheiden</a:t>
            </a:r>
            <a:r>
              <a:rPr lang="en-US" sz="1800" dirty="0">
                <a:solidFill>
                  <a:schemeClr val="dk1"/>
                </a:solidFill>
                <a:latin typeface="Raleway"/>
                <a:ea typeface="Raleway"/>
                <a:cs typeface="Raleway"/>
                <a:sym typeface="Raleway"/>
              </a:rPr>
              <a:t> begin:</a:t>
            </a:r>
            <a:endParaRPr dirty="0"/>
          </a:p>
          <a:p>
            <a:pPr marL="0" marR="0" lvl="0" indent="0" algn="ctr" rtl="0">
              <a:spcBef>
                <a:spcPts val="0"/>
              </a:spcBef>
              <a:spcAft>
                <a:spcPts val="0"/>
              </a:spcAft>
              <a:buNone/>
            </a:pPr>
            <a:endParaRPr sz="1800" dirty="0">
              <a:solidFill>
                <a:schemeClr val="dk1"/>
              </a:solidFill>
              <a:latin typeface="Raleway"/>
              <a:ea typeface="Raleway"/>
              <a:cs typeface="Raleway"/>
              <a:sym typeface="Raleway"/>
            </a:endParaRPr>
          </a:p>
          <a:p>
            <a:pPr marL="0" marR="0" lvl="0" indent="0" algn="ctr" rtl="0">
              <a:spcBef>
                <a:spcPts val="0"/>
              </a:spcBef>
              <a:spcAft>
                <a:spcPts val="0"/>
              </a:spcAft>
              <a:buNone/>
            </a:pPr>
            <a:r>
              <a:rPr lang="en-US" sz="1800" b="1" dirty="0" err="1">
                <a:solidFill>
                  <a:schemeClr val="dk1"/>
                </a:solidFill>
                <a:latin typeface="Raleway"/>
                <a:ea typeface="Raleway"/>
                <a:cs typeface="Raleway"/>
                <a:sym typeface="Raleway"/>
              </a:rPr>
              <a:t>Problemen</a:t>
            </a:r>
            <a:r>
              <a:rPr lang="en-US" sz="1800" b="1"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brengen</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ideeën</a:t>
            </a:r>
            <a:endParaRPr dirty="0"/>
          </a:p>
          <a:p>
            <a:pPr marL="0" marR="0" lvl="0" indent="0" algn="ctr" rtl="0">
              <a:spcBef>
                <a:spcPts val="0"/>
              </a:spcBef>
              <a:spcAft>
                <a:spcPts val="0"/>
              </a:spcAft>
              <a:buNone/>
            </a:pPr>
            <a:r>
              <a:rPr lang="en-US" sz="1800" b="1" dirty="0" err="1">
                <a:solidFill>
                  <a:schemeClr val="dk1"/>
                </a:solidFill>
                <a:latin typeface="Raleway"/>
                <a:ea typeface="Raleway"/>
                <a:cs typeface="Raleway"/>
                <a:sym typeface="Raleway"/>
              </a:rPr>
              <a:t>Luisteren</a:t>
            </a:r>
            <a:r>
              <a:rPr lang="en-US" sz="1800" b="1"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naar</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iemand</a:t>
            </a:r>
            <a:r>
              <a:rPr lang="en-US" sz="1800" dirty="0">
                <a:solidFill>
                  <a:schemeClr val="dk1"/>
                </a:solidFill>
                <a:latin typeface="Raleway"/>
                <a:ea typeface="Raleway"/>
                <a:cs typeface="Raleway"/>
                <a:sym typeface="Raleway"/>
              </a:rPr>
              <a:t> die </a:t>
            </a:r>
            <a:r>
              <a:rPr lang="en-US" sz="1800" dirty="0" err="1">
                <a:solidFill>
                  <a:schemeClr val="dk1"/>
                </a:solidFill>
                <a:latin typeface="Raleway"/>
                <a:ea typeface="Raleway"/>
                <a:cs typeface="Raleway"/>
                <a:sym typeface="Raleway"/>
              </a:rPr>
              <a:t>ideeën</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aandraagt</a:t>
            </a:r>
            <a:endParaRPr dirty="0"/>
          </a:p>
          <a:p>
            <a:pPr marL="0" marR="0" lvl="0" indent="0" algn="ctr" rtl="0">
              <a:spcBef>
                <a:spcPts val="0"/>
              </a:spcBef>
              <a:spcAft>
                <a:spcPts val="0"/>
              </a:spcAft>
              <a:buNone/>
            </a:pPr>
            <a:r>
              <a:rPr lang="en-US" sz="1800" b="1" dirty="0" err="1">
                <a:solidFill>
                  <a:schemeClr val="dk1"/>
                </a:solidFill>
                <a:latin typeface="Raleway"/>
                <a:ea typeface="Raleway"/>
                <a:cs typeface="Raleway"/>
                <a:sym typeface="Raleway"/>
              </a:rPr>
              <a:t>Kijk</a:t>
            </a:r>
            <a:r>
              <a:rPr lang="en-US" sz="1800" b="1" dirty="0">
                <a:solidFill>
                  <a:schemeClr val="dk1"/>
                </a:solidFill>
                <a:latin typeface="Raleway"/>
                <a:ea typeface="Raleway"/>
                <a:cs typeface="Raleway"/>
                <a:sym typeface="Raleway"/>
              </a:rPr>
              <a:t> </a:t>
            </a:r>
            <a:r>
              <a:rPr lang="en-US" sz="1800" b="1" dirty="0" err="1">
                <a:solidFill>
                  <a:schemeClr val="dk1"/>
                </a:solidFill>
                <a:latin typeface="Raleway"/>
                <a:ea typeface="Raleway"/>
                <a:cs typeface="Raleway"/>
                <a:sym typeface="Raleway"/>
              </a:rPr>
              <a:t>rond</a:t>
            </a:r>
            <a:r>
              <a:rPr lang="en-US" sz="1800" b="1" dirty="0">
                <a:solidFill>
                  <a:schemeClr val="dk1"/>
                </a:solidFill>
                <a:latin typeface="Raleway"/>
                <a:ea typeface="Raleway"/>
                <a:cs typeface="Raleway"/>
                <a:sym typeface="Raleway"/>
              </a:rPr>
              <a:t> - </a:t>
            </a:r>
            <a:r>
              <a:rPr lang="en-US" sz="1800" dirty="0">
                <a:solidFill>
                  <a:schemeClr val="dk1"/>
                </a:solidFill>
                <a:latin typeface="Raleway"/>
                <a:ea typeface="Raleway"/>
                <a:cs typeface="Raleway"/>
                <a:sym typeface="Raleway"/>
              </a:rPr>
              <a:t>merk</a:t>
            </a:r>
            <a:r>
              <a:rPr lang="en-US" sz="1800" b="1"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dingen</a:t>
            </a:r>
            <a:r>
              <a:rPr lang="en-US" sz="1800" dirty="0">
                <a:solidFill>
                  <a:schemeClr val="dk1"/>
                </a:solidFill>
                <a:latin typeface="Raleway"/>
                <a:ea typeface="Raleway"/>
                <a:cs typeface="Raleway"/>
                <a:sym typeface="Raleway"/>
              </a:rPr>
              <a:t> op </a:t>
            </a:r>
            <a:r>
              <a:rPr lang="en-US" sz="1800" dirty="0" err="1">
                <a:solidFill>
                  <a:schemeClr val="dk1"/>
                </a:solidFill>
                <a:latin typeface="Raleway"/>
                <a:ea typeface="Raleway"/>
                <a:cs typeface="Raleway"/>
                <a:sym typeface="Raleway"/>
              </a:rPr>
              <a:t>observeer</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dingen</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geloof</a:t>
            </a:r>
            <a:r>
              <a:rPr lang="en-US" sz="1800" dirty="0">
                <a:solidFill>
                  <a:schemeClr val="dk1"/>
                </a:solidFill>
                <a:latin typeface="Raleway"/>
                <a:ea typeface="Raleway"/>
                <a:cs typeface="Raleway"/>
                <a:sym typeface="Raleway"/>
              </a:rPr>
              <a:t> je </a:t>
            </a:r>
            <a:r>
              <a:rPr lang="en-US" sz="1800" dirty="0" err="1">
                <a:solidFill>
                  <a:schemeClr val="dk1"/>
                </a:solidFill>
                <a:latin typeface="Raleway"/>
                <a:ea typeface="Raleway"/>
                <a:cs typeface="Raleway"/>
                <a:sym typeface="Raleway"/>
              </a:rPr>
              <a:t>ogen</a:t>
            </a:r>
            <a:endParaRPr dirty="0"/>
          </a:p>
          <a:p>
            <a:pPr marL="0" marR="0" lvl="0" indent="0" algn="ctr" rtl="0">
              <a:spcBef>
                <a:spcPts val="0"/>
              </a:spcBef>
              <a:spcAft>
                <a:spcPts val="0"/>
              </a:spcAft>
              <a:buNone/>
            </a:pPr>
            <a:r>
              <a:rPr lang="en-US" sz="1800" b="1" dirty="0" err="1">
                <a:solidFill>
                  <a:schemeClr val="dk1"/>
                </a:solidFill>
                <a:latin typeface="Raleway"/>
                <a:ea typeface="Raleway"/>
                <a:cs typeface="Raleway"/>
                <a:sym typeface="Raleway"/>
              </a:rPr>
              <a:t>Schrijf</a:t>
            </a:r>
            <a:r>
              <a:rPr lang="en-US" sz="1800" b="1" dirty="0">
                <a:solidFill>
                  <a:schemeClr val="dk1"/>
                </a:solidFill>
                <a:latin typeface="Raleway"/>
                <a:ea typeface="Raleway"/>
                <a:cs typeface="Raleway"/>
                <a:sym typeface="Raleway"/>
              </a:rPr>
              <a:t> je </a:t>
            </a:r>
            <a:r>
              <a:rPr lang="en-US" sz="1800" b="1" dirty="0" err="1">
                <a:solidFill>
                  <a:schemeClr val="dk1"/>
                </a:solidFill>
                <a:latin typeface="Raleway"/>
                <a:ea typeface="Raleway"/>
                <a:cs typeface="Raleway"/>
                <a:sym typeface="Raleway"/>
              </a:rPr>
              <a:t>ideeën</a:t>
            </a:r>
            <a:r>
              <a:rPr lang="en-US" sz="1800" b="1" dirty="0">
                <a:solidFill>
                  <a:schemeClr val="dk1"/>
                </a:solidFill>
                <a:latin typeface="Raleway"/>
                <a:ea typeface="Raleway"/>
                <a:cs typeface="Raleway"/>
                <a:sym typeface="Raleway"/>
              </a:rPr>
              <a:t> op, </a:t>
            </a:r>
            <a:r>
              <a:rPr lang="en-US" sz="1800" dirty="0" err="1">
                <a:solidFill>
                  <a:schemeClr val="dk1"/>
                </a:solidFill>
                <a:latin typeface="Raleway"/>
                <a:ea typeface="Raleway"/>
                <a:cs typeface="Raleway"/>
                <a:sym typeface="Raleway"/>
              </a:rPr>
              <a:t>anders</a:t>
            </a:r>
            <a:r>
              <a:rPr lang="en-US" sz="1800" dirty="0">
                <a:solidFill>
                  <a:schemeClr val="dk1"/>
                </a:solidFill>
                <a:latin typeface="Raleway"/>
                <a:ea typeface="Raleway"/>
                <a:cs typeface="Raleway"/>
                <a:sym typeface="Raleway"/>
              </a:rPr>
              <a:t> </a:t>
            </a:r>
            <a:r>
              <a:rPr lang="en-US" sz="1800" dirty="0" err="1">
                <a:solidFill>
                  <a:schemeClr val="dk1"/>
                </a:solidFill>
                <a:latin typeface="Raleway"/>
                <a:ea typeface="Raleway"/>
                <a:cs typeface="Raleway"/>
                <a:sym typeface="Raleway"/>
              </a:rPr>
              <a:t>vliegen</a:t>
            </a:r>
            <a:r>
              <a:rPr lang="en-US" sz="1800" dirty="0">
                <a:solidFill>
                  <a:schemeClr val="dk1"/>
                </a:solidFill>
                <a:latin typeface="Raleway"/>
                <a:ea typeface="Raleway"/>
                <a:cs typeface="Raleway"/>
                <a:sym typeface="Raleway"/>
              </a:rPr>
              <a:t> ze </a:t>
            </a:r>
            <a:r>
              <a:rPr lang="en-US" sz="1800" dirty="0" err="1">
                <a:solidFill>
                  <a:schemeClr val="dk1"/>
                </a:solidFill>
                <a:latin typeface="Raleway"/>
                <a:ea typeface="Raleway"/>
                <a:cs typeface="Raleway"/>
                <a:sym typeface="Raleway"/>
              </a:rPr>
              <a:t>weg</a:t>
            </a:r>
            <a:r>
              <a:rPr lang="en-US" sz="1800" dirty="0">
                <a:solidFill>
                  <a:schemeClr val="dk1"/>
                </a:solidFill>
                <a:latin typeface="Raleway"/>
                <a:ea typeface="Raleway"/>
                <a:cs typeface="Raleway"/>
                <a:sym typeface="Raleway"/>
              </a:rPr>
              <a:t>. </a:t>
            </a:r>
            <a:endParaRPr sz="1800" dirty="0">
              <a:solidFill>
                <a:schemeClr val="dk1"/>
              </a:solidFill>
              <a:latin typeface="Raleway"/>
              <a:ea typeface="Raleway"/>
              <a:cs typeface="Raleway"/>
              <a:sym typeface="Raleway"/>
            </a:endParaRPr>
          </a:p>
        </p:txBody>
      </p:sp>
      <p:sp>
        <p:nvSpPr>
          <p:cNvPr id="671" name="Google Shape;671;p28"/>
          <p:cNvSpPr txBox="1"/>
          <p:nvPr/>
        </p:nvSpPr>
        <p:spPr>
          <a:xfrm>
            <a:off x="931025" y="6149556"/>
            <a:ext cx="62012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4 eenvoudige manieren om een geweldig idee te hebben | Richard St. John - YouTube</a:t>
            </a:r>
            <a:endParaRPr sz="1400">
              <a:solidFill>
                <a:schemeClr val="dk1"/>
              </a:solidFill>
              <a:latin typeface="Calibri"/>
              <a:ea typeface="Calibri"/>
              <a:cs typeface="Calibri"/>
              <a:sym typeface="Calibri"/>
            </a:endParaRPr>
          </a:p>
        </p:txBody>
      </p:sp>
      <p:sp>
        <p:nvSpPr>
          <p:cNvPr id="672" name="Google Shape;672;p28"/>
          <p:cNvSpPr/>
          <p:nvPr/>
        </p:nvSpPr>
        <p:spPr>
          <a:xfrm>
            <a:off x="438081" y="1482401"/>
            <a:ext cx="1216152" cy="82296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568754"/>
                </a:solidFill>
                <a:latin typeface="Raleway"/>
                <a:ea typeface="Raleway"/>
                <a:cs typeface="Raleway"/>
                <a:sym typeface="Raleway"/>
              </a:rPr>
              <a:t>BEKIJK DIT</a:t>
            </a:r>
            <a:endParaRPr sz="1800" b="1">
              <a:solidFill>
                <a:srgbClr val="568754"/>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animEffect transition="in" filter="fade">
                                      <p:cBhvr>
                                        <p:cTn id="7" dur="1"/>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29" descr="People working on idea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678" name="Google Shape;678;p29"/>
          <p:cNvSpPr txBox="1">
            <a:spLocks noGrp="1"/>
          </p:cNvSpPr>
          <p:nvPr>
            <p:ph type="body" idx="1"/>
          </p:nvPr>
        </p:nvSpPr>
        <p:spPr>
          <a:xfrm>
            <a:off x="792084" y="1371600"/>
            <a:ext cx="6059978" cy="52578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lt1"/>
              </a:buClr>
              <a:buSzPts val="2400"/>
              <a:buNone/>
            </a:pPr>
            <a:r>
              <a:rPr lang="en-US" dirty="0"/>
              <a:t>Begin met de brede </a:t>
            </a:r>
            <a:r>
              <a:rPr lang="en-US" dirty="0" err="1"/>
              <a:t>vraag</a:t>
            </a:r>
            <a:endParaRPr dirty="0"/>
          </a:p>
          <a:p>
            <a:pPr marL="228600" lvl="0" indent="-228600" algn="ctr" rtl="0">
              <a:lnSpc>
                <a:spcPct val="90000"/>
              </a:lnSpc>
              <a:spcBef>
                <a:spcPts val="1000"/>
              </a:spcBef>
              <a:spcAft>
                <a:spcPts val="0"/>
              </a:spcAft>
              <a:buClr>
                <a:srgbClr val="EF9958"/>
              </a:buClr>
              <a:buSzPts val="3200"/>
              <a:buNone/>
            </a:pPr>
            <a:r>
              <a:rPr lang="en-US" sz="3200" b="1" dirty="0">
                <a:solidFill>
                  <a:srgbClr val="EF9958"/>
                </a:solidFill>
              </a:rPr>
              <a:t>HOE KUNNEN WE...?</a:t>
            </a:r>
            <a:endParaRPr dirty="0"/>
          </a:p>
          <a:p>
            <a:pPr marL="228600" lvl="0" indent="-228600" algn="ctr" rtl="0">
              <a:lnSpc>
                <a:spcPct val="90000"/>
              </a:lnSpc>
              <a:spcBef>
                <a:spcPts val="1000"/>
              </a:spcBef>
              <a:spcAft>
                <a:spcPts val="0"/>
              </a:spcAft>
              <a:buClr>
                <a:schemeClr val="lt1"/>
              </a:buClr>
              <a:buSzPts val="1300"/>
              <a:buNone/>
            </a:pPr>
            <a:endParaRPr sz="1300" b="1" dirty="0">
              <a:solidFill>
                <a:srgbClr val="EF9958"/>
              </a:solidFill>
            </a:endParaRPr>
          </a:p>
          <a:p>
            <a:pPr marL="457200" lvl="0" indent="-457200" algn="l" rtl="0">
              <a:lnSpc>
                <a:spcPct val="90000"/>
              </a:lnSpc>
              <a:spcBef>
                <a:spcPts val="1000"/>
              </a:spcBef>
              <a:spcAft>
                <a:spcPts val="0"/>
              </a:spcAft>
              <a:buClr>
                <a:schemeClr val="lt1"/>
              </a:buClr>
              <a:buSzPts val="2400"/>
              <a:buFont typeface="Calibri"/>
              <a:buAutoNum type="arabicPeriod"/>
            </a:pPr>
            <a:r>
              <a:rPr lang="en-US" dirty="0"/>
              <a:t>De </a:t>
            </a:r>
            <a:r>
              <a:rPr lang="en-US" dirty="0" err="1"/>
              <a:t>voor</a:t>
            </a:r>
            <a:r>
              <a:rPr lang="en-US" dirty="0"/>
              <a:t> de hand </a:t>
            </a:r>
            <a:r>
              <a:rPr lang="en-US" dirty="0" err="1"/>
              <a:t>liggende</a:t>
            </a:r>
            <a:r>
              <a:rPr lang="en-US" dirty="0"/>
              <a:t> </a:t>
            </a:r>
            <a:r>
              <a:rPr lang="en-US" dirty="0" err="1"/>
              <a:t>ideeën</a:t>
            </a:r>
            <a:r>
              <a:rPr lang="en-US" dirty="0"/>
              <a:t> </a:t>
            </a:r>
            <a:r>
              <a:rPr lang="en-US" dirty="0" err="1"/>
              <a:t>bundelen</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dirty="0"/>
              <a:t>Bouw </a:t>
            </a:r>
            <a:r>
              <a:rPr lang="en-US" dirty="0" err="1"/>
              <a:t>daarop</a:t>
            </a:r>
            <a:r>
              <a:rPr lang="en-US" dirty="0"/>
              <a:t> </a:t>
            </a:r>
            <a:r>
              <a:rPr lang="en-US" dirty="0" err="1"/>
              <a:t>voort</a:t>
            </a:r>
            <a:r>
              <a:rPr lang="en-US" dirty="0"/>
              <a:t> </a:t>
            </a:r>
            <a:r>
              <a:rPr lang="en-US" dirty="0" err="1"/>
              <a:t>en</a:t>
            </a:r>
            <a:r>
              <a:rPr lang="en-US" dirty="0"/>
              <a:t> begin dan je "</a:t>
            </a:r>
            <a:r>
              <a:rPr lang="en-US" dirty="0" err="1"/>
              <a:t>wildste</a:t>
            </a:r>
            <a:r>
              <a:rPr lang="en-US" dirty="0"/>
              <a:t>" </a:t>
            </a:r>
            <a:r>
              <a:rPr lang="en-US" dirty="0" err="1"/>
              <a:t>ideeën</a:t>
            </a:r>
            <a:r>
              <a:rPr lang="en-US" dirty="0"/>
              <a:t> </a:t>
            </a:r>
            <a:r>
              <a:rPr lang="en-US" dirty="0" err="1"/>
              <a:t>te</a:t>
            </a:r>
            <a:r>
              <a:rPr lang="en-US" dirty="0"/>
              <a:t> </a:t>
            </a:r>
            <a:r>
              <a:rPr lang="en-US" dirty="0" err="1"/>
              <a:t>vormen</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dirty="0" err="1"/>
              <a:t>Voor</a:t>
            </a:r>
            <a:r>
              <a:rPr lang="en-US" dirty="0"/>
              <a:t> de lol </a:t>
            </a:r>
            <a:r>
              <a:rPr lang="en-US" dirty="0" err="1"/>
              <a:t>zou</a:t>
            </a:r>
            <a:r>
              <a:rPr lang="en-US" dirty="0"/>
              <a:t> je de "</a:t>
            </a:r>
            <a:r>
              <a:rPr lang="en-US" dirty="0" err="1"/>
              <a:t>slechtste</a:t>
            </a:r>
            <a:r>
              <a:rPr lang="en-US" dirty="0"/>
              <a:t>" </a:t>
            </a:r>
            <a:r>
              <a:rPr lang="en-US" dirty="0" err="1"/>
              <a:t>ideeën</a:t>
            </a:r>
            <a:r>
              <a:rPr lang="en-US" dirty="0"/>
              <a:t> </a:t>
            </a:r>
            <a:r>
              <a:rPr lang="en-US" dirty="0" err="1"/>
              <a:t>kunnen</a:t>
            </a:r>
            <a:r>
              <a:rPr lang="en-US" dirty="0"/>
              <a:t> </a:t>
            </a:r>
            <a:r>
              <a:rPr lang="en-US" dirty="0" err="1"/>
              <a:t>bedenken</a:t>
            </a:r>
            <a:r>
              <a:rPr lang="en-US" dirty="0"/>
              <a:t> die je </a:t>
            </a:r>
            <a:r>
              <a:rPr lang="en-US" dirty="0" err="1"/>
              <a:t>kunt</a:t>
            </a:r>
            <a:r>
              <a:rPr lang="en-US" dirty="0"/>
              <a:t> </a:t>
            </a:r>
            <a:r>
              <a:rPr lang="en-US" dirty="0" err="1"/>
              <a:t>bedenken</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dirty="0" err="1"/>
              <a:t>Bespreek</a:t>
            </a:r>
            <a:r>
              <a:rPr lang="en-US" dirty="0"/>
              <a:t> </a:t>
            </a:r>
            <a:r>
              <a:rPr lang="en-US" dirty="0" err="1"/>
              <a:t>vervolgens</a:t>
            </a:r>
            <a:r>
              <a:rPr lang="en-US" dirty="0"/>
              <a:t> de </a:t>
            </a:r>
            <a:r>
              <a:rPr lang="en-US" dirty="0" err="1"/>
              <a:t>thema's</a:t>
            </a:r>
            <a:r>
              <a:rPr lang="en-US" dirty="0"/>
              <a:t> die </a:t>
            </a:r>
            <a:r>
              <a:rPr lang="en-US" dirty="0" err="1"/>
              <a:t>naar</a:t>
            </a:r>
            <a:r>
              <a:rPr lang="en-US" dirty="0"/>
              <a:t> </a:t>
            </a:r>
            <a:r>
              <a:rPr lang="en-US" dirty="0" err="1"/>
              <a:t>voren</a:t>
            </a:r>
            <a:r>
              <a:rPr lang="en-US" dirty="0"/>
              <a:t> </a:t>
            </a:r>
            <a:r>
              <a:rPr lang="en-US" dirty="0" err="1"/>
              <a:t>zijn</a:t>
            </a:r>
            <a:r>
              <a:rPr lang="en-US" dirty="0"/>
              <a:t> </a:t>
            </a:r>
            <a:r>
              <a:rPr lang="en-US" dirty="0" err="1"/>
              <a:t>gekomen</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dirty="0"/>
              <a:t>Stem over het </a:t>
            </a:r>
            <a:r>
              <a:rPr lang="en-US" dirty="0" err="1"/>
              <a:t>meest</a:t>
            </a:r>
            <a:r>
              <a:rPr lang="en-US" dirty="0"/>
              <a:t> </a:t>
            </a:r>
            <a:r>
              <a:rPr lang="en-US" dirty="0" err="1"/>
              <a:t>veelbelovende</a:t>
            </a:r>
            <a:r>
              <a:rPr lang="en-US" dirty="0"/>
              <a:t> idee om </a:t>
            </a:r>
            <a:r>
              <a:rPr lang="en-US" dirty="0" err="1"/>
              <a:t>verder</a:t>
            </a:r>
            <a:r>
              <a:rPr lang="en-US" dirty="0"/>
              <a:t> </a:t>
            </a:r>
            <a:r>
              <a:rPr lang="en-US" dirty="0" err="1"/>
              <a:t>te</a:t>
            </a:r>
            <a:r>
              <a:rPr lang="en-US" dirty="0"/>
              <a:t> </a:t>
            </a:r>
            <a:r>
              <a:rPr lang="en-US" dirty="0" err="1"/>
              <a:t>onderzoeken</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dirty="0" err="1"/>
              <a:t>Ideeën</a:t>
            </a:r>
            <a:r>
              <a:rPr lang="en-US" dirty="0"/>
              <a:t> </a:t>
            </a:r>
            <a:r>
              <a:rPr lang="en-US" dirty="0" err="1"/>
              <a:t>rangschikken</a:t>
            </a:r>
            <a:r>
              <a:rPr lang="en-US" dirty="0"/>
              <a:t> op basis van de </a:t>
            </a:r>
            <a:r>
              <a:rPr lang="en-US" dirty="0" err="1"/>
              <a:t>stemmen</a:t>
            </a:r>
            <a:endParaRPr dirty="0"/>
          </a:p>
        </p:txBody>
      </p:sp>
      <p:sp>
        <p:nvSpPr>
          <p:cNvPr id="679" name="Google Shape;679;p29"/>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Pooling-ideeën</a:t>
            </a:r>
            <a:endParaRPr/>
          </a:p>
        </p:txBody>
      </p:sp>
      <p:sp>
        <p:nvSpPr>
          <p:cNvPr id="680" name="Google Shape;680;p29"/>
          <p:cNvSpPr/>
          <p:nvPr/>
        </p:nvSpPr>
        <p:spPr>
          <a:xfrm>
            <a:off x="4746567" y="133004"/>
            <a:ext cx="2194560" cy="1080353"/>
          </a:xfrm>
          <a:prstGeom prst="cloudCallout">
            <a:avLst>
              <a:gd name="adj1" fmla="val -40909"/>
              <a:gd name="adj2" fmla="val 60192"/>
            </a:avLst>
          </a:prstGeom>
          <a:solidFill>
            <a:srgbClr val="F0985E"/>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Montserrat"/>
                <a:ea typeface="Montserrat"/>
                <a:cs typeface="Montserrat"/>
                <a:sym typeface="Montserrat"/>
              </a:rPr>
              <a:t>GEÏNSPIREERD WORDEN DOOR ELKAAR</a:t>
            </a:r>
            <a:endParaRPr sz="1400" b="1">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
          <p:cNvSpPr txBox="1">
            <a:spLocks noGrp="1"/>
          </p:cNvSpPr>
          <p:nvPr>
            <p:ph type="body" idx="2"/>
          </p:nvPr>
        </p:nvSpPr>
        <p:spPr>
          <a:xfrm>
            <a:off x="6237247" y="1631082"/>
            <a:ext cx="5502808" cy="4686781"/>
          </a:xfrm>
          <a:prstGeom prst="rect">
            <a:avLst/>
          </a:prstGeom>
          <a:noFill/>
          <a:ln>
            <a:noFill/>
          </a:ln>
        </p:spPr>
        <p:txBody>
          <a:bodyPr spcFirstLastPara="1" wrap="square" lIns="91425" tIns="45700" rIns="91425" bIns="45700" anchor="ctr" anchorCtr="0">
            <a:normAutofit fontScale="62500" lnSpcReduction="20000"/>
          </a:bodyPr>
          <a:lstStyle/>
          <a:p>
            <a:pPr marL="0" lvl="0" indent="0" algn="l" rtl="0">
              <a:lnSpc>
                <a:spcPct val="110000"/>
              </a:lnSpc>
              <a:spcBef>
                <a:spcPts val="0"/>
              </a:spcBef>
              <a:spcAft>
                <a:spcPts val="0"/>
              </a:spcAft>
              <a:buClr>
                <a:schemeClr val="lt1"/>
              </a:buClr>
              <a:buSzPct val="100000"/>
              <a:buNone/>
            </a:pPr>
            <a:r>
              <a:rPr lang="en-US" sz="2900" i="0" dirty="0">
                <a:latin typeface="Raleway"/>
                <a:ea typeface="Raleway"/>
                <a:cs typeface="Raleway"/>
                <a:sym typeface="Raleway"/>
              </a:rPr>
              <a:t>De Oxford Dictionary </a:t>
            </a:r>
            <a:r>
              <a:rPr lang="en-US" sz="2900" i="0" dirty="0" err="1">
                <a:latin typeface="Raleway"/>
                <a:ea typeface="Raleway"/>
                <a:cs typeface="Raleway"/>
                <a:sym typeface="Raleway"/>
              </a:rPr>
              <a:t>definieert</a:t>
            </a:r>
            <a:r>
              <a:rPr lang="en-US" sz="2900" i="0" dirty="0">
                <a:latin typeface="Raleway"/>
                <a:ea typeface="Raleway"/>
                <a:cs typeface="Raleway"/>
                <a:sym typeface="Raleway"/>
              </a:rPr>
              <a:t> </a:t>
            </a:r>
            <a:r>
              <a:rPr lang="en-US" sz="2900" i="0" dirty="0" err="1">
                <a:latin typeface="Raleway"/>
                <a:ea typeface="Raleway"/>
                <a:cs typeface="Raleway"/>
                <a:sym typeface="Raleway"/>
              </a:rPr>
              <a:t>creativiteit</a:t>
            </a:r>
            <a:r>
              <a:rPr lang="en-US" sz="2900" i="0" dirty="0">
                <a:latin typeface="Raleway"/>
                <a:ea typeface="Raleway"/>
                <a:cs typeface="Raleway"/>
                <a:sym typeface="Raleway"/>
              </a:rPr>
              <a:t> </a:t>
            </a:r>
            <a:r>
              <a:rPr lang="en-US" sz="2900" i="0" dirty="0" err="1">
                <a:latin typeface="Raleway"/>
                <a:ea typeface="Raleway"/>
                <a:cs typeface="Raleway"/>
                <a:sym typeface="Raleway"/>
              </a:rPr>
              <a:t>als</a:t>
            </a:r>
            <a:r>
              <a:rPr lang="en-US" sz="2900" i="0" dirty="0">
                <a:latin typeface="Raleway"/>
                <a:ea typeface="Raleway"/>
                <a:cs typeface="Raleway"/>
                <a:sym typeface="Raleway"/>
              </a:rPr>
              <a:t>: </a:t>
            </a:r>
            <a:r>
              <a:rPr lang="en-US" sz="2900" b="1" dirty="0">
                <a:latin typeface="Raleway"/>
                <a:ea typeface="Raleway"/>
                <a:cs typeface="Raleway"/>
                <a:sym typeface="Raleway"/>
              </a:rPr>
              <a:t>het </a:t>
            </a:r>
            <a:r>
              <a:rPr lang="en-US" sz="2900" b="1" dirty="0" err="1">
                <a:latin typeface="Raleway"/>
                <a:ea typeface="Raleway"/>
                <a:cs typeface="Raleway"/>
                <a:sym typeface="Raleway"/>
              </a:rPr>
              <a:t>gebruik</a:t>
            </a:r>
            <a:r>
              <a:rPr lang="en-US" sz="2900" b="1" dirty="0">
                <a:latin typeface="Raleway"/>
                <a:ea typeface="Raleway"/>
                <a:cs typeface="Raleway"/>
                <a:sym typeface="Raleway"/>
              </a:rPr>
              <a:t> van </a:t>
            </a:r>
            <a:r>
              <a:rPr lang="en-US" sz="2900" b="1" dirty="0" err="1">
                <a:latin typeface="Raleway"/>
                <a:ea typeface="Raleway"/>
                <a:cs typeface="Raleway"/>
                <a:sym typeface="Raleway"/>
              </a:rPr>
              <a:t>verbeelding</a:t>
            </a:r>
            <a:r>
              <a:rPr lang="en-US" sz="2900" b="1" dirty="0">
                <a:latin typeface="Raleway"/>
                <a:ea typeface="Raleway"/>
                <a:cs typeface="Raleway"/>
                <a:sym typeface="Raleway"/>
              </a:rPr>
              <a:t> of </a:t>
            </a:r>
            <a:r>
              <a:rPr lang="en-US" sz="2900" b="1" dirty="0" err="1">
                <a:latin typeface="Raleway"/>
                <a:ea typeface="Raleway"/>
                <a:cs typeface="Raleway"/>
                <a:sym typeface="Raleway"/>
              </a:rPr>
              <a:t>originele</a:t>
            </a:r>
            <a:r>
              <a:rPr lang="en-US" sz="2900" b="1" dirty="0">
                <a:latin typeface="Raleway"/>
                <a:ea typeface="Raleway"/>
                <a:cs typeface="Raleway"/>
                <a:sym typeface="Raleway"/>
              </a:rPr>
              <a:t> </a:t>
            </a:r>
            <a:r>
              <a:rPr lang="en-US" sz="2900" b="1" dirty="0" err="1">
                <a:latin typeface="Raleway"/>
                <a:ea typeface="Raleway"/>
                <a:cs typeface="Raleway"/>
                <a:sym typeface="Raleway"/>
              </a:rPr>
              <a:t>ideeën</a:t>
            </a:r>
            <a:r>
              <a:rPr lang="en-US" sz="2900" b="1" dirty="0">
                <a:latin typeface="Raleway"/>
                <a:ea typeface="Raleway"/>
                <a:cs typeface="Raleway"/>
                <a:sym typeface="Raleway"/>
              </a:rPr>
              <a:t> om </a:t>
            </a:r>
            <a:r>
              <a:rPr lang="en-US" sz="2900" b="1" dirty="0" err="1">
                <a:latin typeface="Raleway"/>
                <a:ea typeface="Raleway"/>
                <a:cs typeface="Raleway"/>
                <a:sym typeface="Raleway"/>
              </a:rPr>
              <a:t>iets</a:t>
            </a:r>
            <a:r>
              <a:rPr lang="en-US" sz="2900" b="1" dirty="0">
                <a:latin typeface="Raleway"/>
                <a:ea typeface="Raleway"/>
                <a:cs typeface="Raleway"/>
                <a:sym typeface="Raleway"/>
              </a:rPr>
              <a:t> </a:t>
            </a:r>
            <a:r>
              <a:rPr lang="en-US" sz="2900" b="1" dirty="0" err="1">
                <a:latin typeface="Raleway"/>
                <a:ea typeface="Raleway"/>
                <a:cs typeface="Raleway"/>
                <a:sym typeface="Raleway"/>
              </a:rPr>
              <a:t>te</a:t>
            </a:r>
            <a:r>
              <a:rPr lang="en-US" sz="2900" b="1" dirty="0">
                <a:latin typeface="Raleway"/>
                <a:ea typeface="Raleway"/>
                <a:cs typeface="Raleway"/>
                <a:sym typeface="Raleway"/>
              </a:rPr>
              <a:t> </a:t>
            </a:r>
            <a:r>
              <a:rPr lang="en-US" sz="2900" b="1" dirty="0" err="1">
                <a:latin typeface="Raleway"/>
                <a:ea typeface="Raleway"/>
                <a:cs typeface="Raleway"/>
                <a:sym typeface="Raleway"/>
              </a:rPr>
              <a:t>creëren</a:t>
            </a:r>
            <a:r>
              <a:rPr lang="en-US" sz="2900" b="1" dirty="0">
                <a:latin typeface="Raleway"/>
                <a:ea typeface="Raleway"/>
                <a:cs typeface="Raleway"/>
                <a:sym typeface="Raleway"/>
              </a:rPr>
              <a:t>.</a:t>
            </a:r>
            <a:endParaRPr dirty="0"/>
          </a:p>
          <a:p>
            <a:pPr marL="0" lvl="0" indent="0" algn="l" rtl="0">
              <a:lnSpc>
                <a:spcPct val="110000"/>
              </a:lnSpc>
              <a:spcBef>
                <a:spcPts val="1000"/>
              </a:spcBef>
              <a:spcAft>
                <a:spcPts val="0"/>
              </a:spcAft>
              <a:buClr>
                <a:schemeClr val="lt1"/>
              </a:buClr>
              <a:buSzPct val="100000"/>
              <a:buNone/>
            </a:pPr>
            <a:r>
              <a:rPr lang="en-US" sz="2900" i="0" dirty="0">
                <a:latin typeface="Raleway"/>
                <a:ea typeface="Raleway"/>
                <a:cs typeface="Raleway"/>
                <a:sym typeface="Raleway"/>
              </a:rPr>
              <a:t>Het Cambridge Dictionary </a:t>
            </a:r>
            <a:r>
              <a:rPr lang="en-US" sz="2900" i="0" dirty="0" err="1">
                <a:latin typeface="Raleway"/>
                <a:ea typeface="Raleway"/>
                <a:cs typeface="Raleway"/>
                <a:sym typeface="Raleway"/>
              </a:rPr>
              <a:t>definieert</a:t>
            </a:r>
            <a:r>
              <a:rPr lang="en-US" sz="2900" i="0" dirty="0">
                <a:latin typeface="Raleway"/>
                <a:ea typeface="Raleway"/>
                <a:cs typeface="Raleway"/>
                <a:sym typeface="Raleway"/>
              </a:rPr>
              <a:t> het </a:t>
            </a:r>
            <a:r>
              <a:rPr lang="en-US" sz="2900" i="0" dirty="0" err="1">
                <a:latin typeface="Raleway"/>
                <a:ea typeface="Raleway"/>
                <a:cs typeface="Raleway"/>
                <a:sym typeface="Raleway"/>
              </a:rPr>
              <a:t>als</a:t>
            </a:r>
            <a:r>
              <a:rPr lang="en-US" sz="2900" i="0" dirty="0">
                <a:latin typeface="Raleway"/>
                <a:ea typeface="Raleway"/>
                <a:cs typeface="Raleway"/>
                <a:sym typeface="Raleway"/>
              </a:rPr>
              <a:t>: </a:t>
            </a:r>
            <a:r>
              <a:rPr lang="en-US" sz="2900" b="1" dirty="0">
                <a:latin typeface="Raleway"/>
                <a:ea typeface="Raleway"/>
                <a:cs typeface="Raleway"/>
                <a:sym typeface="Raleway"/>
              </a:rPr>
              <a:t>het </a:t>
            </a:r>
            <a:r>
              <a:rPr lang="en-US" sz="2900" b="1" dirty="0" err="1">
                <a:latin typeface="Raleway"/>
                <a:ea typeface="Raleway"/>
                <a:cs typeface="Raleway"/>
                <a:sym typeface="Raleway"/>
              </a:rPr>
              <a:t>vermogen</a:t>
            </a:r>
            <a:r>
              <a:rPr lang="en-US" sz="2900" b="1" dirty="0">
                <a:latin typeface="Raleway"/>
                <a:ea typeface="Raleway"/>
                <a:cs typeface="Raleway"/>
                <a:sym typeface="Raleway"/>
              </a:rPr>
              <a:t> om </a:t>
            </a:r>
            <a:r>
              <a:rPr lang="en-US" sz="2900" b="1" dirty="0" err="1">
                <a:latin typeface="Raleway"/>
                <a:ea typeface="Raleway"/>
                <a:cs typeface="Raleway"/>
                <a:sym typeface="Raleway"/>
              </a:rPr>
              <a:t>originele</a:t>
            </a:r>
            <a:r>
              <a:rPr lang="en-US" sz="2900" b="1" dirty="0">
                <a:latin typeface="Raleway"/>
                <a:ea typeface="Raleway"/>
                <a:cs typeface="Raleway"/>
                <a:sym typeface="Raleway"/>
              </a:rPr>
              <a:t> </a:t>
            </a:r>
            <a:r>
              <a:rPr lang="en-US" sz="2900" b="1" dirty="0" err="1">
                <a:latin typeface="Raleway"/>
                <a:ea typeface="Raleway"/>
                <a:cs typeface="Raleway"/>
                <a:sym typeface="Raleway"/>
              </a:rPr>
              <a:t>en</a:t>
            </a:r>
            <a:r>
              <a:rPr lang="en-US" sz="2900" b="1" dirty="0">
                <a:latin typeface="Raleway"/>
                <a:ea typeface="Raleway"/>
                <a:cs typeface="Raleway"/>
                <a:sym typeface="Raleway"/>
              </a:rPr>
              <a:t> </a:t>
            </a:r>
            <a:r>
              <a:rPr lang="en-US" sz="2900" b="1" dirty="0" err="1">
                <a:latin typeface="Raleway"/>
                <a:ea typeface="Raleway"/>
                <a:cs typeface="Raleway"/>
                <a:sym typeface="Raleway"/>
              </a:rPr>
              <a:t>ongebruikelijke</a:t>
            </a:r>
            <a:r>
              <a:rPr lang="en-US" sz="2900" b="1" dirty="0">
                <a:latin typeface="Raleway"/>
                <a:ea typeface="Raleway"/>
                <a:cs typeface="Raleway"/>
                <a:sym typeface="Raleway"/>
              </a:rPr>
              <a:t> </a:t>
            </a:r>
            <a:r>
              <a:rPr lang="en-US" sz="2900" b="1" dirty="0" err="1">
                <a:latin typeface="Raleway"/>
                <a:ea typeface="Raleway"/>
                <a:cs typeface="Raleway"/>
                <a:sym typeface="Raleway"/>
              </a:rPr>
              <a:t>ideeën</a:t>
            </a:r>
            <a:r>
              <a:rPr lang="en-US" sz="2900" b="1" dirty="0">
                <a:latin typeface="Raleway"/>
                <a:ea typeface="Raleway"/>
                <a:cs typeface="Raleway"/>
                <a:sym typeface="Raleway"/>
              </a:rPr>
              <a:t> </a:t>
            </a:r>
            <a:r>
              <a:rPr lang="en-US" sz="2900" b="1" dirty="0" err="1">
                <a:latin typeface="Raleway"/>
                <a:ea typeface="Raleway"/>
                <a:cs typeface="Raleway"/>
                <a:sym typeface="Raleway"/>
              </a:rPr>
              <a:t>te</a:t>
            </a:r>
            <a:r>
              <a:rPr lang="en-US" sz="2900" b="1" dirty="0">
                <a:latin typeface="Raleway"/>
                <a:ea typeface="Raleway"/>
                <a:cs typeface="Raleway"/>
                <a:sym typeface="Raleway"/>
              </a:rPr>
              <a:t> </a:t>
            </a:r>
            <a:r>
              <a:rPr lang="en-US" sz="2900" b="1" dirty="0" err="1">
                <a:latin typeface="Raleway"/>
                <a:ea typeface="Raleway"/>
                <a:cs typeface="Raleway"/>
                <a:sym typeface="Raleway"/>
              </a:rPr>
              <a:t>produceren</a:t>
            </a:r>
            <a:r>
              <a:rPr lang="en-US" sz="2900" b="1" dirty="0">
                <a:latin typeface="Raleway"/>
                <a:ea typeface="Raleway"/>
                <a:cs typeface="Raleway"/>
                <a:sym typeface="Raleway"/>
              </a:rPr>
              <a:t> of </a:t>
            </a:r>
            <a:r>
              <a:rPr lang="en-US" sz="2900" b="1" dirty="0" err="1">
                <a:latin typeface="Raleway"/>
                <a:ea typeface="Raleway"/>
                <a:cs typeface="Raleway"/>
                <a:sym typeface="Raleway"/>
              </a:rPr>
              <a:t>te</a:t>
            </a:r>
            <a:r>
              <a:rPr lang="en-US" sz="2900" b="1" dirty="0">
                <a:latin typeface="Raleway"/>
                <a:ea typeface="Raleway"/>
                <a:cs typeface="Raleway"/>
                <a:sym typeface="Raleway"/>
              </a:rPr>
              <a:t> </a:t>
            </a:r>
            <a:r>
              <a:rPr lang="en-US" sz="2900" b="1" dirty="0" err="1">
                <a:latin typeface="Raleway"/>
                <a:ea typeface="Raleway"/>
                <a:cs typeface="Raleway"/>
                <a:sym typeface="Raleway"/>
              </a:rPr>
              <a:t>gebruiken</a:t>
            </a:r>
            <a:r>
              <a:rPr lang="en-US" sz="2900" b="1" dirty="0">
                <a:latin typeface="Raleway"/>
                <a:ea typeface="Raleway"/>
                <a:cs typeface="Raleway"/>
                <a:sym typeface="Raleway"/>
              </a:rPr>
              <a:t>. </a:t>
            </a:r>
            <a:endParaRPr dirty="0"/>
          </a:p>
          <a:p>
            <a:pPr marL="0" lvl="0" indent="0" algn="l" rtl="0">
              <a:lnSpc>
                <a:spcPct val="110000"/>
              </a:lnSpc>
              <a:spcBef>
                <a:spcPts val="1000"/>
              </a:spcBef>
              <a:spcAft>
                <a:spcPts val="0"/>
              </a:spcAft>
              <a:buClr>
                <a:schemeClr val="lt1"/>
              </a:buClr>
              <a:buSzPct val="100000"/>
              <a:buNone/>
            </a:pPr>
            <a:endParaRPr sz="100" b="1" dirty="0">
              <a:latin typeface="Raleway"/>
              <a:ea typeface="Raleway"/>
              <a:cs typeface="Raleway"/>
              <a:sym typeface="Raleway"/>
            </a:endParaRPr>
          </a:p>
          <a:p>
            <a:pPr marL="0" lvl="0" indent="0" algn="l" rtl="0">
              <a:lnSpc>
                <a:spcPct val="120000"/>
              </a:lnSpc>
              <a:spcBef>
                <a:spcPts val="1000"/>
              </a:spcBef>
              <a:spcAft>
                <a:spcPts val="0"/>
              </a:spcAft>
              <a:buClr>
                <a:schemeClr val="lt1"/>
              </a:buClr>
              <a:buSzPct val="100000"/>
              <a:buNone/>
            </a:pPr>
            <a:r>
              <a:rPr lang="en-US" sz="2900" dirty="0" err="1">
                <a:latin typeface="Raleway"/>
                <a:ea typeface="Raleway"/>
                <a:cs typeface="Raleway"/>
                <a:sym typeface="Raleway"/>
              </a:rPr>
              <a:t>Creativiteit</a:t>
            </a:r>
            <a:r>
              <a:rPr lang="en-US" sz="2900" dirty="0">
                <a:latin typeface="Raleway"/>
                <a:ea typeface="Raleway"/>
                <a:cs typeface="Raleway"/>
                <a:sym typeface="Raleway"/>
              </a:rPr>
              <a:t> in </a:t>
            </a:r>
            <a:r>
              <a:rPr lang="en-US" sz="2900" dirty="0" err="1">
                <a:latin typeface="Raleway"/>
                <a:ea typeface="Raleway"/>
                <a:cs typeface="Raleway"/>
                <a:sym typeface="Raleway"/>
              </a:rPr>
              <a:t>onze</a:t>
            </a:r>
            <a:r>
              <a:rPr lang="en-US" sz="2900" dirty="0">
                <a:latin typeface="Raleway"/>
                <a:ea typeface="Raleway"/>
                <a:cs typeface="Raleway"/>
                <a:sym typeface="Raleway"/>
              </a:rPr>
              <a:t> </a:t>
            </a:r>
            <a:r>
              <a:rPr lang="en-US" sz="2900" dirty="0" err="1">
                <a:latin typeface="Raleway"/>
                <a:ea typeface="Raleway"/>
                <a:cs typeface="Raleway"/>
                <a:sym typeface="Raleway"/>
              </a:rPr>
              <a:t>culinaire</a:t>
            </a:r>
            <a:r>
              <a:rPr lang="en-US" sz="2900" dirty="0">
                <a:latin typeface="Raleway"/>
                <a:ea typeface="Raleway"/>
                <a:cs typeface="Raleway"/>
                <a:sym typeface="Raleway"/>
              </a:rPr>
              <a:t> sector is </a:t>
            </a:r>
            <a:r>
              <a:rPr lang="en-US" sz="2900" dirty="0" err="1">
                <a:latin typeface="Raleway"/>
                <a:ea typeface="Raleway"/>
                <a:cs typeface="Raleway"/>
                <a:sym typeface="Raleway"/>
              </a:rPr>
              <a:t>absoluut</a:t>
            </a:r>
            <a:r>
              <a:rPr lang="en-US" sz="2900" dirty="0">
                <a:latin typeface="Raleway"/>
                <a:ea typeface="Raleway"/>
                <a:cs typeface="Raleway"/>
                <a:sym typeface="Raleway"/>
              </a:rPr>
              <a:t> </a:t>
            </a:r>
            <a:r>
              <a:rPr lang="en-US" sz="2900" dirty="0" err="1">
                <a:latin typeface="Raleway"/>
                <a:ea typeface="Raleway"/>
                <a:cs typeface="Raleway"/>
                <a:sym typeface="Raleway"/>
              </a:rPr>
              <a:t>essentieel</a:t>
            </a:r>
            <a:r>
              <a:rPr lang="en-US" sz="2900" dirty="0">
                <a:latin typeface="Raleway"/>
                <a:ea typeface="Raleway"/>
                <a:cs typeface="Raleway"/>
                <a:sym typeface="Raleway"/>
              </a:rPr>
              <a:t> </a:t>
            </a:r>
            <a:r>
              <a:rPr lang="en-US" sz="2900" dirty="0" err="1">
                <a:latin typeface="Raleway"/>
                <a:ea typeface="Raleway"/>
                <a:cs typeface="Raleway"/>
                <a:sym typeface="Raleway"/>
              </a:rPr>
              <a:t>en</a:t>
            </a:r>
            <a:r>
              <a:rPr lang="en-US" sz="2900" dirty="0">
                <a:latin typeface="Raleway"/>
                <a:ea typeface="Raleway"/>
                <a:cs typeface="Raleway"/>
                <a:sym typeface="Raleway"/>
              </a:rPr>
              <a:t> is </a:t>
            </a:r>
            <a:r>
              <a:rPr lang="en-US" sz="2900" dirty="0" err="1">
                <a:latin typeface="Raleway"/>
                <a:ea typeface="Raleway"/>
                <a:cs typeface="Raleway"/>
                <a:sym typeface="Raleway"/>
              </a:rPr>
              <a:t>eigenlijk</a:t>
            </a:r>
            <a:r>
              <a:rPr lang="en-US" sz="2900" dirty="0">
                <a:latin typeface="Raleway"/>
                <a:ea typeface="Raleway"/>
                <a:cs typeface="Raleway"/>
                <a:sym typeface="Raleway"/>
              </a:rPr>
              <a:t> </a:t>
            </a:r>
            <a:r>
              <a:rPr lang="en-US" sz="2900" b="1" dirty="0" err="1">
                <a:latin typeface="Raleway"/>
                <a:ea typeface="Raleway"/>
                <a:cs typeface="Raleway"/>
                <a:sym typeface="Raleway"/>
              </a:rPr>
              <a:t>nauw</a:t>
            </a:r>
            <a:r>
              <a:rPr lang="en-US" sz="2900" b="1" dirty="0">
                <a:latin typeface="Raleway"/>
                <a:ea typeface="Raleway"/>
                <a:cs typeface="Raleway"/>
                <a:sym typeface="Raleway"/>
              </a:rPr>
              <a:t> </a:t>
            </a:r>
            <a:r>
              <a:rPr lang="en-US" sz="2900" b="1" dirty="0" err="1">
                <a:latin typeface="Raleway"/>
                <a:ea typeface="Raleway"/>
                <a:cs typeface="Raleway"/>
                <a:sym typeface="Raleway"/>
              </a:rPr>
              <a:t>geïntegreerd</a:t>
            </a:r>
            <a:r>
              <a:rPr lang="en-US" sz="2900" b="1" dirty="0">
                <a:latin typeface="Raleway"/>
                <a:ea typeface="Raleway"/>
                <a:cs typeface="Raleway"/>
                <a:sym typeface="Raleway"/>
              </a:rPr>
              <a:t> met </a:t>
            </a:r>
            <a:r>
              <a:rPr lang="en-US" sz="2900" b="1" dirty="0" err="1">
                <a:latin typeface="Raleway"/>
                <a:ea typeface="Raleway"/>
                <a:cs typeface="Raleway"/>
                <a:sym typeface="Raleway"/>
              </a:rPr>
              <a:t>cultuur</a:t>
            </a:r>
            <a:r>
              <a:rPr lang="en-US" sz="2900" b="1" dirty="0">
                <a:latin typeface="Raleway"/>
                <a:ea typeface="Raleway"/>
                <a:cs typeface="Raleway"/>
                <a:sym typeface="Raleway"/>
              </a:rPr>
              <a:t>, </a:t>
            </a:r>
            <a:r>
              <a:rPr lang="en-US" sz="2900" b="1" dirty="0" err="1">
                <a:latin typeface="Raleway"/>
                <a:ea typeface="Raleway"/>
                <a:cs typeface="Raleway"/>
                <a:sym typeface="Raleway"/>
              </a:rPr>
              <a:t>kunst</a:t>
            </a:r>
            <a:r>
              <a:rPr lang="en-US" sz="2900" b="1" dirty="0">
                <a:latin typeface="Raleway"/>
                <a:ea typeface="Raleway"/>
                <a:cs typeface="Raleway"/>
                <a:sym typeface="Raleway"/>
              </a:rPr>
              <a:t>, </a:t>
            </a:r>
            <a:r>
              <a:rPr lang="en-US" sz="2900" b="1" dirty="0" err="1">
                <a:latin typeface="Raleway"/>
                <a:ea typeface="Raleway"/>
                <a:cs typeface="Raleway"/>
                <a:sym typeface="Raleway"/>
              </a:rPr>
              <a:t>wetenschap</a:t>
            </a:r>
            <a:r>
              <a:rPr lang="en-US" sz="2900" b="1" dirty="0">
                <a:latin typeface="Raleway"/>
                <a:ea typeface="Raleway"/>
                <a:cs typeface="Raleway"/>
                <a:sym typeface="Raleway"/>
              </a:rPr>
              <a:t> </a:t>
            </a:r>
            <a:r>
              <a:rPr lang="en-US" sz="2900" b="1" dirty="0" err="1">
                <a:latin typeface="Raleway"/>
                <a:ea typeface="Raleway"/>
                <a:cs typeface="Raleway"/>
                <a:sym typeface="Raleway"/>
              </a:rPr>
              <a:t>en</a:t>
            </a:r>
            <a:r>
              <a:rPr lang="en-US" sz="2900" b="1" dirty="0">
                <a:latin typeface="Raleway"/>
                <a:ea typeface="Raleway"/>
                <a:cs typeface="Raleway"/>
                <a:sym typeface="Raleway"/>
              </a:rPr>
              <a:t> </a:t>
            </a:r>
            <a:r>
              <a:rPr lang="en-US" sz="2900" b="1" dirty="0" err="1">
                <a:latin typeface="Raleway"/>
                <a:ea typeface="Raleway"/>
                <a:cs typeface="Raleway"/>
                <a:sym typeface="Raleway"/>
              </a:rPr>
              <a:t>technologie</a:t>
            </a:r>
            <a:r>
              <a:rPr lang="en-US" sz="2900" b="1" dirty="0">
                <a:latin typeface="Raleway"/>
                <a:ea typeface="Raleway"/>
                <a:cs typeface="Raleway"/>
                <a:sym typeface="Raleway"/>
              </a:rPr>
              <a:t>.  </a:t>
            </a:r>
            <a:endParaRPr dirty="0"/>
          </a:p>
          <a:p>
            <a:pPr marL="0" lvl="0" indent="0" algn="l" rtl="0">
              <a:lnSpc>
                <a:spcPct val="120000"/>
              </a:lnSpc>
              <a:spcBef>
                <a:spcPts val="1000"/>
              </a:spcBef>
              <a:spcAft>
                <a:spcPts val="0"/>
              </a:spcAft>
              <a:buClr>
                <a:schemeClr val="lt1"/>
              </a:buClr>
              <a:buSzPct val="100000"/>
              <a:buNone/>
            </a:pPr>
            <a:r>
              <a:rPr lang="en-US" sz="2900" b="1" dirty="0" err="1">
                <a:latin typeface="Raleway"/>
                <a:ea typeface="Raleway"/>
                <a:cs typeface="Raleway"/>
                <a:sym typeface="Raleway"/>
              </a:rPr>
              <a:t>Een</a:t>
            </a:r>
            <a:r>
              <a:rPr lang="en-US" sz="2900" b="1" dirty="0">
                <a:latin typeface="Raleway"/>
                <a:ea typeface="Raleway"/>
                <a:cs typeface="Raleway"/>
                <a:sym typeface="Raleway"/>
              </a:rPr>
              <a:t> </a:t>
            </a:r>
            <a:r>
              <a:rPr lang="en-US" sz="2900" b="1" dirty="0" err="1">
                <a:latin typeface="Raleway"/>
                <a:ea typeface="Raleway"/>
                <a:cs typeface="Raleway"/>
                <a:sym typeface="Raleway"/>
              </a:rPr>
              <a:t>zeer</a:t>
            </a:r>
            <a:r>
              <a:rPr lang="en-US" sz="2900" b="1" dirty="0">
                <a:latin typeface="Raleway"/>
                <a:ea typeface="Raleway"/>
                <a:cs typeface="Raleway"/>
                <a:sym typeface="Raleway"/>
              </a:rPr>
              <a:t> </a:t>
            </a:r>
            <a:r>
              <a:rPr lang="en-US" sz="2900" b="1" dirty="0" err="1">
                <a:latin typeface="Raleway"/>
                <a:ea typeface="Raleway"/>
                <a:cs typeface="Raleway"/>
                <a:sym typeface="Raleway"/>
              </a:rPr>
              <a:t>interessant</a:t>
            </a:r>
            <a:r>
              <a:rPr lang="en-US" sz="2900" b="1" dirty="0">
                <a:latin typeface="Raleway"/>
                <a:ea typeface="Raleway"/>
                <a:cs typeface="Raleway"/>
                <a:sym typeface="Raleway"/>
              </a:rPr>
              <a:t> </a:t>
            </a:r>
            <a:r>
              <a:rPr lang="en-US" sz="2900" b="1" dirty="0" err="1">
                <a:latin typeface="Raleway"/>
                <a:ea typeface="Raleway"/>
                <a:cs typeface="Raleway"/>
                <a:sym typeface="Raleway"/>
              </a:rPr>
              <a:t>artikel</a:t>
            </a:r>
            <a:r>
              <a:rPr lang="en-US" sz="2900" b="1" dirty="0">
                <a:latin typeface="Raleway"/>
                <a:ea typeface="Raleway"/>
                <a:cs typeface="Raleway"/>
                <a:sym typeface="Raleway"/>
              </a:rPr>
              <a:t> over </a:t>
            </a:r>
            <a:r>
              <a:rPr lang="en-US" sz="2900" b="1" dirty="0" err="1">
                <a:latin typeface="Raleway"/>
                <a:ea typeface="Raleway"/>
                <a:cs typeface="Raleway"/>
                <a:sym typeface="Raleway"/>
              </a:rPr>
              <a:t>dit</a:t>
            </a:r>
            <a:r>
              <a:rPr lang="en-US" sz="2900" b="1" dirty="0">
                <a:latin typeface="Raleway"/>
                <a:ea typeface="Raleway"/>
                <a:cs typeface="Raleway"/>
                <a:sym typeface="Raleway"/>
              </a:rPr>
              <a:t> </a:t>
            </a:r>
            <a:r>
              <a:rPr lang="en-US" sz="2900" b="1" dirty="0" err="1">
                <a:latin typeface="Raleway"/>
                <a:ea typeface="Raleway"/>
                <a:cs typeface="Raleway"/>
                <a:sym typeface="Raleway"/>
              </a:rPr>
              <a:t>onderwerp</a:t>
            </a:r>
            <a:r>
              <a:rPr lang="en-US" sz="2900" b="1" dirty="0">
                <a:latin typeface="Raleway"/>
                <a:ea typeface="Raleway"/>
                <a:cs typeface="Raleway"/>
                <a:sym typeface="Raleway"/>
              </a:rPr>
              <a:t> </a:t>
            </a:r>
            <a:r>
              <a:rPr lang="en-US" sz="2900" u="sng" dirty="0" err="1">
                <a:solidFill>
                  <a:schemeClr val="hlink"/>
                </a:solidFill>
                <a:latin typeface="Raleway"/>
                <a:ea typeface="Raleway"/>
                <a:cs typeface="Raleway"/>
                <a:sym typeface="Raleway"/>
                <a:hlinkClick r:id="rId3"/>
              </a:rPr>
              <a:t>Gastronomie</a:t>
            </a:r>
            <a:r>
              <a:rPr lang="en-US" sz="2900" u="sng" dirty="0">
                <a:solidFill>
                  <a:schemeClr val="hlink"/>
                </a:solidFill>
                <a:latin typeface="Raleway"/>
                <a:ea typeface="Raleway"/>
                <a:cs typeface="Raleway"/>
                <a:sym typeface="Raleway"/>
                <a:hlinkClick r:id="rId3"/>
              </a:rPr>
              <a:t> </a:t>
            </a:r>
            <a:r>
              <a:rPr lang="en-US" sz="2900" u="sng" dirty="0" err="1">
                <a:solidFill>
                  <a:schemeClr val="hlink"/>
                </a:solidFill>
                <a:latin typeface="Raleway"/>
                <a:ea typeface="Raleway"/>
                <a:cs typeface="Raleway"/>
                <a:sym typeface="Raleway"/>
                <a:hlinkClick r:id="rId3"/>
              </a:rPr>
              <a:t>en</a:t>
            </a:r>
            <a:r>
              <a:rPr lang="en-US" sz="2900" u="sng" dirty="0">
                <a:solidFill>
                  <a:schemeClr val="hlink"/>
                </a:solidFill>
                <a:latin typeface="Raleway"/>
                <a:ea typeface="Raleway"/>
                <a:cs typeface="Raleway"/>
                <a:sym typeface="Raleway"/>
                <a:hlinkClick r:id="rId3"/>
              </a:rPr>
              <a:t> </a:t>
            </a:r>
            <a:r>
              <a:rPr lang="en-US" sz="2900" u="sng" dirty="0" err="1">
                <a:solidFill>
                  <a:schemeClr val="hlink"/>
                </a:solidFill>
                <a:latin typeface="Raleway"/>
                <a:ea typeface="Raleway"/>
                <a:cs typeface="Raleway"/>
                <a:sym typeface="Raleway"/>
                <a:hlinkClick r:id="rId3"/>
              </a:rPr>
              <a:t>culinaire</a:t>
            </a:r>
            <a:r>
              <a:rPr lang="en-US" sz="2900" u="sng" dirty="0">
                <a:solidFill>
                  <a:schemeClr val="hlink"/>
                </a:solidFill>
                <a:latin typeface="Raleway"/>
                <a:ea typeface="Raleway"/>
                <a:cs typeface="Raleway"/>
                <a:sym typeface="Raleway"/>
                <a:hlinkClick r:id="rId3"/>
              </a:rPr>
              <a:t> </a:t>
            </a:r>
            <a:r>
              <a:rPr lang="en-US" sz="2900" u="sng" dirty="0" err="1">
                <a:solidFill>
                  <a:schemeClr val="hlink"/>
                </a:solidFill>
                <a:latin typeface="Raleway"/>
                <a:ea typeface="Raleway"/>
                <a:cs typeface="Raleway"/>
                <a:sym typeface="Raleway"/>
                <a:hlinkClick r:id="rId3"/>
              </a:rPr>
              <a:t>creativiteit</a:t>
            </a:r>
            <a:r>
              <a:rPr lang="en-US" sz="2900" u="sng" dirty="0">
                <a:solidFill>
                  <a:schemeClr val="hlink"/>
                </a:solidFill>
                <a:latin typeface="Raleway"/>
                <a:ea typeface="Raleway"/>
                <a:cs typeface="Raleway"/>
                <a:sym typeface="Raleway"/>
                <a:hlinkClick r:id="rId3"/>
              </a:rPr>
              <a:t> (</a:t>
            </a:r>
            <a:r>
              <a:rPr lang="en-US" sz="2900" u="sng" dirty="0" err="1">
                <a:solidFill>
                  <a:schemeClr val="hlink"/>
                </a:solidFill>
                <a:latin typeface="Raleway"/>
                <a:ea typeface="Raleway"/>
                <a:cs typeface="Raleway"/>
                <a:sym typeface="Raleway"/>
                <a:hlinkClick r:id="rId3"/>
              </a:rPr>
              <a:t>hoofdstuk</a:t>
            </a:r>
            <a:r>
              <a:rPr lang="en-US" sz="2900" u="sng" dirty="0">
                <a:solidFill>
                  <a:schemeClr val="hlink"/>
                </a:solidFill>
                <a:latin typeface="Raleway"/>
                <a:ea typeface="Raleway"/>
                <a:cs typeface="Raleway"/>
                <a:sym typeface="Raleway"/>
                <a:hlinkClick r:id="rId3"/>
              </a:rPr>
              <a:t> 25) - The Cambridge Handbook of Creativity across Domains. </a:t>
            </a:r>
            <a:endParaRPr dirty="0"/>
          </a:p>
          <a:p>
            <a:pPr marL="0" lvl="0" indent="0" algn="l" rtl="0">
              <a:lnSpc>
                <a:spcPct val="90000"/>
              </a:lnSpc>
              <a:spcBef>
                <a:spcPts val="1000"/>
              </a:spcBef>
              <a:spcAft>
                <a:spcPts val="0"/>
              </a:spcAft>
              <a:buClr>
                <a:schemeClr val="lt1"/>
              </a:buClr>
              <a:buSzPct val="100000"/>
              <a:buNone/>
            </a:pPr>
            <a:endParaRPr sz="2900" b="1" dirty="0">
              <a:latin typeface="Raleway"/>
              <a:ea typeface="Raleway"/>
              <a:cs typeface="Raleway"/>
              <a:sym typeface="Raleway"/>
            </a:endParaRPr>
          </a:p>
          <a:p>
            <a:pPr marL="0" lvl="0" indent="0" algn="l" rtl="0">
              <a:lnSpc>
                <a:spcPct val="90000"/>
              </a:lnSpc>
              <a:spcBef>
                <a:spcPts val="1000"/>
              </a:spcBef>
              <a:spcAft>
                <a:spcPts val="0"/>
              </a:spcAft>
              <a:buClr>
                <a:schemeClr val="lt1"/>
              </a:buClr>
              <a:buSzPct val="100000"/>
              <a:buNone/>
            </a:pPr>
            <a:endParaRPr sz="2200" b="1" dirty="0">
              <a:latin typeface="Montserrat"/>
              <a:ea typeface="Montserrat"/>
              <a:cs typeface="Montserrat"/>
              <a:sym typeface="Montserrat"/>
            </a:endParaRPr>
          </a:p>
        </p:txBody>
      </p:sp>
      <p:pic>
        <p:nvPicPr>
          <p:cNvPr id="285" name="Google Shape;285;p3"/>
          <p:cNvPicPr preferRelativeResize="0">
            <a:picLocks noGrp="1"/>
          </p:cNvPicPr>
          <p:nvPr>
            <p:ph type="pic" idx="4"/>
          </p:nvPr>
        </p:nvPicPr>
        <p:blipFill rotWithShape="1">
          <a:blip r:embed="rId4">
            <a:alphaModFix/>
          </a:blip>
          <a:srcRect l="4477" r="4476"/>
          <a:stretch/>
        </p:blipFill>
        <p:spPr>
          <a:xfrm>
            <a:off x="705779" y="0"/>
            <a:ext cx="5248975" cy="6858001"/>
          </a:xfrm>
          <a:prstGeom prst="rect">
            <a:avLst/>
          </a:prstGeom>
          <a:noFill/>
          <a:ln>
            <a:noFill/>
          </a:ln>
        </p:spPr>
      </p:pic>
      <p:sp>
        <p:nvSpPr>
          <p:cNvPr id="286" name="Google Shape;286;p3"/>
          <p:cNvSpPr txBox="1"/>
          <p:nvPr/>
        </p:nvSpPr>
        <p:spPr>
          <a:xfrm>
            <a:off x="6237247" y="540136"/>
            <a:ext cx="569199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Raleway"/>
                <a:ea typeface="Raleway"/>
                <a:cs typeface="Raleway"/>
                <a:sym typeface="Raleway"/>
              </a:rPr>
              <a:t>Maar eerst, wat is creativiteit?</a:t>
            </a:r>
            <a:endParaRPr sz="3200" b="1">
              <a:solidFill>
                <a:schemeClr val="lt1"/>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30" descr="Person listening through wall"/>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686" name="Google Shape;686;p30"/>
          <p:cNvSpPr txBox="1">
            <a:spLocks noGrp="1"/>
          </p:cNvSpPr>
          <p:nvPr>
            <p:ph type="body" idx="1"/>
          </p:nvPr>
        </p:nvSpPr>
        <p:spPr>
          <a:xfrm>
            <a:off x="939338" y="1808867"/>
            <a:ext cx="5619404" cy="45259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pPr>
            <a:r>
              <a:rPr lang="en-US" dirty="0"/>
              <a:t>●  </a:t>
            </a:r>
            <a:r>
              <a:rPr lang="en-US" dirty="0" err="1"/>
              <a:t>Belangstelling</a:t>
            </a:r>
            <a:r>
              <a:rPr lang="en-US" dirty="0"/>
              <a:t> </a:t>
            </a:r>
            <a:r>
              <a:rPr lang="en-US" dirty="0" err="1"/>
              <a:t>tonen</a:t>
            </a:r>
            <a:r>
              <a:rPr lang="en-US" dirty="0"/>
              <a:t> </a:t>
            </a:r>
            <a:r>
              <a:rPr lang="en-US" dirty="0" err="1"/>
              <a:t>en</a:t>
            </a:r>
            <a:r>
              <a:rPr lang="en-US" dirty="0"/>
              <a:t> </a:t>
            </a:r>
            <a:r>
              <a:rPr lang="en-US" dirty="0" err="1"/>
              <a:t>laat</a:t>
            </a:r>
            <a:r>
              <a:rPr lang="en-US" dirty="0"/>
              <a:t> </a:t>
            </a:r>
            <a:r>
              <a:rPr lang="en-US" dirty="0" err="1"/>
              <a:t>aanmoediging</a:t>
            </a:r>
            <a:r>
              <a:rPr lang="en-US" dirty="0"/>
              <a:t> </a:t>
            </a:r>
            <a:r>
              <a:rPr lang="en-US" dirty="0" err="1"/>
              <a:t>zien</a:t>
            </a:r>
            <a:endParaRPr dirty="0"/>
          </a:p>
          <a:p>
            <a:pPr marL="228600" lvl="0" indent="-228600" algn="l" rtl="0">
              <a:lnSpc>
                <a:spcPct val="90000"/>
              </a:lnSpc>
              <a:spcBef>
                <a:spcPts val="1000"/>
              </a:spcBef>
              <a:spcAft>
                <a:spcPts val="0"/>
              </a:spcAft>
              <a:buClr>
                <a:schemeClr val="lt1"/>
              </a:buClr>
              <a:buSzPts val="2400"/>
              <a:buNone/>
            </a:pPr>
            <a:r>
              <a:rPr lang="en-US" dirty="0"/>
              <a:t>● </a:t>
            </a:r>
            <a:r>
              <a:rPr lang="en-US" dirty="0" err="1"/>
              <a:t>Vermijd</a:t>
            </a:r>
            <a:r>
              <a:rPr lang="en-US" dirty="0"/>
              <a:t> </a:t>
            </a:r>
            <a:r>
              <a:rPr lang="en-US" dirty="0" err="1"/>
              <a:t>onderbreking</a:t>
            </a:r>
            <a:r>
              <a:rPr lang="en-US" dirty="0"/>
              <a:t> </a:t>
            </a:r>
            <a:r>
              <a:rPr lang="en-US" dirty="0" err="1"/>
              <a:t>en</a:t>
            </a:r>
            <a:r>
              <a:rPr lang="en-US" dirty="0"/>
              <a:t> </a:t>
            </a:r>
            <a:r>
              <a:rPr lang="en-US" dirty="0" err="1"/>
              <a:t>afleiding</a:t>
            </a:r>
            <a:r>
              <a:rPr lang="en-US" dirty="0"/>
              <a:t> </a:t>
            </a:r>
            <a:endParaRPr dirty="0"/>
          </a:p>
          <a:p>
            <a:pPr marL="228600" lvl="0" indent="-228600" algn="l" rtl="0">
              <a:lnSpc>
                <a:spcPct val="90000"/>
              </a:lnSpc>
              <a:spcBef>
                <a:spcPts val="1000"/>
              </a:spcBef>
              <a:spcAft>
                <a:spcPts val="0"/>
              </a:spcAft>
              <a:buClr>
                <a:schemeClr val="lt1"/>
              </a:buClr>
              <a:buSzPts val="2400"/>
              <a:buNone/>
            </a:pPr>
            <a:r>
              <a:rPr lang="en-US" dirty="0"/>
              <a:t>● </a:t>
            </a:r>
            <a:r>
              <a:rPr lang="en-US" dirty="0" err="1"/>
              <a:t>Vermijd</a:t>
            </a:r>
            <a:r>
              <a:rPr lang="en-US" dirty="0"/>
              <a:t> </a:t>
            </a:r>
            <a:r>
              <a:rPr lang="en-US" dirty="0" err="1"/>
              <a:t>een</a:t>
            </a:r>
            <a:r>
              <a:rPr lang="en-US" dirty="0"/>
              <a:t> </a:t>
            </a:r>
            <a:r>
              <a:rPr lang="en-US" dirty="0" err="1"/>
              <a:t>oordeel</a:t>
            </a:r>
            <a:r>
              <a:rPr lang="en-US" dirty="0"/>
              <a:t> </a:t>
            </a:r>
          </a:p>
          <a:p>
            <a:pPr marL="228600" lvl="0" indent="-228600" algn="l" rtl="0">
              <a:lnSpc>
                <a:spcPct val="90000"/>
              </a:lnSpc>
              <a:spcBef>
                <a:spcPts val="1000"/>
              </a:spcBef>
              <a:spcAft>
                <a:spcPts val="0"/>
              </a:spcAft>
              <a:buClr>
                <a:schemeClr val="lt1"/>
              </a:buClr>
              <a:buSzPts val="2400"/>
              <a:buNone/>
            </a:pPr>
            <a:r>
              <a:rPr lang="en-US" dirty="0"/>
              <a:t>● </a:t>
            </a:r>
            <a:r>
              <a:rPr lang="en-US" dirty="0" err="1"/>
              <a:t>Reflecteren</a:t>
            </a:r>
            <a:r>
              <a:rPr lang="en-US" dirty="0"/>
              <a:t> </a:t>
            </a:r>
            <a:r>
              <a:rPr lang="en-US" dirty="0" err="1"/>
              <a:t>en</a:t>
            </a:r>
            <a:r>
              <a:rPr lang="en-US" dirty="0"/>
              <a:t> </a:t>
            </a:r>
            <a:r>
              <a:rPr lang="en-US" dirty="0" err="1"/>
              <a:t>verduidelijken</a:t>
            </a:r>
            <a:r>
              <a:rPr lang="en-US" dirty="0"/>
              <a:t> </a:t>
            </a:r>
            <a:endParaRPr dirty="0"/>
          </a:p>
          <a:p>
            <a:pPr marL="228600" lvl="0" indent="-228600" algn="l" rtl="0">
              <a:lnSpc>
                <a:spcPct val="90000"/>
              </a:lnSpc>
              <a:spcBef>
                <a:spcPts val="1000"/>
              </a:spcBef>
              <a:spcAft>
                <a:spcPts val="0"/>
              </a:spcAft>
              <a:buClr>
                <a:schemeClr val="lt1"/>
              </a:buClr>
              <a:buSzPts val="2400"/>
              <a:buNone/>
            </a:pPr>
            <a:r>
              <a:rPr lang="en-US" dirty="0"/>
              <a:t>● Open </a:t>
            </a:r>
            <a:r>
              <a:rPr lang="en-US" dirty="0" err="1"/>
              <a:t>vragen</a:t>
            </a:r>
            <a:r>
              <a:rPr lang="en-US" dirty="0"/>
              <a:t> </a:t>
            </a:r>
            <a:r>
              <a:rPr lang="en-US" dirty="0" err="1"/>
              <a:t>stellen</a:t>
            </a:r>
            <a:endParaRPr dirty="0"/>
          </a:p>
          <a:p>
            <a:pPr marL="228600" lvl="0" indent="-228600" algn="l" rtl="0">
              <a:lnSpc>
                <a:spcPct val="90000"/>
              </a:lnSpc>
              <a:spcBef>
                <a:spcPts val="1000"/>
              </a:spcBef>
              <a:spcAft>
                <a:spcPts val="0"/>
              </a:spcAft>
              <a:buClr>
                <a:schemeClr val="lt1"/>
              </a:buClr>
              <a:buSzPts val="2400"/>
              <a:buNone/>
            </a:pPr>
            <a:r>
              <a:rPr lang="en-US" dirty="0"/>
              <a:t>● </a:t>
            </a:r>
            <a:r>
              <a:rPr lang="en-US" dirty="0" err="1"/>
              <a:t>Luisteren</a:t>
            </a:r>
            <a:r>
              <a:rPr lang="en-US" dirty="0"/>
              <a:t> </a:t>
            </a:r>
            <a:r>
              <a:rPr lang="en-US" dirty="0" err="1"/>
              <a:t>naar</a:t>
            </a:r>
            <a:r>
              <a:rPr lang="en-US" dirty="0"/>
              <a:t> </a:t>
            </a:r>
            <a:r>
              <a:rPr lang="en-US" dirty="0" err="1"/>
              <a:t>gevoelens</a:t>
            </a:r>
            <a:r>
              <a:rPr lang="en-US" dirty="0"/>
              <a:t> </a:t>
            </a:r>
            <a:endParaRPr dirty="0"/>
          </a:p>
          <a:p>
            <a:pPr marL="228600" lvl="0" indent="-228600" algn="l" rtl="0">
              <a:lnSpc>
                <a:spcPct val="90000"/>
              </a:lnSpc>
              <a:spcBef>
                <a:spcPts val="1000"/>
              </a:spcBef>
              <a:spcAft>
                <a:spcPts val="0"/>
              </a:spcAft>
              <a:buClr>
                <a:schemeClr val="lt1"/>
              </a:buClr>
              <a:buSzPts val="2400"/>
              <a:buNone/>
            </a:pPr>
            <a:r>
              <a:rPr lang="en-US" dirty="0"/>
              <a:t>● </a:t>
            </a:r>
            <a:r>
              <a:rPr lang="en-US" dirty="0" err="1"/>
              <a:t>Observeer</a:t>
            </a:r>
            <a:r>
              <a:rPr lang="en-US" dirty="0"/>
              <a:t> non-verbale </a:t>
            </a:r>
            <a:r>
              <a:rPr lang="en-US" dirty="0" err="1"/>
              <a:t>gedrag</a:t>
            </a:r>
            <a:r>
              <a:rPr lang="en-US" dirty="0"/>
              <a:t> </a:t>
            </a:r>
            <a:endParaRPr dirty="0"/>
          </a:p>
          <a:p>
            <a:pPr marL="228600" lvl="0" indent="-228600" algn="l" rtl="0">
              <a:lnSpc>
                <a:spcPct val="90000"/>
              </a:lnSpc>
              <a:spcBef>
                <a:spcPts val="1000"/>
              </a:spcBef>
              <a:spcAft>
                <a:spcPts val="0"/>
              </a:spcAft>
              <a:buClr>
                <a:schemeClr val="lt1"/>
              </a:buClr>
              <a:buSzPts val="2400"/>
              <a:buNone/>
            </a:pPr>
            <a:endParaRPr dirty="0"/>
          </a:p>
        </p:txBody>
      </p:sp>
      <p:sp>
        <p:nvSpPr>
          <p:cNvPr id="687" name="Google Shape;687;p30"/>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Actief luisteren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31"/>
          <p:cNvSpPr txBox="1">
            <a:spLocks noGrp="1"/>
          </p:cNvSpPr>
          <p:nvPr>
            <p:ph type="body" idx="1"/>
          </p:nvPr>
        </p:nvSpPr>
        <p:spPr>
          <a:xfrm>
            <a:off x="349135" y="1757011"/>
            <a:ext cx="11193681" cy="3867704"/>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lt1"/>
              </a:buClr>
              <a:buSzPts val="2400"/>
              <a:buNone/>
            </a:pPr>
            <a:r>
              <a:rPr lang="en-US"/>
              <a:t>Het maakt niet uit of u uw allereerste restaurantmenu ontwikkelt of van plan bent uw huidige menu opnieuw uit te vinden - u moet een strategie hebben voor zowel het eten als de dranken die u aanbiedt.</a:t>
            </a:r>
            <a:endParaRPr/>
          </a:p>
          <a:p>
            <a:pPr marL="228600" lvl="0" indent="0" algn="l" rtl="0">
              <a:lnSpc>
                <a:spcPct val="90000"/>
              </a:lnSpc>
              <a:spcBef>
                <a:spcPts val="1000"/>
              </a:spcBef>
              <a:spcAft>
                <a:spcPts val="0"/>
              </a:spcAft>
              <a:buClr>
                <a:schemeClr val="lt1"/>
              </a:buClr>
              <a:buSzPts val="2400"/>
              <a:buNone/>
            </a:pPr>
            <a:r>
              <a:rPr lang="en-US"/>
              <a:t>Als u uw culinaire erfgoed wilt promoten, bent u al op de goede weg. Uw restaurantmenu is er om betekenis te geven aan de algehele gastervaring en tegelijkertijd emoties en merkpersoonlijkheid over te brengen. Dit zijn de fundamenten van het concept van een restaurant.</a:t>
            </a:r>
            <a:endParaRPr/>
          </a:p>
          <a:p>
            <a:pPr marL="228600" lvl="0" indent="0" algn="l" rtl="0">
              <a:lnSpc>
                <a:spcPct val="90000"/>
              </a:lnSpc>
              <a:spcBef>
                <a:spcPts val="1000"/>
              </a:spcBef>
              <a:spcAft>
                <a:spcPts val="0"/>
              </a:spcAft>
              <a:buClr>
                <a:schemeClr val="lt1"/>
              </a:buClr>
              <a:buSzPts val="2400"/>
              <a:buNone/>
            </a:pPr>
            <a:r>
              <a:rPr lang="en-US"/>
              <a:t>Om een gedenkwaardig eet- en drankmenu te ontwikkelen, moet u echter een grondig inzicht hebben in uw doelklanten. U moet ook inzicht hebben in concurrenten en proberen uw lokale economische factoren te begrijpen.</a:t>
            </a:r>
            <a:endParaRPr/>
          </a:p>
        </p:txBody>
      </p:sp>
      <p:sp>
        <p:nvSpPr>
          <p:cNvPr id="693" name="Google Shape;693;p31"/>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3600"/>
              <a:buNone/>
            </a:pPr>
            <a:r>
              <a:rPr lang="en-US"/>
              <a:t>Het ontwikkelen of opnieuw uitvinden van een menu...</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32" descr="Vegetables on table"/>
          <p:cNvPicPr preferRelativeResize="0">
            <a:picLocks noGrp="1"/>
          </p:cNvPicPr>
          <p:nvPr>
            <p:ph type="pic" idx="2"/>
          </p:nvPr>
        </p:nvPicPr>
        <p:blipFill rotWithShape="1">
          <a:blip r:embed="rId3">
            <a:alphaModFix/>
          </a:blip>
          <a:srcRect/>
          <a:stretch/>
        </p:blipFill>
        <p:spPr>
          <a:xfrm>
            <a:off x="247650" y="1469050"/>
            <a:ext cx="11696699" cy="4699000"/>
          </a:xfrm>
          <a:prstGeom prst="rect">
            <a:avLst/>
          </a:prstGeom>
          <a:solidFill>
            <a:schemeClr val="lt1"/>
          </a:solidFill>
          <a:ln>
            <a:noFill/>
          </a:ln>
        </p:spPr>
      </p:pic>
      <p:sp>
        <p:nvSpPr>
          <p:cNvPr id="699" name="Google Shape;699;p32"/>
          <p:cNvSpPr txBox="1">
            <a:spLocks noGrp="1"/>
          </p:cNvSpPr>
          <p:nvPr>
            <p:ph type="body" idx="1"/>
          </p:nvPr>
        </p:nvSpPr>
        <p:spPr>
          <a:xfrm>
            <a:off x="2410691" y="2044931"/>
            <a:ext cx="9781309" cy="3616036"/>
          </a:xfrm>
          <a:prstGeom prst="rect">
            <a:avLst/>
          </a:prstGeom>
          <a:solidFill>
            <a:srgbClr val="568754"/>
          </a:solidFill>
          <a:ln>
            <a:noFill/>
          </a:ln>
        </p:spPr>
        <p:txBody>
          <a:bodyPr spcFirstLastPara="1" wrap="square" lIns="91425" tIns="45700" rIns="91425" bIns="45700" anchor="ctr" anchorCtr="0">
            <a:normAutofit/>
          </a:bodyPr>
          <a:lstStyle/>
          <a:p>
            <a:pPr marL="228600" lvl="0" indent="0" algn="l" rtl="0">
              <a:lnSpc>
                <a:spcPct val="90000"/>
              </a:lnSpc>
              <a:spcBef>
                <a:spcPts val="0"/>
              </a:spcBef>
              <a:spcAft>
                <a:spcPts val="0"/>
              </a:spcAft>
              <a:buClr>
                <a:schemeClr val="lt1"/>
              </a:buClr>
              <a:buSzPts val="2400"/>
              <a:buNone/>
            </a:pPr>
            <a:r>
              <a:rPr lang="en-US"/>
              <a:t>De meeste conceptuele ideeën beginnen op het niveau van het eten of de keuken. Restaurateurs moeten onthouden dat restaurants niet alleen eten en drinken verkopen; ze verkopen ervaringen door de emoties van gasten te versterken. </a:t>
            </a:r>
            <a:endParaRPr/>
          </a:p>
          <a:p>
            <a:pPr marL="228600" lvl="0" indent="0" algn="l" rtl="0">
              <a:lnSpc>
                <a:spcPct val="90000"/>
              </a:lnSpc>
              <a:spcBef>
                <a:spcPts val="1000"/>
              </a:spcBef>
              <a:spcAft>
                <a:spcPts val="0"/>
              </a:spcAft>
              <a:buClr>
                <a:schemeClr val="lt1"/>
              </a:buClr>
              <a:buSzPts val="2400"/>
              <a:buNone/>
            </a:pPr>
            <a:r>
              <a:rPr lang="en-US"/>
              <a:t>Bij het plannen van een concept is het noodzakelijk dat men zich richt op de stijl van het menu en de niche van de keuken, maar men moet nog een stap verder gaan om ervoor te zorgen dat het een menu is dat de markt niet alleen wil en nodig heeft, maar een menu dat de verschillende zintuigen van de gasten stimuleert.</a:t>
            </a:r>
            <a:endParaRPr/>
          </a:p>
        </p:txBody>
      </p:sp>
      <p:sp>
        <p:nvSpPr>
          <p:cNvPr id="700" name="Google Shape;700;p32"/>
          <p:cNvSpPr txBox="1">
            <a:spLocks noGrp="1"/>
          </p:cNvSpPr>
          <p:nvPr>
            <p:ph type="body" idx="3"/>
          </p:nvPr>
        </p:nvSpPr>
        <p:spPr>
          <a:xfrm>
            <a:off x="464195" y="444299"/>
            <a:ext cx="5911667"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568754"/>
              </a:buClr>
              <a:buSzPts val="3600"/>
              <a:buNone/>
            </a:pPr>
            <a:r>
              <a:rPr lang="en-US" b="1" dirty="0"/>
              <a:t>Het is </a:t>
            </a:r>
            <a:r>
              <a:rPr lang="en-US" b="1" dirty="0" err="1"/>
              <a:t>meer</a:t>
            </a:r>
            <a:r>
              <a:rPr lang="en-US" b="1" dirty="0"/>
              <a:t> dan de </a:t>
            </a:r>
            <a:r>
              <a:rPr lang="en-US" b="1" dirty="0" err="1"/>
              <a:t>Keuken</a:t>
            </a:r>
            <a:r>
              <a:rPr lang="en-US" b="1" dirty="0"/>
              <a:t>...</a:t>
            </a:r>
            <a:endParaRPr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33"/>
          <p:cNvSpPr txBox="1">
            <a:spLocks noGrp="1"/>
          </p:cNvSpPr>
          <p:nvPr>
            <p:ph type="body" idx="1"/>
          </p:nvPr>
        </p:nvSpPr>
        <p:spPr>
          <a:xfrm>
            <a:off x="457200" y="1757011"/>
            <a:ext cx="11085616" cy="3867704"/>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lt1"/>
              </a:buClr>
              <a:buSzPts val="2400"/>
              <a:buNone/>
            </a:pPr>
            <a:r>
              <a:rPr lang="en-US" dirty="0"/>
              <a:t>Ten </a:t>
            </a:r>
            <a:r>
              <a:rPr lang="en-US" dirty="0" err="1"/>
              <a:t>eerste</a:t>
            </a:r>
            <a:r>
              <a:rPr lang="en-US" dirty="0"/>
              <a:t> </a:t>
            </a:r>
            <a:r>
              <a:rPr lang="en-US" dirty="0" err="1"/>
              <a:t>moet</a:t>
            </a:r>
            <a:r>
              <a:rPr lang="en-US" dirty="0"/>
              <a:t> u </a:t>
            </a:r>
            <a:r>
              <a:rPr lang="en-US" dirty="0" err="1"/>
              <a:t>zich</a:t>
            </a:r>
            <a:r>
              <a:rPr lang="en-US" dirty="0"/>
              <a:t> </a:t>
            </a:r>
            <a:r>
              <a:rPr lang="en-US" dirty="0" err="1"/>
              <a:t>afvragen</a:t>
            </a:r>
            <a:r>
              <a:rPr lang="en-US" dirty="0"/>
              <a:t> </a:t>
            </a:r>
            <a:r>
              <a:rPr lang="en-US" dirty="0" err="1"/>
              <a:t>waar</a:t>
            </a:r>
            <a:r>
              <a:rPr lang="en-US" dirty="0"/>
              <a:t> </a:t>
            </a:r>
            <a:r>
              <a:rPr lang="en-US" dirty="0" err="1"/>
              <a:t>uw</a:t>
            </a:r>
            <a:r>
              <a:rPr lang="en-US" dirty="0"/>
              <a:t> restaurant </a:t>
            </a:r>
            <a:r>
              <a:rPr lang="en-US" dirty="0" err="1"/>
              <a:t>bekend</a:t>
            </a:r>
            <a:r>
              <a:rPr lang="en-US" dirty="0"/>
              <a:t> om </a:t>
            </a:r>
            <a:r>
              <a:rPr lang="en-US" dirty="0" err="1"/>
              <a:t>moet</a:t>
            </a:r>
            <a:r>
              <a:rPr lang="en-US" dirty="0"/>
              <a:t> </a:t>
            </a:r>
            <a:r>
              <a:rPr lang="en-US" dirty="0" err="1"/>
              <a:t>staan</a:t>
            </a:r>
            <a:r>
              <a:rPr lang="en-US" dirty="0"/>
              <a:t>? Het </a:t>
            </a:r>
            <a:r>
              <a:rPr lang="en-US" dirty="0" err="1"/>
              <a:t>beste</a:t>
            </a:r>
            <a:r>
              <a:rPr lang="en-US" dirty="0"/>
              <a:t> 'wat' in </a:t>
            </a:r>
            <a:r>
              <a:rPr lang="en-US" dirty="0" err="1"/>
              <a:t>uw</a:t>
            </a:r>
            <a:r>
              <a:rPr lang="en-US" dirty="0"/>
              <a:t> </a:t>
            </a:r>
            <a:r>
              <a:rPr lang="en-US" dirty="0" err="1"/>
              <a:t>omgeving</a:t>
            </a:r>
            <a:r>
              <a:rPr lang="en-US" dirty="0"/>
              <a:t>? Van </a:t>
            </a:r>
            <a:r>
              <a:rPr lang="en-US" dirty="0" err="1"/>
              <a:t>hieruit</a:t>
            </a:r>
            <a:r>
              <a:rPr lang="en-US" dirty="0"/>
              <a:t> </a:t>
            </a:r>
            <a:r>
              <a:rPr lang="en-US" dirty="0" err="1"/>
              <a:t>kunt</a:t>
            </a:r>
            <a:r>
              <a:rPr lang="en-US" dirty="0"/>
              <a:t> u </a:t>
            </a:r>
            <a:r>
              <a:rPr lang="en-US" dirty="0" err="1"/>
              <a:t>een</a:t>
            </a:r>
            <a:r>
              <a:rPr lang="en-US" dirty="0"/>
              <a:t> </a:t>
            </a:r>
            <a:r>
              <a:rPr lang="en-US" dirty="0" err="1"/>
              <a:t>smaakprofiel</a:t>
            </a:r>
            <a:r>
              <a:rPr lang="en-US" dirty="0"/>
              <a:t> </a:t>
            </a:r>
            <a:r>
              <a:rPr lang="en-US" dirty="0" err="1"/>
              <a:t>ontwikkelen</a:t>
            </a:r>
            <a:r>
              <a:rPr lang="en-US" dirty="0"/>
              <a:t> met </a:t>
            </a:r>
            <a:r>
              <a:rPr lang="en-US" dirty="0" err="1"/>
              <a:t>ondersteunende</a:t>
            </a:r>
            <a:r>
              <a:rPr lang="en-US" dirty="0"/>
              <a:t> </a:t>
            </a:r>
            <a:r>
              <a:rPr lang="en-US" dirty="0" err="1"/>
              <a:t>elementen</a:t>
            </a:r>
            <a:r>
              <a:rPr lang="en-US" dirty="0"/>
              <a:t> </a:t>
            </a:r>
            <a:r>
              <a:rPr lang="en-US" dirty="0" err="1"/>
              <a:t>zoals</a:t>
            </a:r>
            <a:r>
              <a:rPr lang="en-US" dirty="0"/>
              <a:t> </a:t>
            </a:r>
            <a:r>
              <a:rPr lang="en-US" dirty="0" err="1"/>
              <a:t>ingrediënten</a:t>
            </a:r>
            <a:r>
              <a:rPr lang="en-US" dirty="0"/>
              <a:t>, </a:t>
            </a:r>
            <a:r>
              <a:rPr lang="en-US" dirty="0" err="1"/>
              <a:t>kleuren</a:t>
            </a:r>
            <a:r>
              <a:rPr lang="en-US" dirty="0"/>
              <a:t> </a:t>
            </a:r>
            <a:r>
              <a:rPr lang="en-US" dirty="0" err="1"/>
              <a:t>en</a:t>
            </a:r>
            <a:r>
              <a:rPr lang="en-US" dirty="0"/>
              <a:t> </a:t>
            </a:r>
            <a:r>
              <a:rPr lang="en-US" dirty="0" err="1"/>
              <a:t>texturen</a:t>
            </a:r>
            <a:r>
              <a:rPr lang="en-US" dirty="0"/>
              <a:t> die </a:t>
            </a:r>
            <a:r>
              <a:rPr lang="en-US" dirty="0" err="1"/>
              <a:t>die</a:t>
            </a:r>
            <a:r>
              <a:rPr lang="en-US" dirty="0"/>
              <a:t> </a:t>
            </a:r>
            <a:r>
              <a:rPr lang="en-US" dirty="0" err="1"/>
              <a:t>belofte</a:t>
            </a:r>
            <a:r>
              <a:rPr lang="en-US" dirty="0"/>
              <a:t> </a:t>
            </a:r>
            <a:r>
              <a:rPr lang="en-US" dirty="0" err="1"/>
              <a:t>waarmaken</a:t>
            </a:r>
            <a:r>
              <a:rPr lang="en-US" dirty="0"/>
              <a:t>.</a:t>
            </a:r>
            <a:endParaRPr dirty="0"/>
          </a:p>
          <a:p>
            <a:pPr marL="228600" lvl="0" indent="0" algn="l" rtl="0">
              <a:lnSpc>
                <a:spcPct val="90000"/>
              </a:lnSpc>
              <a:spcBef>
                <a:spcPts val="1000"/>
              </a:spcBef>
              <a:spcAft>
                <a:spcPts val="0"/>
              </a:spcAft>
              <a:buClr>
                <a:schemeClr val="lt1"/>
              </a:buClr>
              <a:buSzPts val="2400"/>
              <a:buNone/>
            </a:pPr>
            <a:r>
              <a:rPr lang="en-US" dirty="0"/>
              <a:t>Het </a:t>
            </a:r>
            <a:r>
              <a:rPr lang="en-US" dirty="0" err="1"/>
              <a:t>doel</a:t>
            </a:r>
            <a:r>
              <a:rPr lang="en-US" dirty="0"/>
              <a:t> is om het </a:t>
            </a:r>
            <a:r>
              <a:rPr lang="en-US" dirty="0" err="1"/>
              <a:t>eenvoudig</a:t>
            </a:r>
            <a:r>
              <a:rPr lang="en-US" dirty="0"/>
              <a:t> </a:t>
            </a:r>
            <a:r>
              <a:rPr lang="en-US" dirty="0" err="1"/>
              <a:t>en</a:t>
            </a:r>
            <a:r>
              <a:rPr lang="en-US" dirty="0"/>
              <a:t> </a:t>
            </a:r>
            <a:r>
              <a:rPr lang="en-US" dirty="0" err="1"/>
              <a:t>gedenkwaardig</a:t>
            </a:r>
            <a:r>
              <a:rPr lang="en-US" dirty="0"/>
              <a:t> </a:t>
            </a:r>
            <a:r>
              <a:rPr lang="en-US" dirty="0" err="1"/>
              <a:t>te</a:t>
            </a:r>
            <a:r>
              <a:rPr lang="en-US" dirty="0"/>
              <a:t> </a:t>
            </a:r>
            <a:r>
              <a:rPr lang="en-US" dirty="0" err="1"/>
              <a:t>houden</a:t>
            </a:r>
            <a:r>
              <a:rPr lang="en-US" dirty="0"/>
              <a:t>. </a:t>
            </a:r>
            <a:r>
              <a:rPr lang="en-US" dirty="0" err="1"/>
              <a:t>Probeer</a:t>
            </a:r>
            <a:r>
              <a:rPr lang="en-US" dirty="0"/>
              <a:t> </a:t>
            </a:r>
            <a:r>
              <a:rPr lang="en-US" dirty="0" err="1"/>
              <a:t>uw</a:t>
            </a:r>
            <a:r>
              <a:rPr lang="en-US" dirty="0"/>
              <a:t> menu </a:t>
            </a:r>
            <a:r>
              <a:rPr lang="en-US" dirty="0" err="1"/>
              <a:t>onder</a:t>
            </a:r>
            <a:r>
              <a:rPr lang="en-US" dirty="0"/>
              <a:t> de 32 items </a:t>
            </a:r>
            <a:r>
              <a:rPr lang="en-US" dirty="0" err="1"/>
              <a:t>te</a:t>
            </a:r>
            <a:r>
              <a:rPr lang="en-US" dirty="0"/>
              <a:t> </a:t>
            </a:r>
            <a:r>
              <a:rPr lang="en-US" dirty="0" err="1"/>
              <a:t>houden</a:t>
            </a:r>
            <a:r>
              <a:rPr lang="en-US" dirty="0"/>
              <a:t> </a:t>
            </a:r>
            <a:r>
              <a:rPr lang="en-US" dirty="0" err="1"/>
              <a:t>voor</a:t>
            </a:r>
            <a:r>
              <a:rPr lang="en-US" dirty="0"/>
              <a:t> </a:t>
            </a:r>
            <a:r>
              <a:rPr lang="en-US" dirty="0" err="1"/>
              <a:t>een</a:t>
            </a:r>
            <a:r>
              <a:rPr lang="en-US" dirty="0"/>
              <a:t> </a:t>
            </a:r>
            <a:r>
              <a:rPr lang="en-US" dirty="0" err="1"/>
              <a:t>optimale</a:t>
            </a:r>
            <a:r>
              <a:rPr lang="en-US" dirty="0"/>
              <a:t> </a:t>
            </a:r>
            <a:r>
              <a:rPr lang="en-US" dirty="0" err="1"/>
              <a:t>productiviteit</a:t>
            </a:r>
            <a:r>
              <a:rPr lang="en-US" dirty="0"/>
              <a:t>, </a:t>
            </a:r>
            <a:r>
              <a:rPr lang="en-US" dirty="0" err="1"/>
              <a:t>en</a:t>
            </a:r>
            <a:r>
              <a:rPr lang="en-US" dirty="0"/>
              <a:t> om </a:t>
            </a:r>
            <a:r>
              <a:rPr lang="en-US" dirty="0" err="1"/>
              <a:t>verwarring</a:t>
            </a:r>
            <a:r>
              <a:rPr lang="en-US" dirty="0"/>
              <a:t> </a:t>
            </a:r>
            <a:r>
              <a:rPr lang="en-US" dirty="0" err="1"/>
              <a:t>en</a:t>
            </a:r>
            <a:r>
              <a:rPr lang="en-US" dirty="0"/>
              <a:t> angst </a:t>
            </a:r>
            <a:r>
              <a:rPr lang="en-US" dirty="0" err="1"/>
              <a:t>bij</a:t>
            </a:r>
            <a:r>
              <a:rPr lang="en-US" dirty="0"/>
              <a:t> </a:t>
            </a:r>
            <a:r>
              <a:rPr lang="en-US" dirty="0" err="1"/>
              <a:t>uw</a:t>
            </a:r>
            <a:r>
              <a:rPr lang="en-US" dirty="0"/>
              <a:t> </a:t>
            </a:r>
            <a:r>
              <a:rPr lang="en-US" dirty="0" err="1"/>
              <a:t>gasten</a:t>
            </a:r>
            <a:r>
              <a:rPr lang="en-US" dirty="0"/>
              <a:t> </a:t>
            </a:r>
            <a:r>
              <a:rPr lang="en-US" dirty="0" err="1"/>
              <a:t>te</a:t>
            </a:r>
            <a:r>
              <a:rPr lang="en-US" dirty="0"/>
              <a:t> </a:t>
            </a:r>
            <a:r>
              <a:rPr lang="en-US" dirty="0" err="1"/>
              <a:t>minimaliseren</a:t>
            </a:r>
            <a:r>
              <a:rPr lang="en-US" dirty="0"/>
              <a:t>. </a:t>
            </a:r>
            <a:r>
              <a:rPr lang="en-US" dirty="0" err="1"/>
              <a:t>Vergeet</a:t>
            </a:r>
            <a:r>
              <a:rPr lang="en-US" dirty="0"/>
              <a:t> </a:t>
            </a:r>
            <a:r>
              <a:rPr lang="en-US" dirty="0" err="1"/>
              <a:t>niet</a:t>
            </a:r>
            <a:r>
              <a:rPr lang="en-US" dirty="0"/>
              <a:t> </a:t>
            </a:r>
            <a:r>
              <a:rPr lang="en-US" dirty="0" err="1"/>
              <a:t>dat</a:t>
            </a:r>
            <a:r>
              <a:rPr lang="en-US" dirty="0"/>
              <a:t> </a:t>
            </a:r>
            <a:r>
              <a:rPr lang="en-US" dirty="0" err="1"/>
              <a:t>gasten</a:t>
            </a:r>
            <a:r>
              <a:rPr lang="en-US" dirty="0"/>
              <a:t> het </a:t>
            </a:r>
            <a:r>
              <a:rPr lang="en-US" dirty="0" err="1"/>
              <a:t>liefst</a:t>
            </a:r>
            <a:r>
              <a:rPr lang="en-US" dirty="0"/>
              <a:t> </a:t>
            </a:r>
            <a:r>
              <a:rPr lang="en-US" dirty="0" err="1"/>
              <a:t>binnen</a:t>
            </a:r>
            <a:r>
              <a:rPr lang="en-US" dirty="0"/>
              <a:t> 120 </a:t>
            </a:r>
            <a:r>
              <a:rPr lang="en-US" dirty="0" err="1"/>
              <a:t>seconden</a:t>
            </a:r>
            <a:r>
              <a:rPr lang="en-US" dirty="0"/>
              <a:t> </a:t>
            </a:r>
            <a:r>
              <a:rPr lang="en-US" dirty="0" err="1"/>
              <a:t>een</a:t>
            </a:r>
            <a:r>
              <a:rPr lang="en-US" dirty="0"/>
              <a:t> </a:t>
            </a:r>
            <a:r>
              <a:rPr lang="en-US" dirty="0" err="1"/>
              <a:t>beslissing</a:t>
            </a:r>
            <a:r>
              <a:rPr lang="en-US" dirty="0"/>
              <a:t> </a:t>
            </a:r>
            <a:r>
              <a:rPr lang="en-US" dirty="0" err="1"/>
              <a:t>nemen</a:t>
            </a:r>
            <a:r>
              <a:rPr lang="en-US" dirty="0"/>
              <a:t>. </a:t>
            </a:r>
            <a:r>
              <a:rPr lang="en-US" u="sng" dirty="0" err="1">
                <a:solidFill>
                  <a:schemeClr val="accent3"/>
                </a:solidFill>
                <a:hlinkClick r:id="rId3">
                  <a:extLst>
                    <a:ext uri="{A12FA001-AC4F-418D-AE19-62706E023703}">
                      <ahyp:hlinkClr xmlns:ahyp="http://schemas.microsoft.com/office/drawing/2018/hyperlinkcolor" val="tx"/>
                    </a:ext>
                  </a:extLst>
                </a:hlinkClick>
              </a:rPr>
              <a:t>Bro</a:t>
            </a:r>
            <a:r>
              <a:rPr lang="en-US" u="sng" dirty="0" err="1">
                <a:solidFill>
                  <a:schemeClr val="accent3"/>
                </a:solidFill>
              </a:rPr>
              <a:t>n</a:t>
            </a:r>
            <a:r>
              <a:rPr lang="en-US" u="sng" dirty="0">
                <a:solidFill>
                  <a:schemeClr val="accent3"/>
                </a:solidFill>
              </a:rPr>
              <a:t> </a:t>
            </a:r>
            <a:endParaRPr u="sng" dirty="0">
              <a:solidFill>
                <a:schemeClr val="accent3"/>
              </a:solidFill>
            </a:endParaRPr>
          </a:p>
          <a:p>
            <a:pPr marL="228600" lvl="0" indent="0" algn="l" rtl="0">
              <a:lnSpc>
                <a:spcPct val="90000"/>
              </a:lnSpc>
              <a:spcBef>
                <a:spcPts val="1000"/>
              </a:spcBef>
              <a:spcAft>
                <a:spcPts val="0"/>
              </a:spcAft>
              <a:buClr>
                <a:schemeClr val="lt1"/>
              </a:buClr>
              <a:buSzPts val="2400"/>
              <a:buNone/>
            </a:pPr>
            <a:r>
              <a:rPr lang="en-US" dirty="0"/>
              <a:t>Neem </a:t>
            </a:r>
            <a:r>
              <a:rPr lang="en-US" dirty="0" err="1"/>
              <a:t>deze</a:t>
            </a:r>
            <a:r>
              <a:rPr lang="en-US" dirty="0"/>
              <a:t> </a:t>
            </a:r>
            <a:r>
              <a:rPr lang="en-US" dirty="0" err="1"/>
              <a:t>tijd</a:t>
            </a:r>
            <a:r>
              <a:rPr lang="en-US" dirty="0"/>
              <a:t> om </a:t>
            </a:r>
            <a:r>
              <a:rPr lang="en-US" dirty="0" err="1"/>
              <a:t>uw</a:t>
            </a:r>
            <a:r>
              <a:rPr lang="en-US" dirty="0"/>
              <a:t> </a:t>
            </a:r>
            <a:r>
              <a:rPr lang="en-US" dirty="0" err="1"/>
              <a:t>gewenste</a:t>
            </a:r>
            <a:r>
              <a:rPr lang="en-US" dirty="0"/>
              <a:t> menu op </a:t>
            </a:r>
            <a:r>
              <a:rPr lang="en-US" dirty="0" err="1"/>
              <a:t>te</a:t>
            </a:r>
            <a:r>
              <a:rPr lang="en-US" dirty="0"/>
              <a:t> </a:t>
            </a:r>
            <a:r>
              <a:rPr lang="en-US" dirty="0" err="1"/>
              <a:t>sommen</a:t>
            </a:r>
            <a:r>
              <a:rPr lang="en-US" dirty="0"/>
              <a:t> </a:t>
            </a:r>
            <a:r>
              <a:rPr lang="en-US" dirty="0" err="1"/>
              <a:t>en</a:t>
            </a:r>
            <a:r>
              <a:rPr lang="en-US" dirty="0"/>
              <a:t> </a:t>
            </a:r>
            <a:r>
              <a:rPr lang="en-US" dirty="0" err="1"/>
              <a:t>als</a:t>
            </a:r>
            <a:r>
              <a:rPr lang="en-US" dirty="0"/>
              <a:t> het </a:t>
            </a:r>
            <a:r>
              <a:rPr lang="en-US" dirty="0" err="1"/>
              <a:t>te</a:t>
            </a:r>
            <a:r>
              <a:rPr lang="en-US" dirty="0"/>
              <a:t> </a:t>
            </a:r>
            <a:r>
              <a:rPr lang="en-US" dirty="0" err="1"/>
              <a:t>groot</a:t>
            </a:r>
            <a:r>
              <a:rPr lang="en-US" dirty="0"/>
              <a:t> is, begin het </a:t>
            </a:r>
            <a:r>
              <a:rPr lang="en-US" dirty="0" err="1"/>
              <a:t>te</a:t>
            </a:r>
            <a:r>
              <a:rPr lang="en-US" dirty="0"/>
              <a:t> </a:t>
            </a:r>
            <a:r>
              <a:rPr lang="en-US" dirty="0" err="1"/>
              <a:t>verkleinen</a:t>
            </a:r>
            <a:r>
              <a:rPr lang="en-US" dirty="0"/>
              <a:t>.</a:t>
            </a:r>
            <a:endParaRPr dirty="0"/>
          </a:p>
          <a:p>
            <a:pPr marL="228600" lvl="0" indent="0" algn="l" rtl="0">
              <a:lnSpc>
                <a:spcPct val="90000"/>
              </a:lnSpc>
              <a:spcBef>
                <a:spcPts val="1000"/>
              </a:spcBef>
              <a:spcAft>
                <a:spcPts val="0"/>
              </a:spcAft>
              <a:buClr>
                <a:schemeClr val="lt1"/>
              </a:buClr>
              <a:buSzPts val="2400"/>
              <a:buNone/>
            </a:pPr>
            <a:endParaRPr dirty="0"/>
          </a:p>
        </p:txBody>
      </p:sp>
      <p:sp>
        <p:nvSpPr>
          <p:cNvPr id="706" name="Google Shape;706;p33"/>
          <p:cNvSpPr txBox="1">
            <a:spLocks noGrp="1"/>
          </p:cNvSpPr>
          <p:nvPr>
            <p:ph type="body" idx="2"/>
          </p:nvPr>
        </p:nvSpPr>
        <p:spPr>
          <a:xfrm>
            <a:off x="734714" y="454825"/>
            <a:ext cx="10808102" cy="900997"/>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Als de ideeën eenmaal binnen zijn...</a:t>
            </a:r>
            <a:endParaRPr/>
          </a:p>
          <a:p>
            <a:pPr marL="0" lvl="0" indent="0" algn="r" rtl="0">
              <a:lnSpc>
                <a:spcPct val="90000"/>
              </a:lnSpc>
              <a:spcBef>
                <a:spcPts val="1000"/>
              </a:spcBef>
              <a:spcAft>
                <a:spcPts val="0"/>
              </a:spcAft>
              <a:buClr>
                <a:schemeClr val="lt1"/>
              </a:buClr>
              <a:buSzPct val="100000"/>
              <a:buNone/>
            </a:pPr>
            <a:r>
              <a:rPr lang="en-US"/>
              <a:t>1. Ontwikkel uw menuconcept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34"/>
          <p:cNvSpPr txBox="1">
            <a:spLocks noGrp="1"/>
          </p:cNvSpPr>
          <p:nvPr>
            <p:ph type="body" idx="1"/>
          </p:nvPr>
        </p:nvSpPr>
        <p:spPr>
          <a:xfrm>
            <a:off x="407324" y="1757011"/>
            <a:ext cx="11135492" cy="3867704"/>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chemeClr val="lt1"/>
              </a:buClr>
              <a:buSzPts val="2400"/>
              <a:buNone/>
            </a:pPr>
            <a:r>
              <a:rPr lang="en-US" dirty="0"/>
              <a:t>Het </a:t>
            </a:r>
            <a:r>
              <a:rPr lang="en-US" dirty="0" err="1"/>
              <a:t>ontwikkelen</a:t>
            </a:r>
            <a:r>
              <a:rPr lang="en-US" dirty="0"/>
              <a:t> van </a:t>
            </a:r>
            <a:r>
              <a:rPr lang="en-US" dirty="0" err="1"/>
              <a:t>een</a:t>
            </a:r>
            <a:r>
              <a:rPr lang="en-US" dirty="0"/>
              <a:t> menu </a:t>
            </a:r>
            <a:r>
              <a:rPr lang="en-US" dirty="0" err="1"/>
              <a:t>en</a:t>
            </a:r>
            <a:r>
              <a:rPr lang="en-US" dirty="0"/>
              <a:t>/of </a:t>
            </a:r>
            <a:r>
              <a:rPr lang="en-US" dirty="0" err="1"/>
              <a:t>nieuwe</a:t>
            </a:r>
            <a:r>
              <a:rPr lang="en-US" dirty="0"/>
              <a:t> </a:t>
            </a:r>
            <a:r>
              <a:rPr lang="en-US" dirty="0" err="1"/>
              <a:t>en</a:t>
            </a:r>
            <a:r>
              <a:rPr lang="en-US" dirty="0"/>
              <a:t> </a:t>
            </a:r>
            <a:r>
              <a:rPr lang="en-US" dirty="0" err="1"/>
              <a:t>specifieke</a:t>
            </a:r>
            <a:r>
              <a:rPr lang="en-US" dirty="0"/>
              <a:t> </a:t>
            </a:r>
            <a:r>
              <a:rPr lang="en-US" dirty="0" err="1"/>
              <a:t>gerechten</a:t>
            </a:r>
            <a:r>
              <a:rPr lang="en-US" dirty="0"/>
              <a:t> </a:t>
            </a:r>
            <a:r>
              <a:rPr lang="en-US" dirty="0" err="1"/>
              <a:t>en</a:t>
            </a:r>
            <a:r>
              <a:rPr lang="en-US" dirty="0"/>
              <a:t> </a:t>
            </a:r>
            <a:r>
              <a:rPr lang="en-US" dirty="0" err="1"/>
              <a:t>dranken</a:t>
            </a:r>
            <a:r>
              <a:rPr lang="en-US" dirty="0"/>
              <a:t> </a:t>
            </a:r>
            <a:r>
              <a:rPr lang="en-US" dirty="0" err="1"/>
              <a:t>kan</a:t>
            </a:r>
            <a:r>
              <a:rPr lang="en-US" dirty="0"/>
              <a:t> </a:t>
            </a:r>
            <a:r>
              <a:rPr lang="en-US" dirty="0" err="1"/>
              <a:t>veel</a:t>
            </a:r>
            <a:r>
              <a:rPr lang="en-US" dirty="0"/>
              <a:t> </a:t>
            </a:r>
            <a:r>
              <a:rPr lang="en-US" b="1" dirty="0" err="1"/>
              <a:t>vallen</a:t>
            </a:r>
            <a:r>
              <a:rPr lang="en-US" b="1" dirty="0"/>
              <a:t> </a:t>
            </a:r>
            <a:r>
              <a:rPr lang="en-US" b="1" dirty="0" err="1"/>
              <a:t>en</a:t>
            </a:r>
            <a:r>
              <a:rPr lang="en-US" b="1" dirty="0"/>
              <a:t> </a:t>
            </a:r>
            <a:r>
              <a:rPr lang="en-US" b="1" dirty="0" err="1"/>
              <a:t>opstaan</a:t>
            </a:r>
            <a:r>
              <a:rPr lang="en-US" b="1" dirty="0"/>
              <a:t> </a:t>
            </a:r>
            <a:r>
              <a:rPr lang="en-US" b="1" dirty="0" err="1"/>
              <a:t>vergen</a:t>
            </a:r>
            <a:r>
              <a:rPr lang="en-US" dirty="0"/>
              <a:t>. Het is </a:t>
            </a:r>
            <a:r>
              <a:rPr lang="en-US" dirty="0" err="1"/>
              <a:t>belangrijk</a:t>
            </a:r>
            <a:r>
              <a:rPr lang="en-US" dirty="0"/>
              <a:t> om je concept </a:t>
            </a:r>
            <a:r>
              <a:rPr lang="en-US" dirty="0" err="1"/>
              <a:t>en</a:t>
            </a:r>
            <a:r>
              <a:rPr lang="en-US" dirty="0"/>
              <a:t> </a:t>
            </a:r>
            <a:r>
              <a:rPr lang="en-US" dirty="0" err="1"/>
              <a:t>doelgroep</a:t>
            </a:r>
            <a:r>
              <a:rPr lang="en-US" dirty="0"/>
              <a:t> </a:t>
            </a:r>
            <a:r>
              <a:rPr lang="en-US" dirty="0" err="1"/>
              <a:t>te</a:t>
            </a:r>
            <a:r>
              <a:rPr lang="en-US" dirty="0"/>
              <a:t> </a:t>
            </a:r>
            <a:r>
              <a:rPr lang="en-US" dirty="0" err="1"/>
              <a:t>begrijpen</a:t>
            </a:r>
            <a:r>
              <a:rPr lang="en-US" dirty="0"/>
              <a:t> </a:t>
            </a:r>
            <a:r>
              <a:rPr lang="en-US" dirty="0" err="1"/>
              <a:t>en</a:t>
            </a:r>
            <a:r>
              <a:rPr lang="en-US" dirty="0"/>
              <a:t> </a:t>
            </a:r>
            <a:r>
              <a:rPr lang="en-US" dirty="0" err="1"/>
              <a:t>tegelijkertijd</a:t>
            </a:r>
            <a:r>
              <a:rPr lang="en-US" dirty="0"/>
              <a:t> </a:t>
            </a:r>
            <a:r>
              <a:rPr lang="en-US" dirty="0" err="1"/>
              <a:t>te</a:t>
            </a:r>
            <a:r>
              <a:rPr lang="en-US" dirty="0"/>
              <a:t> </a:t>
            </a:r>
            <a:r>
              <a:rPr lang="en-US" dirty="0" err="1"/>
              <a:t>werken</a:t>
            </a:r>
            <a:r>
              <a:rPr lang="en-US" dirty="0"/>
              <a:t> met </a:t>
            </a:r>
            <a:r>
              <a:rPr lang="en-US" dirty="0" err="1"/>
              <a:t>smaken</a:t>
            </a:r>
            <a:r>
              <a:rPr lang="en-US" dirty="0"/>
              <a:t> die </a:t>
            </a:r>
            <a:r>
              <a:rPr lang="en-US" dirty="0" err="1"/>
              <a:t>klanten</a:t>
            </a:r>
            <a:r>
              <a:rPr lang="en-US" dirty="0"/>
              <a:t> </a:t>
            </a:r>
            <a:r>
              <a:rPr lang="en-US" dirty="0" err="1"/>
              <a:t>een</a:t>
            </a:r>
            <a:r>
              <a:rPr lang="en-US" dirty="0"/>
              <a:t> ‘wow’ </a:t>
            </a:r>
            <a:r>
              <a:rPr lang="en-US" dirty="0" err="1"/>
              <a:t>gevoel</a:t>
            </a:r>
            <a:r>
              <a:rPr lang="en-US" dirty="0"/>
              <a:t> </a:t>
            </a:r>
            <a:r>
              <a:rPr lang="en-US" dirty="0" err="1"/>
              <a:t>zullen</a:t>
            </a:r>
            <a:r>
              <a:rPr lang="en-US" dirty="0"/>
              <a:t> </a:t>
            </a:r>
            <a:r>
              <a:rPr lang="en-US" dirty="0" err="1"/>
              <a:t>geven</a:t>
            </a:r>
            <a:r>
              <a:rPr lang="en-US" dirty="0"/>
              <a:t>!</a:t>
            </a:r>
            <a:endParaRPr dirty="0"/>
          </a:p>
          <a:p>
            <a:pPr marL="228600" lvl="0" indent="0" algn="l" rtl="0">
              <a:lnSpc>
                <a:spcPct val="90000"/>
              </a:lnSpc>
              <a:spcBef>
                <a:spcPts val="1000"/>
              </a:spcBef>
              <a:spcAft>
                <a:spcPts val="0"/>
              </a:spcAft>
              <a:buClr>
                <a:schemeClr val="lt1"/>
              </a:buClr>
              <a:buSzPts val="2400"/>
              <a:buNone/>
            </a:pPr>
            <a:r>
              <a:rPr lang="en-US" dirty="0"/>
              <a:t>Stel </a:t>
            </a:r>
            <a:r>
              <a:rPr lang="en-US" dirty="0" err="1"/>
              <a:t>een</a:t>
            </a:r>
            <a:r>
              <a:rPr lang="en-US" dirty="0"/>
              <a:t> </a:t>
            </a:r>
            <a:r>
              <a:rPr lang="en-US" dirty="0" err="1"/>
              <a:t>lijst</a:t>
            </a:r>
            <a:r>
              <a:rPr lang="en-US" dirty="0"/>
              <a:t> </a:t>
            </a:r>
            <a:r>
              <a:rPr lang="en-US" dirty="0" err="1"/>
              <a:t>samen</a:t>
            </a:r>
            <a:r>
              <a:rPr lang="en-US" dirty="0"/>
              <a:t> met de </a:t>
            </a:r>
            <a:r>
              <a:rPr lang="en-US" dirty="0" err="1"/>
              <a:t>belangrijkste</a:t>
            </a:r>
            <a:r>
              <a:rPr lang="en-US" dirty="0"/>
              <a:t> </a:t>
            </a:r>
            <a:r>
              <a:rPr lang="en-US" dirty="0" err="1"/>
              <a:t>ingrediënten</a:t>
            </a:r>
            <a:r>
              <a:rPr lang="en-US" dirty="0"/>
              <a:t> die </a:t>
            </a:r>
            <a:r>
              <a:rPr lang="en-US" dirty="0" err="1"/>
              <a:t>voor</a:t>
            </a:r>
            <a:r>
              <a:rPr lang="en-US" dirty="0"/>
              <a:t> die wow-factor </a:t>
            </a:r>
            <a:r>
              <a:rPr lang="en-US" dirty="0" err="1"/>
              <a:t>zorgen</a:t>
            </a:r>
            <a:r>
              <a:rPr lang="en-US" dirty="0"/>
              <a:t> </a:t>
            </a:r>
            <a:r>
              <a:rPr lang="en-US" dirty="0" err="1"/>
              <a:t>binnen</a:t>
            </a:r>
            <a:r>
              <a:rPr lang="en-US" dirty="0"/>
              <a:t> het door u </a:t>
            </a:r>
            <a:r>
              <a:rPr lang="en-US" dirty="0" err="1"/>
              <a:t>gewenste</a:t>
            </a:r>
            <a:r>
              <a:rPr lang="en-US" dirty="0"/>
              <a:t> menu. U </a:t>
            </a:r>
            <a:r>
              <a:rPr lang="en-US" dirty="0" err="1"/>
              <a:t>zult</a:t>
            </a:r>
            <a:r>
              <a:rPr lang="en-US" dirty="0"/>
              <a:t> </a:t>
            </a:r>
            <a:r>
              <a:rPr lang="en-US" dirty="0" err="1"/>
              <a:t>ook</a:t>
            </a:r>
            <a:r>
              <a:rPr lang="en-US" dirty="0"/>
              <a:t> </a:t>
            </a:r>
            <a:r>
              <a:rPr lang="en-US" dirty="0" err="1"/>
              <a:t>willen</a:t>
            </a:r>
            <a:r>
              <a:rPr lang="en-US" dirty="0"/>
              <a:t> </a:t>
            </a:r>
            <a:r>
              <a:rPr lang="en-US" dirty="0" err="1"/>
              <a:t>overwegen</a:t>
            </a:r>
            <a:r>
              <a:rPr lang="en-US" dirty="0"/>
              <a:t> hoe u </a:t>
            </a:r>
            <a:r>
              <a:rPr lang="en-US" dirty="0" err="1"/>
              <a:t>rauwe</a:t>
            </a:r>
            <a:r>
              <a:rPr lang="en-US" dirty="0"/>
              <a:t> </a:t>
            </a:r>
            <a:r>
              <a:rPr lang="en-US" dirty="0" err="1"/>
              <a:t>ingrediënten</a:t>
            </a:r>
            <a:r>
              <a:rPr lang="en-US" dirty="0"/>
              <a:t> </a:t>
            </a:r>
            <a:r>
              <a:rPr lang="en-US" dirty="0" err="1"/>
              <a:t>zoveel</a:t>
            </a:r>
            <a:r>
              <a:rPr lang="en-US" dirty="0"/>
              <a:t> </a:t>
            </a:r>
            <a:r>
              <a:rPr lang="en-US" dirty="0" err="1"/>
              <a:t>mogelijk</a:t>
            </a:r>
            <a:r>
              <a:rPr lang="en-US" dirty="0"/>
              <a:t> </a:t>
            </a:r>
            <a:r>
              <a:rPr lang="en-US" dirty="0" err="1"/>
              <a:t>kunt</a:t>
            </a:r>
            <a:r>
              <a:rPr lang="en-US" dirty="0"/>
              <a:t> </a:t>
            </a:r>
            <a:r>
              <a:rPr lang="en-US" dirty="0" err="1"/>
              <a:t>hergebruiken</a:t>
            </a:r>
            <a:r>
              <a:rPr lang="en-US" dirty="0"/>
              <a:t> om </a:t>
            </a:r>
            <a:r>
              <a:rPr lang="en-US" dirty="0" err="1"/>
              <a:t>voedselkosten</a:t>
            </a:r>
            <a:r>
              <a:rPr lang="en-US" dirty="0"/>
              <a:t> </a:t>
            </a:r>
            <a:r>
              <a:rPr lang="en-US" dirty="0" err="1"/>
              <a:t>en</a:t>
            </a:r>
            <a:r>
              <a:rPr lang="en-US" dirty="0"/>
              <a:t> </a:t>
            </a:r>
            <a:r>
              <a:rPr lang="en-US" dirty="0" err="1"/>
              <a:t>afval</a:t>
            </a:r>
            <a:r>
              <a:rPr lang="en-US" dirty="0"/>
              <a:t> </a:t>
            </a:r>
            <a:r>
              <a:rPr lang="en-US" dirty="0" err="1"/>
              <a:t>te</a:t>
            </a:r>
            <a:r>
              <a:rPr lang="en-US" dirty="0"/>
              <a:t> </a:t>
            </a:r>
            <a:r>
              <a:rPr lang="en-US" dirty="0" err="1"/>
              <a:t>beperken</a:t>
            </a:r>
            <a:r>
              <a:rPr lang="en-US" dirty="0"/>
              <a:t>.</a:t>
            </a:r>
            <a:endParaRPr dirty="0"/>
          </a:p>
          <a:p>
            <a:pPr marL="228600" lvl="0" indent="0" algn="l" rtl="0">
              <a:lnSpc>
                <a:spcPct val="90000"/>
              </a:lnSpc>
              <a:spcBef>
                <a:spcPts val="1000"/>
              </a:spcBef>
              <a:spcAft>
                <a:spcPts val="0"/>
              </a:spcAft>
              <a:buClr>
                <a:schemeClr val="lt1"/>
              </a:buClr>
              <a:buSzPts val="2400"/>
              <a:buNone/>
            </a:pPr>
            <a:r>
              <a:rPr lang="en-US" dirty="0" err="1"/>
              <a:t>Probeer</a:t>
            </a:r>
            <a:r>
              <a:rPr lang="en-US" dirty="0"/>
              <a:t> </a:t>
            </a:r>
            <a:r>
              <a:rPr lang="en-US" dirty="0" err="1"/>
              <a:t>bij</a:t>
            </a:r>
            <a:r>
              <a:rPr lang="en-US" dirty="0"/>
              <a:t> het </a:t>
            </a:r>
            <a:r>
              <a:rPr lang="en-US" dirty="0" err="1"/>
              <a:t>zoeken</a:t>
            </a:r>
            <a:r>
              <a:rPr lang="en-US" dirty="0"/>
              <a:t> </a:t>
            </a:r>
            <a:r>
              <a:rPr lang="en-US" dirty="0" err="1"/>
              <a:t>naar</a:t>
            </a:r>
            <a:r>
              <a:rPr lang="en-US" dirty="0"/>
              <a:t> </a:t>
            </a:r>
            <a:r>
              <a:rPr lang="en-US" dirty="0" err="1"/>
              <a:t>ingrediënten</a:t>
            </a:r>
            <a:r>
              <a:rPr lang="en-US" dirty="0"/>
              <a:t> </a:t>
            </a:r>
            <a:r>
              <a:rPr lang="en-US" dirty="0" err="1"/>
              <a:t>zoveel</a:t>
            </a:r>
            <a:r>
              <a:rPr lang="en-US" dirty="0"/>
              <a:t> </a:t>
            </a:r>
            <a:r>
              <a:rPr lang="en-US" dirty="0" err="1"/>
              <a:t>mogelijk</a:t>
            </a:r>
            <a:r>
              <a:rPr lang="en-US" dirty="0"/>
              <a:t> </a:t>
            </a:r>
            <a:r>
              <a:rPr lang="en-US" dirty="0" err="1"/>
              <a:t>producten</a:t>
            </a:r>
            <a:r>
              <a:rPr lang="en-US" dirty="0"/>
              <a:t> </a:t>
            </a:r>
            <a:r>
              <a:rPr lang="en-US" dirty="0" err="1"/>
              <a:t>uit</a:t>
            </a:r>
            <a:r>
              <a:rPr lang="en-US" dirty="0"/>
              <a:t> </a:t>
            </a:r>
            <a:r>
              <a:rPr lang="en-US" dirty="0" err="1"/>
              <a:t>uw</a:t>
            </a:r>
            <a:r>
              <a:rPr lang="en-US" dirty="0"/>
              <a:t> </a:t>
            </a:r>
            <a:r>
              <a:rPr lang="en-US" dirty="0" err="1"/>
              <a:t>omgeving</a:t>
            </a:r>
            <a:r>
              <a:rPr lang="en-US" dirty="0"/>
              <a:t> </a:t>
            </a:r>
            <a:r>
              <a:rPr lang="en-US" dirty="0" err="1"/>
              <a:t>te</a:t>
            </a:r>
            <a:r>
              <a:rPr lang="en-US" dirty="0"/>
              <a:t> </a:t>
            </a:r>
            <a:r>
              <a:rPr lang="en-US" dirty="0" err="1"/>
              <a:t>gebruiken</a:t>
            </a:r>
            <a:r>
              <a:rPr lang="en-US" dirty="0"/>
              <a:t> - </a:t>
            </a:r>
            <a:r>
              <a:rPr lang="en-US" dirty="0" err="1"/>
              <a:t>bijvoorbeeld</a:t>
            </a:r>
            <a:r>
              <a:rPr lang="en-US" dirty="0"/>
              <a:t> </a:t>
            </a:r>
            <a:r>
              <a:rPr lang="en-US" dirty="0" err="1"/>
              <a:t>seizoensproducten</a:t>
            </a:r>
            <a:r>
              <a:rPr lang="en-US" dirty="0"/>
              <a:t>, </a:t>
            </a:r>
            <a:r>
              <a:rPr lang="en-US" dirty="0" err="1"/>
              <a:t>ambachtslieden</a:t>
            </a:r>
            <a:r>
              <a:rPr lang="en-US" dirty="0"/>
              <a:t> </a:t>
            </a:r>
            <a:r>
              <a:rPr lang="en-US" dirty="0" err="1"/>
              <a:t>uit</a:t>
            </a:r>
            <a:r>
              <a:rPr lang="en-US" dirty="0"/>
              <a:t> </a:t>
            </a:r>
            <a:r>
              <a:rPr lang="en-US" dirty="0" err="1"/>
              <a:t>uw</a:t>
            </a:r>
            <a:r>
              <a:rPr lang="en-US" dirty="0"/>
              <a:t> </a:t>
            </a:r>
            <a:r>
              <a:rPr lang="en-US" dirty="0" err="1"/>
              <a:t>omgeving</a:t>
            </a:r>
            <a:r>
              <a:rPr lang="en-US" dirty="0"/>
              <a:t> of </a:t>
            </a:r>
            <a:r>
              <a:rPr lang="en-US" dirty="0" err="1"/>
              <a:t>vlees</a:t>
            </a:r>
            <a:r>
              <a:rPr lang="en-US" dirty="0"/>
              <a:t> van </a:t>
            </a:r>
            <a:r>
              <a:rPr lang="en-US" dirty="0" err="1"/>
              <a:t>een</a:t>
            </a:r>
            <a:r>
              <a:rPr lang="en-US" dirty="0"/>
              <a:t> </a:t>
            </a:r>
            <a:r>
              <a:rPr lang="en-US" dirty="0" err="1"/>
              <a:t>plaatselijke</a:t>
            </a:r>
            <a:r>
              <a:rPr lang="en-US" dirty="0"/>
              <a:t> </a:t>
            </a:r>
            <a:r>
              <a:rPr lang="en-US" dirty="0" err="1"/>
              <a:t>boerderij</a:t>
            </a:r>
            <a:r>
              <a:rPr lang="en-US" dirty="0"/>
              <a:t>/</a:t>
            </a:r>
            <a:r>
              <a:rPr lang="en-US" dirty="0" err="1"/>
              <a:t>slager</a:t>
            </a:r>
            <a:r>
              <a:rPr lang="en-US" dirty="0"/>
              <a:t>. Neem de </a:t>
            </a:r>
            <a:r>
              <a:rPr lang="en-US" dirty="0" err="1"/>
              <a:t>tijd</a:t>
            </a:r>
            <a:r>
              <a:rPr lang="en-US" dirty="0"/>
              <a:t> om alle </a:t>
            </a:r>
            <a:r>
              <a:rPr lang="en-US" dirty="0" err="1"/>
              <a:t>belangrijke</a:t>
            </a:r>
            <a:r>
              <a:rPr lang="en-US" dirty="0"/>
              <a:t> </a:t>
            </a:r>
            <a:r>
              <a:rPr lang="en-US" dirty="0" err="1"/>
              <a:t>lokale</a:t>
            </a:r>
            <a:r>
              <a:rPr lang="en-US" dirty="0"/>
              <a:t> </a:t>
            </a:r>
            <a:r>
              <a:rPr lang="en-US" dirty="0" err="1"/>
              <a:t>ingrediënten</a:t>
            </a:r>
            <a:r>
              <a:rPr lang="en-US" dirty="0"/>
              <a:t> die je </a:t>
            </a:r>
            <a:r>
              <a:rPr lang="en-US" dirty="0" err="1"/>
              <a:t>nodig</a:t>
            </a:r>
            <a:r>
              <a:rPr lang="en-US" dirty="0"/>
              <a:t> </a:t>
            </a:r>
            <a:r>
              <a:rPr lang="en-US" dirty="0" err="1"/>
              <a:t>hebt</a:t>
            </a:r>
            <a:r>
              <a:rPr lang="en-US" dirty="0"/>
              <a:t> op </a:t>
            </a:r>
            <a:r>
              <a:rPr lang="en-US" dirty="0" err="1"/>
              <a:t>een</a:t>
            </a:r>
            <a:r>
              <a:rPr lang="en-US" dirty="0"/>
              <a:t> </a:t>
            </a:r>
            <a:r>
              <a:rPr lang="en-US" dirty="0" err="1"/>
              <a:t>rijtje</a:t>
            </a:r>
            <a:r>
              <a:rPr lang="en-US" dirty="0"/>
              <a:t> </a:t>
            </a:r>
            <a:r>
              <a:rPr lang="en-US" dirty="0" err="1"/>
              <a:t>te</a:t>
            </a:r>
            <a:r>
              <a:rPr lang="en-US" dirty="0"/>
              <a:t> </a:t>
            </a:r>
            <a:r>
              <a:rPr lang="en-US" dirty="0" err="1"/>
              <a:t>zetten</a:t>
            </a:r>
            <a:r>
              <a:rPr lang="en-US" dirty="0"/>
              <a:t>.</a:t>
            </a:r>
            <a:endParaRPr dirty="0"/>
          </a:p>
        </p:txBody>
      </p:sp>
      <p:sp>
        <p:nvSpPr>
          <p:cNvPr id="712" name="Google Shape;712;p34"/>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100"/>
              <a:buNone/>
            </a:pPr>
            <a:r>
              <a:rPr lang="en-US" sz="3100"/>
              <a:t>2. Een lijst van hoofdingrediënten ontwikkelen</a:t>
            </a:r>
            <a:endParaRPr/>
          </a:p>
          <a:p>
            <a:pPr marL="0" lvl="0" indent="0" algn="r" rtl="0">
              <a:lnSpc>
                <a:spcPct val="90000"/>
              </a:lnSpc>
              <a:spcBef>
                <a:spcPts val="1000"/>
              </a:spcBef>
              <a:spcAft>
                <a:spcPts val="0"/>
              </a:spcAft>
              <a:buClr>
                <a:schemeClr val="lt1"/>
              </a:buClr>
              <a:buSzPts val="3100"/>
              <a:buNone/>
            </a:pPr>
            <a:endParaRPr sz="3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5"/>
          <p:cNvSpPr txBox="1">
            <a:spLocks noGrp="1"/>
          </p:cNvSpPr>
          <p:nvPr>
            <p:ph type="body" idx="1"/>
          </p:nvPr>
        </p:nvSpPr>
        <p:spPr>
          <a:xfrm>
            <a:off x="432262" y="1757011"/>
            <a:ext cx="11110554" cy="3867704"/>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lt1"/>
              </a:buClr>
              <a:buSzPts val="2400"/>
              <a:buNone/>
            </a:pPr>
            <a:r>
              <a:rPr lang="en-US"/>
              <a:t>Nu u weet dat uw concept Culinair erfgoed is en u ideeën hebt en de kerningrediënten kent, waar kunt u die vinden?</a:t>
            </a:r>
            <a:endParaRPr/>
          </a:p>
          <a:p>
            <a:pPr marL="228600" lvl="0" indent="0" algn="l" rtl="0">
              <a:lnSpc>
                <a:spcPct val="90000"/>
              </a:lnSpc>
              <a:spcBef>
                <a:spcPts val="1000"/>
              </a:spcBef>
              <a:spcAft>
                <a:spcPts val="0"/>
              </a:spcAft>
              <a:buClr>
                <a:schemeClr val="lt1"/>
              </a:buClr>
              <a:buSzPts val="2400"/>
              <a:buNone/>
            </a:pPr>
            <a:r>
              <a:rPr lang="en-US"/>
              <a:t>U wilt uw risico (en vaak de kosten) beperken door zoveel mogelijk derde partijen binnen de toeleveringsketen te elimineren. Maak bij het plannen van uw menu('s) een lijst van een beperkt aantal potentiële leveranciers, inclusief informatie over hun bedrijfsgeschiedenis, eventuele terugroepacties in het verleden, hun opslagfaciliteiten, leveringslogistiek en ethische werkomgeving. Stel een lijst samen van twee tot drie lokale slagers, leveranciers van zeevruchten, ambachtelijke brouwerijen, lokale wijnhuizen en leveranciers van producten (enz.) die je nodig hebt om je concept te kunnen bouwen.</a:t>
            </a:r>
            <a:endParaRPr/>
          </a:p>
        </p:txBody>
      </p:sp>
      <p:sp>
        <p:nvSpPr>
          <p:cNvPr id="718" name="Google Shape;718;p35"/>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100"/>
              <a:buNone/>
            </a:pPr>
            <a:r>
              <a:rPr lang="en-US" sz="3100"/>
              <a:t>3. Onderzoek uw toeleveringsketen</a:t>
            </a:r>
            <a:endParaRPr sz="31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6"/>
          <p:cNvSpPr txBox="1">
            <a:spLocks noGrp="1"/>
          </p:cNvSpPr>
          <p:nvPr>
            <p:ph type="body" idx="1"/>
          </p:nvPr>
        </p:nvSpPr>
        <p:spPr>
          <a:xfrm>
            <a:off x="257695" y="1537855"/>
            <a:ext cx="2976667" cy="4618984"/>
          </a:xfrm>
          <a:prstGeom prst="rect">
            <a:avLst/>
          </a:prstGeom>
          <a:noFill/>
          <a:ln>
            <a:noFill/>
          </a:ln>
        </p:spPr>
        <p:txBody>
          <a:bodyPr spcFirstLastPara="1" wrap="square" lIns="91425" tIns="45700" rIns="91425" bIns="45700" anchor="t" anchorCtr="0">
            <a:noAutofit/>
          </a:bodyPr>
          <a:lstStyle/>
          <a:p>
            <a:pPr marL="228600" lvl="0" indent="0" algn="l" rtl="0">
              <a:lnSpc>
                <a:spcPct val="120000"/>
              </a:lnSpc>
              <a:spcBef>
                <a:spcPts val="0"/>
              </a:spcBef>
              <a:spcAft>
                <a:spcPts val="0"/>
              </a:spcAft>
              <a:buClr>
                <a:srgbClr val="033637"/>
              </a:buClr>
              <a:buSzPts val="1800"/>
              <a:buNone/>
            </a:pPr>
            <a:r>
              <a:rPr lang="en-US" sz="1800" u="sng">
                <a:solidFill>
                  <a:schemeClr val="hlink"/>
                </a:solidFill>
                <a:hlinkClick r:id="rId3"/>
              </a:rPr>
              <a:t>Leaf and Root </a:t>
            </a:r>
            <a:r>
              <a:rPr lang="en-US" sz="1800"/>
              <a:t>boerderij leveren hun vers geteelde producten aan Galway's Michelin ster restaurant, Loam. </a:t>
            </a:r>
            <a:endParaRPr/>
          </a:p>
          <a:p>
            <a:pPr marL="228600" lvl="0" indent="0" algn="l" rtl="0">
              <a:lnSpc>
                <a:spcPct val="120000"/>
              </a:lnSpc>
              <a:spcBef>
                <a:spcPts val="0"/>
              </a:spcBef>
              <a:spcAft>
                <a:spcPts val="0"/>
              </a:spcAft>
              <a:buClr>
                <a:srgbClr val="033637"/>
              </a:buClr>
              <a:buSzPts val="1800"/>
              <a:buNone/>
            </a:pPr>
            <a:r>
              <a:rPr lang="en-US" sz="1800"/>
              <a:t>Doordat ze hun producten in het westen van Ierland betrekken, kunnen ze gerechten van hoge kwaliteit op hun menu zetten.</a:t>
            </a:r>
            <a:endParaRPr sz="1800"/>
          </a:p>
        </p:txBody>
      </p:sp>
      <p:sp>
        <p:nvSpPr>
          <p:cNvPr id="724" name="Google Shape;724;p36"/>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a:t>Sourcing your Supply...</a:t>
            </a:r>
            <a:endParaRPr/>
          </a:p>
        </p:txBody>
      </p:sp>
      <p:sp>
        <p:nvSpPr>
          <p:cNvPr id="725" name="Google Shape;725;p36"/>
          <p:cNvSpPr txBox="1"/>
          <p:nvPr/>
        </p:nvSpPr>
        <p:spPr>
          <a:xfrm>
            <a:off x="3234363" y="5917536"/>
            <a:ext cx="6097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Leaf &amp; Root en Loam, Galway - YouTube</a:t>
            </a:r>
            <a:endParaRPr sz="1800">
              <a:solidFill>
                <a:schemeClr val="dk1"/>
              </a:solidFill>
              <a:latin typeface="Calibri"/>
              <a:ea typeface="Calibri"/>
              <a:cs typeface="Calibri"/>
              <a:sym typeface="Calibri"/>
            </a:endParaRPr>
          </a:p>
        </p:txBody>
      </p:sp>
      <p:pic>
        <p:nvPicPr>
          <p:cNvPr id="726" name="Google Shape;726;p36" title="Leaf &amp; Root and Loam, Galway"/>
          <p:cNvPicPr preferRelativeResize="0"/>
          <p:nvPr/>
        </p:nvPicPr>
        <p:blipFill rotWithShape="1">
          <a:blip r:embed="rId5">
            <a:alphaModFix/>
          </a:blip>
          <a:srcRect/>
          <a:stretch/>
        </p:blipFill>
        <p:spPr>
          <a:xfrm>
            <a:off x="3234363" y="1293571"/>
            <a:ext cx="8062985" cy="45555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6"/>
                                        </p:tgtEl>
                                        <p:attrNameLst>
                                          <p:attrName>style.visibility</p:attrName>
                                        </p:attrNameLst>
                                      </p:cBhvr>
                                      <p:to>
                                        <p:strVal val="visible"/>
                                      </p:to>
                                    </p:set>
                                    <p:animEffect transition="in" filter="fade">
                                      <p:cBhvr>
                                        <p:cTn id="7" dur="1"/>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37"/>
          <p:cNvSpPr txBox="1">
            <a:spLocks noGrp="1"/>
          </p:cNvSpPr>
          <p:nvPr>
            <p:ph type="body" idx="1"/>
          </p:nvPr>
        </p:nvSpPr>
        <p:spPr>
          <a:xfrm>
            <a:off x="432262" y="1757011"/>
            <a:ext cx="11110554" cy="3867704"/>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chemeClr val="lt1"/>
              </a:buClr>
              <a:buSzPts val="2400"/>
              <a:buNone/>
            </a:pPr>
            <a:r>
              <a:rPr lang="en-US" dirty="0"/>
              <a:t>Met </a:t>
            </a:r>
            <a:r>
              <a:rPr lang="en-US" dirty="0" err="1"/>
              <a:t>behulp</a:t>
            </a:r>
            <a:r>
              <a:rPr lang="en-US" dirty="0"/>
              <a:t> van </a:t>
            </a:r>
            <a:r>
              <a:rPr lang="en-US" dirty="0" err="1"/>
              <a:t>een</a:t>
            </a:r>
            <a:r>
              <a:rPr lang="en-US" dirty="0"/>
              <a:t> </a:t>
            </a:r>
            <a:r>
              <a:rPr lang="en-US" dirty="0" err="1"/>
              <a:t>programma</a:t>
            </a:r>
            <a:r>
              <a:rPr lang="en-US" dirty="0"/>
              <a:t> </a:t>
            </a:r>
            <a:r>
              <a:rPr lang="en-US" dirty="0" err="1"/>
              <a:t>voor</a:t>
            </a:r>
            <a:r>
              <a:rPr lang="en-US" dirty="0"/>
              <a:t> </a:t>
            </a:r>
            <a:r>
              <a:rPr lang="en-US" dirty="0" err="1"/>
              <a:t>receptenbeheer</a:t>
            </a:r>
            <a:r>
              <a:rPr lang="en-US" dirty="0"/>
              <a:t> of </a:t>
            </a:r>
            <a:r>
              <a:rPr lang="en-US" dirty="0" err="1"/>
              <a:t>gewoon</a:t>
            </a:r>
            <a:r>
              <a:rPr lang="en-US" dirty="0"/>
              <a:t> door de </a:t>
            </a:r>
            <a:r>
              <a:rPr lang="en-US" dirty="0" err="1"/>
              <a:t>beschikbare</a:t>
            </a:r>
            <a:r>
              <a:rPr lang="en-US" dirty="0"/>
              <a:t> </a:t>
            </a:r>
            <a:r>
              <a:rPr lang="en-US" dirty="0" err="1"/>
              <a:t>gegevens</a:t>
            </a:r>
            <a:r>
              <a:rPr lang="en-US" dirty="0"/>
              <a:t> in </a:t>
            </a:r>
            <a:r>
              <a:rPr lang="en-US" dirty="0" err="1"/>
              <a:t>een</a:t>
            </a:r>
            <a:r>
              <a:rPr lang="en-US" dirty="0"/>
              <a:t> spreadsheet in </a:t>
            </a:r>
            <a:r>
              <a:rPr lang="en-US" dirty="0" err="1"/>
              <a:t>te</a:t>
            </a:r>
            <a:r>
              <a:rPr lang="en-US" dirty="0"/>
              <a:t> </a:t>
            </a:r>
            <a:r>
              <a:rPr lang="en-US" dirty="0" err="1"/>
              <a:t>voeren</a:t>
            </a:r>
            <a:r>
              <a:rPr lang="en-US" dirty="0"/>
              <a:t>, </a:t>
            </a:r>
            <a:r>
              <a:rPr lang="en-US" dirty="0" err="1"/>
              <a:t>kunt</a:t>
            </a:r>
            <a:r>
              <a:rPr lang="en-US" dirty="0"/>
              <a:t> u </a:t>
            </a:r>
            <a:r>
              <a:rPr lang="en-US" dirty="0" err="1"/>
              <a:t>beginnen</a:t>
            </a:r>
            <a:r>
              <a:rPr lang="en-US" dirty="0"/>
              <a:t> met het </a:t>
            </a:r>
            <a:r>
              <a:rPr lang="en-US" dirty="0" err="1"/>
              <a:t>analyseren</a:t>
            </a:r>
            <a:r>
              <a:rPr lang="en-US" dirty="0"/>
              <a:t> van </a:t>
            </a:r>
            <a:r>
              <a:rPr lang="en-US" dirty="0" err="1"/>
              <a:t>uw</a:t>
            </a:r>
            <a:r>
              <a:rPr lang="en-US" dirty="0"/>
              <a:t> </a:t>
            </a:r>
            <a:r>
              <a:rPr lang="en-US" dirty="0" err="1"/>
              <a:t>menuconcept</a:t>
            </a:r>
            <a:r>
              <a:rPr lang="en-US" dirty="0"/>
              <a:t>, de </a:t>
            </a:r>
            <a:r>
              <a:rPr lang="en-US" dirty="0" err="1"/>
              <a:t>porties</a:t>
            </a:r>
            <a:r>
              <a:rPr lang="en-US" dirty="0"/>
              <a:t> </a:t>
            </a:r>
            <a:r>
              <a:rPr lang="en-US" dirty="0" err="1"/>
              <a:t>en</a:t>
            </a:r>
            <a:r>
              <a:rPr lang="en-US" dirty="0"/>
              <a:t> de </a:t>
            </a:r>
            <a:r>
              <a:rPr lang="en-US" dirty="0" err="1"/>
              <a:t>bijbehorende</a:t>
            </a:r>
            <a:r>
              <a:rPr lang="en-US" dirty="0"/>
              <a:t> </a:t>
            </a:r>
            <a:r>
              <a:rPr lang="en-US" dirty="0" err="1"/>
              <a:t>kosten</a:t>
            </a:r>
            <a:r>
              <a:rPr lang="en-US" dirty="0"/>
              <a:t> van elk item via de </a:t>
            </a:r>
            <a:r>
              <a:rPr lang="en-US" dirty="0" err="1"/>
              <a:t>kernlijst</a:t>
            </a:r>
            <a:r>
              <a:rPr lang="en-US" dirty="0"/>
              <a:t> van </a:t>
            </a:r>
            <a:r>
              <a:rPr lang="en-US" dirty="0" err="1"/>
              <a:t>ingrediënten</a:t>
            </a:r>
            <a:r>
              <a:rPr lang="en-US" dirty="0"/>
              <a:t>.</a:t>
            </a:r>
            <a:endParaRPr dirty="0"/>
          </a:p>
          <a:p>
            <a:pPr marL="228600" lvl="0" indent="0" algn="l" rtl="0">
              <a:lnSpc>
                <a:spcPct val="90000"/>
              </a:lnSpc>
              <a:spcBef>
                <a:spcPts val="1000"/>
              </a:spcBef>
              <a:spcAft>
                <a:spcPts val="0"/>
              </a:spcAft>
              <a:buClr>
                <a:schemeClr val="lt1"/>
              </a:buClr>
              <a:buSzPts val="2400"/>
              <a:buNone/>
            </a:pPr>
            <a:r>
              <a:rPr lang="en-US" dirty="0" err="1"/>
              <a:t>Kunnen</a:t>
            </a:r>
            <a:r>
              <a:rPr lang="en-US" dirty="0"/>
              <a:t> de menu-items op basis van het concept, de </a:t>
            </a:r>
            <a:r>
              <a:rPr lang="en-US" dirty="0" err="1"/>
              <a:t>genoteerde</a:t>
            </a:r>
            <a:r>
              <a:rPr lang="en-US" dirty="0"/>
              <a:t> </a:t>
            </a:r>
            <a:r>
              <a:rPr lang="en-US" dirty="0" err="1"/>
              <a:t>ingrediënten</a:t>
            </a:r>
            <a:r>
              <a:rPr lang="en-US" dirty="0"/>
              <a:t> </a:t>
            </a:r>
            <a:r>
              <a:rPr lang="en-US" dirty="0" err="1"/>
              <a:t>en</a:t>
            </a:r>
            <a:r>
              <a:rPr lang="en-US" dirty="0"/>
              <a:t> de </a:t>
            </a:r>
            <a:r>
              <a:rPr lang="en-US" dirty="0" err="1"/>
              <a:t>kosten</a:t>
            </a:r>
            <a:r>
              <a:rPr lang="en-US" dirty="0"/>
              <a:t> van </a:t>
            </a:r>
            <a:r>
              <a:rPr lang="en-US" dirty="0" err="1"/>
              <a:t>elke</a:t>
            </a:r>
            <a:r>
              <a:rPr lang="en-US" dirty="0"/>
              <a:t> </a:t>
            </a:r>
            <a:r>
              <a:rPr lang="en-US" dirty="0" err="1"/>
              <a:t>leverancier</a:t>
            </a:r>
            <a:r>
              <a:rPr lang="en-US" dirty="0"/>
              <a:t> </a:t>
            </a:r>
            <a:r>
              <a:rPr lang="en-US" dirty="0" err="1"/>
              <a:t>dienovereenkomstig</a:t>
            </a:r>
            <a:r>
              <a:rPr lang="en-US" dirty="0"/>
              <a:t> </a:t>
            </a:r>
            <a:r>
              <a:rPr lang="en-US" dirty="0" err="1"/>
              <a:t>worden</a:t>
            </a:r>
            <a:r>
              <a:rPr lang="en-US" dirty="0"/>
              <a:t> </a:t>
            </a:r>
            <a:r>
              <a:rPr lang="en-US" dirty="0" err="1"/>
              <a:t>geprijsd</a:t>
            </a:r>
            <a:r>
              <a:rPr lang="en-US" dirty="0"/>
              <a:t> </a:t>
            </a:r>
            <a:r>
              <a:rPr lang="en-US" dirty="0" err="1"/>
              <a:t>voor</a:t>
            </a:r>
            <a:r>
              <a:rPr lang="en-US" dirty="0"/>
              <a:t> </a:t>
            </a:r>
            <a:r>
              <a:rPr lang="en-US" dirty="0" err="1"/>
              <a:t>uw</a:t>
            </a:r>
            <a:r>
              <a:rPr lang="en-US" dirty="0"/>
              <a:t> </a:t>
            </a:r>
            <a:r>
              <a:rPr lang="en-US" dirty="0" err="1"/>
              <a:t>doelgroep</a:t>
            </a:r>
            <a:r>
              <a:rPr lang="en-US" dirty="0"/>
              <a:t> </a:t>
            </a:r>
            <a:r>
              <a:rPr lang="en-US" dirty="0" err="1"/>
              <a:t>en</a:t>
            </a:r>
            <a:r>
              <a:rPr lang="en-US" dirty="0"/>
              <a:t> de </a:t>
            </a:r>
            <a:r>
              <a:rPr lang="en-US" dirty="0" err="1"/>
              <a:t>lokale</a:t>
            </a:r>
            <a:r>
              <a:rPr lang="en-US" dirty="0"/>
              <a:t> </a:t>
            </a:r>
            <a:r>
              <a:rPr lang="en-US" dirty="0" err="1"/>
              <a:t>economie</a:t>
            </a:r>
            <a:r>
              <a:rPr lang="en-US" dirty="0"/>
              <a:t>? Is er </a:t>
            </a:r>
            <a:r>
              <a:rPr lang="en-US" dirty="0" err="1"/>
              <a:t>genoeg</a:t>
            </a:r>
            <a:r>
              <a:rPr lang="en-US" dirty="0"/>
              <a:t> </a:t>
            </a:r>
            <a:r>
              <a:rPr lang="en-US" dirty="0" err="1"/>
              <a:t>ruimte</a:t>
            </a:r>
            <a:r>
              <a:rPr lang="en-US" dirty="0"/>
              <a:t> </a:t>
            </a:r>
            <a:r>
              <a:rPr lang="en-US" dirty="0" err="1"/>
              <a:t>voor</a:t>
            </a:r>
            <a:r>
              <a:rPr lang="en-US" dirty="0"/>
              <a:t> </a:t>
            </a:r>
            <a:r>
              <a:rPr lang="en-US" dirty="0" err="1"/>
              <a:t>winst</a:t>
            </a:r>
            <a:r>
              <a:rPr lang="en-US" dirty="0"/>
              <a:t> op basis van de </a:t>
            </a:r>
            <a:r>
              <a:rPr lang="en-US" dirty="0" err="1"/>
              <a:t>behoeften</a:t>
            </a:r>
            <a:r>
              <a:rPr lang="en-US" dirty="0"/>
              <a:t> van </a:t>
            </a:r>
            <a:r>
              <a:rPr lang="en-US" dirty="0" err="1"/>
              <a:t>uw</a:t>
            </a:r>
            <a:r>
              <a:rPr lang="en-US" dirty="0"/>
              <a:t> </a:t>
            </a:r>
            <a:r>
              <a:rPr lang="en-US" dirty="0" err="1"/>
              <a:t>locatie</a:t>
            </a:r>
            <a:r>
              <a:rPr lang="en-US" dirty="0"/>
              <a:t>? Is er </a:t>
            </a:r>
            <a:r>
              <a:rPr lang="en-US" dirty="0" err="1"/>
              <a:t>voldoende</a:t>
            </a:r>
            <a:r>
              <a:rPr lang="en-US" dirty="0"/>
              <a:t> </a:t>
            </a:r>
            <a:r>
              <a:rPr lang="en-US" dirty="0" err="1"/>
              <a:t>evenwicht</a:t>
            </a:r>
            <a:r>
              <a:rPr lang="en-US" dirty="0"/>
              <a:t> in de </a:t>
            </a:r>
            <a:r>
              <a:rPr lang="en-US" dirty="0" err="1"/>
              <a:t>prijsstelling</a:t>
            </a:r>
            <a:r>
              <a:rPr lang="en-US" dirty="0"/>
              <a:t>? Wat is het </a:t>
            </a:r>
            <a:r>
              <a:rPr lang="en-US" dirty="0" err="1"/>
              <a:t>doel</a:t>
            </a:r>
            <a:r>
              <a:rPr lang="en-US" dirty="0"/>
              <a:t> </a:t>
            </a:r>
            <a:r>
              <a:rPr lang="en-US" dirty="0" err="1"/>
              <a:t>voor</a:t>
            </a:r>
            <a:r>
              <a:rPr lang="en-US" dirty="0"/>
              <a:t> de </a:t>
            </a:r>
            <a:r>
              <a:rPr lang="en-US" dirty="0" err="1"/>
              <a:t>gemiddelde</a:t>
            </a:r>
            <a:r>
              <a:rPr lang="en-US" dirty="0"/>
              <a:t> </a:t>
            </a:r>
            <a:r>
              <a:rPr lang="en-US" dirty="0" err="1"/>
              <a:t>omzet</a:t>
            </a:r>
            <a:r>
              <a:rPr lang="en-US" dirty="0"/>
              <a:t> per </a:t>
            </a:r>
            <a:r>
              <a:rPr lang="en-US" dirty="0" err="1"/>
              <a:t>klant</a:t>
            </a:r>
            <a:r>
              <a:rPr lang="en-US" dirty="0"/>
              <a:t>?</a:t>
            </a:r>
            <a:endParaRPr dirty="0"/>
          </a:p>
          <a:p>
            <a:pPr marL="228600" lvl="0" indent="0" algn="l" rtl="0">
              <a:lnSpc>
                <a:spcPct val="90000"/>
              </a:lnSpc>
              <a:spcBef>
                <a:spcPts val="1000"/>
              </a:spcBef>
              <a:spcAft>
                <a:spcPts val="0"/>
              </a:spcAft>
              <a:buClr>
                <a:schemeClr val="lt1"/>
              </a:buClr>
              <a:buSzPts val="2400"/>
              <a:buNone/>
            </a:pPr>
            <a:r>
              <a:rPr lang="en-US" dirty="0" err="1"/>
              <a:t>Een</a:t>
            </a:r>
            <a:r>
              <a:rPr lang="en-US" dirty="0"/>
              <a:t> </a:t>
            </a:r>
            <a:r>
              <a:rPr lang="en-US" dirty="0" err="1"/>
              <a:t>ondernemingsplan</a:t>
            </a:r>
            <a:r>
              <a:rPr lang="en-US" dirty="0"/>
              <a:t>, </a:t>
            </a:r>
            <a:r>
              <a:rPr lang="en-US" dirty="0" err="1"/>
              <a:t>zoals</a:t>
            </a:r>
            <a:r>
              <a:rPr lang="en-US" dirty="0"/>
              <a:t> </a:t>
            </a:r>
            <a:r>
              <a:rPr lang="en-US" dirty="0" err="1"/>
              <a:t>besproken</a:t>
            </a:r>
            <a:r>
              <a:rPr lang="en-US" dirty="0"/>
              <a:t> in module 4, </a:t>
            </a:r>
            <a:r>
              <a:rPr lang="en-US" dirty="0" err="1"/>
              <a:t>zal</a:t>
            </a:r>
            <a:r>
              <a:rPr lang="en-US" dirty="0"/>
              <a:t> </a:t>
            </a:r>
            <a:r>
              <a:rPr lang="en-US" dirty="0" err="1"/>
              <a:t>helpen</a:t>
            </a:r>
            <a:r>
              <a:rPr lang="en-US" dirty="0"/>
              <a:t> </a:t>
            </a:r>
            <a:r>
              <a:rPr lang="en-US" dirty="0" err="1"/>
              <a:t>bij</a:t>
            </a:r>
            <a:r>
              <a:rPr lang="en-US" dirty="0"/>
              <a:t> het </a:t>
            </a:r>
            <a:r>
              <a:rPr lang="en-US" dirty="0" err="1"/>
              <a:t>begrijpen</a:t>
            </a:r>
            <a:r>
              <a:rPr lang="en-US" dirty="0"/>
              <a:t> van de </a:t>
            </a:r>
            <a:r>
              <a:rPr lang="en-US" dirty="0" err="1"/>
              <a:t>belangrijkste</a:t>
            </a:r>
            <a:r>
              <a:rPr lang="en-US" dirty="0"/>
              <a:t> </a:t>
            </a:r>
            <a:r>
              <a:rPr lang="en-US" dirty="0" err="1"/>
              <a:t>prestatie-indicatoren</a:t>
            </a:r>
            <a:r>
              <a:rPr lang="en-US" dirty="0"/>
              <a:t> (KPI's) die </a:t>
            </a:r>
            <a:r>
              <a:rPr lang="en-US" dirty="0" err="1"/>
              <a:t>nodig</a:t>
            </a:r>
            <a:r>
              <a:rPr lang="en-US" dirty="0"/>
              <a:t> </a:t>
            </a:r>
            <a:r>
              <a:rPr lang="en-US" dirty="0" err="1"/>
              <a:t>zijn</a:t>
            </a:r>
            <a:r>
              <a:rPr lang="en-US" dirty="0"/>
              <a:t> </a:t>
            </a:r>
            <a:r>
              <a:rPr lang="en-US" dirty="0" err="1"/>
              <a:t>voor</a:t>
            </a:r>
            <a:r>
              <a:rPr lang="en-US" dirty="0"/>
              <a:t> </a:t>
            </a:r>
            <a:r>
              <a:rPr lang="en-US" dirty="0" err="1"/>
              <a:t>een</a:t>
            </a:r>
            <a:r>
              <a:rPr lang="en-US" dirty="0"/>
              <a:t> </a:t>
            </a:r>
            <a:r>
              <a:rPr lang="en-US" dirty="0" err="1"/>
              <a:t>succesvol</a:t>
            </a:r>
            <a:r>
              <a:rPr lang="en-US" dirty="0"/>
              <a:t> restaurant.</a:t>
            </a:r>
            <a:endParaRPr dirty="0"/>
          </a:p>
          <a:p>
            <a:pPr marL="228600" lvl="0" indent="0" algn="l" rtl="0">
              <a:lnSpc>
                <a:spcPct val="90000"/>
              </a:lnSpc>
              <a:spcBef>
                <a:spcPts val="1000"/>
              </a:spcBef>
              <a:spcAft>
                <a:spcPts val="0"/>
              </a:spcAft>
              <a:buClr>
                <a:schemeClr val="lt1"/>
              </a:buClr>
              <a:buSzPts val="2400"/>
              <a:buNone/>
            </a:pPr>
            <a:endParaRPr dirty="0"/>
          </a:p>
        </p:txBody>
      </p:sp>
      <p:sp>
        <p:nvSpPr>
          <p:cNvPr id="732" name="Google Shape;732;p37"/>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100"/>
              <a:buNone/>
            </a:pPr>
            <a:r>
              <a:rPr lang="en-US" sz="3100"/>
              <a:t>4. Kosten van uw menu-items</a:t>
            </a:r>
            <a:endParaRPr sz="31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38"/>
          <p:cNvSpPr txBox="1">
            <a:spLocks noGrp="1"/>
          </p:cNvSpPr>
          <p:nvPr>
            <p:ph type="body" idx="1"/>
          </p:nvPr>
        </p:nvSpPr>
        <p:spPr>
          <a:xfrm>
            <a:off x="448887" y="1757011"/>
            <a:ext cx="11093929" cy="3867704"/>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90000"/>
              </a:lnSpc>
              <a:spcBef>
                <a:spcPts val="0"/>
              </a:spcBef>
              <a:spcAft>
                <a:spcPts val="0"/>
              </a:spcAft>
              <a:buClr>
                <a:schemeClr val="lt1"/>
              </a:buClr>
              <a:buSzPts val="2400"/>
              <a:buNone/>
            </a:pPr>
            <a:r>
              <a:rPr lang="en-US" dirty="0"/>
              <a:t>Nu u de </a:t>
            </a:r>
            <a:r>
              <a:rPr lang="en-US" dirty="0" err="1"/>
              <a:t>ideeën</a:t>
            </a:r>
            <a:r>
              <a:rPr lang="en-US" dirty="0"/>
              <a:t> </a:t>
            </a:r>
            <a:r>
              <a:rPr lang="en-US" dirty="0" err="1"/>
              <a:t>en</a:t>
            </a:r>
            <a:r>
              <a:rPr lang="en-US" dirty="0"/>
              <a:t> het concept </a:t>
            </a:r>
            <a:r>
              <a:rPr lang="en-US" dirty="0" err="1"/>
              <a:t>hebt</a:t>
            </a:r>
            <a:r>
              <a:rPr lang="en-US" dirty="0"/>
              <a:t> </a:t>
            </a:r>
            <a:r>
              <a:rPr lang="en-US" dirty="0" err="1"/>
              <a:t>en</a:t>
            </a:r>
            <a:r>
              <a:rPr lang="en-US" dirty="0"/>
              <a:t> de </a:t>
            </a:r>
            <a:r>
              <a:rPr lang="en-US" dirty="0" err="1"/>
              <a:t>initiële</a:t>
            </a:r>
            <a:r>
              <a:rPr lang="en-US" dirty="0"/>
              <a:t> </a:t>
            </a:r>
            <a:r>
              <a:rPr lang="en-US" dirty="0" err="1"/>
              <a:t>kosten</a:t>
            </a:r>
            <a:r>
              <a:rPr lang="en-US" dirty="0"/>
              <a:t> </a:t>
            </a:r>
            <a:r>
              <a:rPr lang="en-US" dirty="0" err="1"/>
              <a:t>hebt</a:t>
            </a:r>
            <a:r>
              <a:rPr lang="en-US" dirty="0"/>
              <a:t> </a:t>
            </a:r>
            <a:r>
              <a:rPr lang="en-US" dirty="0" err="1"/>
              <a:t>berekend</a:t>
            </a:r>
            <a:r>
              <a:rPr lang="en-US" dirty="0"/>
              <a:t>, </a:t>
            </a:r>
            <a:r>
              <a:rPr lang="en-US" dirty="0" err="1"/>
              <a:t>kunt</a:t>
            </a:r>
            <a:r>
              <a:rPr lang="en-US" dirty="0"/>
              <a:t> u </a:t>
            </a:r>
            <a:r>
              <a:rPr lang="en-US" dirty="0" err="1"/>
              <a:t>overgaan</a:t>
            </a:r>
            <a:r>
              <a:rPr lang="en-US" dirty="0"/>
              <a:t> tot de </a:t>
            </a:r>
            <a:r>
              <a:rPr lang="en-US" dirty="0" err="1"/>
              <a:t>volgende</a:t>
            </a:r>
            <a:r>
              <a:rPr lang="en-US" dirty="0"/>
              <a:t> </a:t>
            </a:r>
            <a:r>
              <a:rPr lang="en-US" dirty="0" err="1"/>
              <a:t>stap</a:t>
            </a:r>
            <a:r>
              <a:rPr lang="en-US" dirty="0"/>
              <a:t>. </a:t>
            </a:r>
            <a:r>
              <a:rPr lang="en-US" dirty="0" err="1"/>
              <a:t>Veel</a:t>
            </a:r>
            <a:r>
              <a:rPr lang="en-US" dirty="0"/>
              <a:t> </a:t>
            </a:r>
            <a:r>
              <a:rPr lang="en-US" dirty="0" err="1"/>
              <a:t>restauranthouders</a:t>
            </a:r>
            <a:r>
              <a:rPr lang="en-US" dirty="0"/>
              <a:t> </a:t>
            </a:r>
            <a:r>
              <a:rPr lang="en-US" dirty="0" err="1"/>
              <a:t>vergeten</a:t>
            </a:r>
            <a:r>
              <a:rPr lang="en-US" dirty="0"/>
              <a:t> </a:t>
            </a:r>
            <a:r>
              <a:rPr lang="en-US" dirty="0" err="1"/>
              <a:t>dit</a:t>
            </a:r>
            <a:r>
              <a:rPr lang="en-US" dirty="0"/>
              <a:t>. Het is </a:t>
            </a:r>
            <a:r>
              <a:rPr lang="en-US" dirty="0" err="1"/>
              <a:t>tijd</a:t>
            </a:r>
            <a:r>
              <a:rPr lang="en-US" dirty="0"/>
              <a:t> om </a:t>
            </a:r>
            <a:r>
              <a:rPr lang="en-US" dirty="0" err="1"/>
              <a:t>te</a:t>
            </a:r>
            <a:r>
              <a:rPr lang="en-US" dirty="0"/>
              <a:t> </a:t>
            </a:r>
            <a:r>
              <a:rPr lang="en-US" dirty="0" err="1"/>
              <a:t>bedenken</a:t>
            </a:r>
            <a:r>
              <a:rPr lang="en-US" dirty="0"/>
              <a:t> hoe </a:t>
            </a:r>
            <a:r>
              <a:rPr lang="en-US" dirty="0" err="1"/>
              <a:t>uw</a:t>
            </a:r>
            <a:r>
              <a:rPr lang="en-US" dirty="0"/>
              <a:t> </a:t>
            </a:r>
            <a:r>
              <a:rPr lang="en-US" dirty="0" err="1"/>
              <a:t>gasten</a:t>
            </a:r>
            <a:r>
              <a:rPr lang="en-US" dirty="0"/>
              <a:t> </a:t>
            </a:r>
            <a:r>
              <a:rPr lang="en-US" dirty="0" err="1"/>
              <a:t>uw</a:t>
            </a:r>
            <a:r>
              <a:rPr lang="en-US" dirty="0"/>
              <a:t> menu </a:t>
            </a:r>
            <a:r>
              <a:rPr lang="en-US" dirty="0" err="1"/>
              <a:t>zullen</a:t>
            </a:r>
            <a:r>
              <a:rPr lang="en-US" dirty="0"/>
              <a:t> eten </a:t>
            </a:r>
            <a:r>
              <a:rPr lang="en-US" dirty="0" err="1"/>
              <a:t>en</a:t>
            </a:r>
            <a:r>
              <a:rPr lang="en-US" dirty="0"/>
              <a:t> </a:t>
            </a:r>
            <a:r>
              <a:rPr lang="en-US" dirty="0" err="1"/>
              <a:t>drinken</a:t>
            </a:r>
            <a:r>
              <a:rPr lang="en-US" dirty="0"/>
              <a:t>.</a:t>
            </a:r>
            <a:endParaRPr dirty="0"/>
          </a:p>
          <a:p>
            <a:pPr marL="228600" lvl="0" indent="0" algn="l" rtl="0">
              <a:lnSpc>
                <a:spcPct val="90000"/>
              </a:lnSpc>
              <a:spcBef>
                <a:spcPts val="1000"/>
              </a:spcBef>
              <a:spcAft>
                <a:spcPts val="0"/>
              </a:spcAft>
              <a:buClr>
                <a:schemeClr val="lt1"/>
              </a:buClr>
              <a:buSzPts val="2400"/>
              <a:buNone/>
            </a:pPr>
            <a:r>
              <a:rPr lang="en-US" dirty="0"/>
              <a:t>Hoe </a:t>
            </a:r>
            <a:r>
              <a:rPr lang="en-US" dirty="0" err="1"/>
              <a:t>ziet</a:t>
            </a:r>
            <a:r>
              <a:rPr lang="en-US" dirty="0"/>
              <a:t> het </a:t>
            </a:r>
            <a:r>
              <a:rPr lang="en-US" dirty="0" err="1"/>
              <a:t>eruit</a:t>
            </a:r>
            <a:r>
              <a:rPr lang="en-US" dirty="0"/>
              <a:t> op het bord of in het </a:t>
            </a:r>
            <a:r>
              <a:rPr lang="en-US" dirty="0" err="1"/>
              <a:t>glas</a:t>
            </a:r>
            <a:r>
              <a:rPr lang="en-US" dirty="0"/>
              <a:t>? Hoe </a:t>
            </a:r>
            <a:r>
              <a:rPr lang="en-US" dirty="0" err="1"/>
              <a:t>zullen</a:t>
            </a:r>
            <a:r>
              <a:rPr lang="en-US" dirty="0"/>
              <a:t> de </a:t>
            </a:r>
            <a:r>
              <a:rPr lang="en-US" dirty="0" err="1"/>
              <a:t>kleuren</a:t>
            </a:r>
            <a:r>
              <a:rPr lang="en-US" dirty="0"/>
              <a:t> met </a:t>
            </a:r>
            <a:r>
              <a:rPr lang="en-US" dirty="0" err="1"/>
              <a:t>elkaar</a:t>
            </a:r>
            <a:r>
              <a:rPr lang="en-US" dirty="0"/>
              <a:t> </a:t>
            </a:r>
            <a:r>
              <a:rPr lang="en-US" dirty="0" err="1"/>
              <a:t>contrasteren</a:t>
            </a:r>
            <a:r>
              <a:rPr lang="en-US" dirty="0"/>
              <a:t>? Is het </a:t>
            </a:r>
            <a:r>
              <a:rPr lang="en-US" dirty="0" err="1"/>
              <a:t>gerecht</a:t>
            </a:r>
            <a:r>
              <a:rPr lang="en-US" dirty="0"/>
              <a:t> of de drank Instagram-</a:t>
            </a:r>
            <a:r>
              <a:rPr lang="en-US" dirty="0" err="1"/>
              <a:t>waardig</a:t>
            </a:r>
            <a:r>
              <a:rPr lang="en-US" dirty="0"/>
              <a:t>? </a:t>
            </a:r>
            <a:r>
              <a:rPr lang="en-US" dirty="0" err="1"/>
              <a:t>Welke</a:t>
            </a:r>
            <a:r>
              <a:rPr lang="en-US" dirty="0"/>
              <a:t> </a:t>
            </a:r>
            <a:r>
              <a:rPr lang="en-US" dirty="0" err="1"/>
              <a:t>elementen</a:t>
            </a:r>
            <a:r>
              <a:rPr lang="en-US" dirty="0"/>
              <a:t> </a:t>
            </a:r>
            <a:r>
              <a:rPr lang="en-US" dirty="0" err="1"/>
              <a:t>moeten</a:t>
            </a:r>
            <a:r>
              <a:rPr lang="en-US" dirty="0"/>
              <a:t> </a:t>
            </a:r>
            <a:r>
              <a:rPr lang="en-US" dirty="0" err="1"/>
              <a:t>samen</a:t>
            </a:r>
            <a:r>
              <a:rPr lang="en-US" dirty="0"/>
              <a:t> op </a:t>
            </a:r>
            <a:r>
              <a:rPr lang="en-US" dirty="0" err="1"/>
              <a:t>een</a:t>
            </a:r>
            <a:r>
              <a:rPr lang="en-US" dirty="0"/>
              <a:t> </a:t>
            </a:r>
            <a:r>
              <a:rPr lang="en-US" dirty="0" err="1"/>
              <a:t>vork</a:t>
            </a:r>
            <a:r>
              <a:rPr lang="en-US" dirty="0"/>
              <a:t> of </a:t>
            </a:r>
            <a:r>
              <a:rPr lang="en-US" dirty="0" err="1"/>
              <a:t>lepel</a:t>
            </a:r>
            <a:r>
              <a:rPr lang="en-US" dirty="0"/>
              <a:t>? Als het </a:t>
            </a:r>
            <a:r>
              <a:rPr lang="en-US" dirty="0" err="1"/>
              <a:t>beschikbaar</a:t>
            </a:r>
            <a:r>
              <a:rPr lang="en-US" dirty="0"/>
              <a:t> is om </a:t>
            </a:r>
            <a:r>
              <a:rPr lang="en-US" dirty="0" err="1"/>
              <a:t>af</a:t>
            </a:r>
            <a:r>
              <a:rPr lang="en-US" dirty="0"/>
              <a:t> </a:t>
            </a:r>
            <a:r>
              <a:rPr lang="en-US" dirty="0" err="1"/>
              <a:t>te</a:t>
            </a:r>
            <a:r>
              <a:rPr lang="en-US" dirty="0"/>
              <a:t> </a:t>
            </a:r>
            <a:r>
              <a:rPr lang="en-US" dirty="0" err="1"/>
              <a:t>halen</a:t>
            </a:r>
            <a:r>
              <a:rPr lang="en-US" dirty="0"/>
              <a:t>, hoe </a:t>
            </a:r>
            <a:r>
              <a:rPr lang="en-US" dirty="0" err="1"/>
              <a:t>zal</a:t>
            </a:r>
            <a:r>
              <a:rPr lang="en-US" dirty="0"/>
              <a:t> het menu-item </a:t>
            </a:r>
            <a:r>
              <a:rPr lang="en-US" dirty="0" err="1"/>
              <a:t>presteren</a:t>
            </a:r>
            <a:r>
              <a:rPr lang="en-US" dirty="0"/>
              <a:t> </a:t>
            </a:r>
            <a:r>
              <a:rPr lang="en-US" dirty="0" err="1"/>
              <a:t>na</a:t>
            </a:r>
            <a:r>
              <a:rPr lang="en-US" dirty="0"/>
              <a:t> 10+ </a:t>
            </a:r>
            <a:r>
              <a:rPr lang="en-US" dirty="0" err="1"/>
              <a:t>minuten</a:t>
            </a:r>
            <a:r>
              <a:rPr lang="en-US" dirty="0"/>
              <a:t> in </a:t>
            </a:r>
            <a:r>
              <a:rPr lang="en-US" dirty="0" err="1"/>
              <a:t>een</a:t>
            </a:r>
            <a:r>
              <a:rPr lang="en-US" dirty="0"/>
              <a:t> </a:t>
            </a:r>
            <a:r>
              <a:rPr lang="en-US" dirty="0" err="1"/>
              <a:t>bakje</a:t>
            </a:r>
            <a:r>
              <a:rPr lang="en-US" dirty="0"/>
              <a:t> of </a:t>
            </a:r>
            <a:r>
              <a:rPr lang="en-US" dirty="0" err="1"/>
              <a:t>houder</a:t>
            </a:r>
            <a:r>
              <a:rPr lang="en-US" dirty="0"/>
              <a:t> op </a:t>
            </a:r>
            <a:r>
              <a:rPr lang="en-US" dirty="0" err="1"/>
              <a:t>weg</a:t>
            </a:r>
            <a:r>
              <a:rPr lang="en-US" dirty="0"/>
              <a:t> </a:t>
            </a:r>
            <a:r>
              <a:rPr lang="en-US" dirty="0" err="1"/>
              <a:t>naar</a:t>
            </a:r>
            <a:r>
              <a:rPr lang="en-US" dirty="0"/>
              <a:t> huis?</a:t>
            </a:r>
            <a:endParaRPr dirty="0"/>
          </a:p>
          <a:p>
            <a:pPr marL="228600" lvl="0" indent="0" algn="l" rtl="0">
              <a:lnSpc>
                <a:spcPct val="90000"/>
              </a:lnSpc>
              <a:spcBef>
                <a:spcPts val="1000"/>
              </a:spcBef>
              <a:spcAft>
                <a:spcPts val="0"/>
              </a:spcAft>
              <a:buClr>
                <a:schemeClr val="lt1"/>
              </a:buClr>
              <a:buSzPts val="2400"/>
              <a:buNone/>
            </a:pPr>
            <a:r>
              <a:rPr lang="en-US" dirty="0"/>
              <a:t>Het is </a:t>
            </a:r>
            <a:r>
              <a:rPr lang="en-US" dirty="0" err="1"/>
              <a:t>ideaal</a:t>
            </a:r>
            <a:r>
              <a:rPr lang="en-US" dirty="0"/>
              <a:t> om het op </a:t>
            </a:r>
            <a:r>
              <a:rPr lang="en-US" dirty="0" err="1"/>
              <a:t>drie</a:t>
            </a:r>
            <a:r>
              <a:rPr lang="en-US" dirty="0"/>
              <a:t> </a:t>
            </a:r>
            <a:r>
              <a:rPr lang="en-US" dirty="0" err="1"/>
              <a:t>verschillende</a:t>
            </a:r>
            <a:r>
              <a:rPr lang="en-US" dirty="0"/>
              <a:t> </a:t>
            </a:r>
            <a:r>
              <a:rPr lang="en-US" dirty="0" err="1"/>
              <a:t>manieren</a:t>
            </a:r>
            <a:r>
              <a:rPr lang="en-US" dirty="0"/>
              <a:t> </a:t>
            </a:r>
            <a:r>
              <a:rPr lang="en-US" dirty="0" err="1"/>
              <a:t>te</a:t>
            </a:r>
            <a:r>
              <a:rPr lang="en-US" dirty="0"/>
              <a:t> </a:t>
            </a:r>
            <a:r>
              <a:rPr lang="en-US" dirty="0" err="1"/>
              <a:t>bakken</a:t>
            </a:r>
            <a:r>
              <a:rPr lang="en-US" dirty="0"/>
              <a:t>, het </a:t>
            </a:r>
            <a:r>
              <a:rPr lang="en-US" dirty="0" err="1"/>
              <a:t>te</a:t>
            </a:r>
            <a:r>
              <a:rPr lang="en-US" dirty="0"/>
              <a:t> </a:t>
            </a:r>
            <a:r>
              <a:rPr lang="en-US" dirty="0" err="1"/>
              <a:t>testen</a:t>
            </a:r>
            <a:r>
              <a:rPr lang="en-US" dirty="0"/>
              <a:t>, </a:t>
            </a:r>
            <a:r>
              <a:rPr lang="en-US" dirty="0" err="1"/>
              <a:t>foto's</a:t>
            </a:r>
            <a:r>
              <a:rPr lang="en-US" dirty="0"/>
              <a:t> </a:t>
            </a:r>
            <a:r>
              <a:rPr lang="en-US" dirty="0" err="1"/>
              <a:t>te</a:t>
            </a:r>
            <a:r>
              <a:rPr lang="en-US" dirty="0"/>
              <a:t> </a:t>
            </a:r>
            <a:r>
              <a:rPr lang="en-US" dirty="0" err="1"/>
              <a:t>maken</a:t>
            </a:r>
            <a:r>
              <a:rPr lang="en-US" dirty="0"/>
              <a:t>, </a:t>
            </a:r>
            <a:r>
              <a:rPr lang="en-US" dirty="0" err="1"/>
              <a:t>en</a:t>
            </a:r>
            <a:r>
              <a:rPr lang="en-US" dirty="0"/>
              <a:t> </a:t>
            </a:r>
            <a:r>
              <a:rPr lang="en-US" dirty="0" err="1"/>
              <a:t>ook</a:t>
            </a:r>
            <a:r>
              <a:rPr lang="en-US" dirty="0"/>
              <a:t> de </a:t>
            </a:r>
            <a:r>
              <a:rPr lang="en-US" dirty="0" err="1"/>
              <a:t>houdbaarheid</a:t>
            </a:r>
            <a:r>
              <a:rPr lang="en-US" dirty="0"/>
              <a:t> </a:t>
            </a:r>
            <a:r>
              <a:rPr lang="en-US" dirty="0" err="1"/>
              <a:t>te</a:t>
            </a:r>
            <a:r>
              <a:rPr lang="en-US" dirty="0"/>
              <a:t> </a:t>
            </a:r>
            <a:r>
              <a:rPr lang="en-US" dirty="0" err="1"/>
              <a:t>testen</a:t>
            </a:r>
            <a:r>
              <a:rPr lang="en-US" dirty="0"/>
              <a:t> </a:t>
            </a:r>
            <a:r>
              <a:rPr lang="en-US" dirty="0" err="1"/>
              <a:t>als</a:t>
            </a:r>
            <a:r>
              <a:rPr lang="en-US" dirty="0"/>
              <a:t> het </a:t>
            </a:r>
            <a:r>
              <a:rPr lang="en-US" dirty="0" err="1"/>
              <a:t>als</a:t>
            </a:r>
            <a:r>
              <a:rPr lang="en-US" dirty="0"/>
              <a:t> </a:t>
            </a:r>
            <a:r>
              <a:rPr lang="en-US" dirty="0" err="1"/>
              <a:t>afhaalmaaltijd</a:t>
            </a:r>
            <a:r>
              <a:rPr lang="en-US" dirty="0"/>
              <a:t> </a:t>
            </a:r>
            <a:r>
              <a:rPr lang="en-US" dirty="0" err="1"/>
              <a:t>beschikbaar</a:t>
            </a:r>
            <a:r>
              <a:rPr lang="en-US" dirty="0"/>
              <a:t> </a:t>
            </a:r>
            <a:r>
              <a:rPr lang="en-US" dirty="0" err="1"/>
              <a:t>zal</a:t>
            </a:r>
            <a:r>
              <a:rPr lang="en-US" dirty="0"/>
              <a:t> </a:t>
            </a:r>
            <a:r>
              <a:rPr lang="en-US" dirty="0" err="1"/>
              <a:t>zijn</a:t>
            </a:r>
            <a:r>
              <a:rPr lang="en-US" dirty="0"/>
              <a:t>. </a:t>
            </a:r>
            <a:r>
              <a:rPr lang="en-US" dirty="0" err="1"/>
              <a:t>Nogmaals</a:t>
            </a:r>
            <a:r>
              <a:rPr lang="en-US" dirty="0"/>
              <a:t>, </a:t>
            </a:r>
            <a:r>
              <a:rPr lang="en-US" dirty="0" err="1"/>
              <a:t>vallen</a:t>
            </a:r>
            <a:r>
              <a:rPr lang="en-US" dirty="0"/>
              <a:t> </a:t>
            </a:r>
            <a:r>
              <a:rPr lang="en-US" dirty="0" err="1"/>
              <a:t>en</a:t>
            </a:r>
            <a:r>
              <a:rPr lang="en-US" dirty="0"/>
              <a:t> </a:t>
            </a:r>
            <a:r>
              <a:rPr lang="en-US" dirty="0" err="1"/>
              <a:t>opstaan</a:t>
            </a:r>
            <a:r>
              <a:rPr lang="en-US" dirty="0"/>
              <a:t> </a:t>
            </a:r>
            <a:r>
              <a:rPr lang="en-US" dirty="0" err="1"/>
              <a:t>maakt</a:t>
            </a:r>
            <a:r>
              <a:rPr lang="en-US" dirty="0"/>
              <a:t> perfect.</a:t>
            </a:r>
            <a:endParaRPr dirty="0"/>
          </a:p>
        </p:txBody>
      </p:sp>
      <p:sp>
        <p:nvSpPr>
          <p:cNvPr id="738" name="Google Shape;738;p38"/>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100"/>
              <a:buNone/>
            </a:pPr>
            <a:r>
              <a:rPr lang="en-US" sz="3100" dirty="0"/>
              <a:t>5. </a:t>
            </a:r>
            <a:r>
              <a:rPr lang="en-US" sz="3100" dirty="0" err="1"/>
              <a:t>Visualiseer</a:t>
            </a:r>
            <a:r>
              <a:rPr lang="en-US" sz="3100" dirty="0"/>
              <a:t> </a:t>
            </a:r>
            <a:r>
              <a:rPr lang="en-US" sz="3100" dirty="0" err="1"/>
              <a:t>uw</a:t>
            </a:r>
            <a:r>
              <a:rPr lang="en-US" sz="3100" dirty="0"/>
              <a:t> </a:t>
            </a:r>
            <a:r>
              <a:rPr lang="en-US" sz="3100" dirty="0" err="1"/>
              <a:t>borden</a:t>
            </a:r>
            <a:r>
              <a:rPr lang="en-US" sz="3100" dirty="0"/>
              <a:t> </a:t>
            </a:r>
            <a:r>
              <a:rPr lang="en-US" sz="3100" dirty="0" err="1"/>
              <a:t>en</a:t>
            </a:r>
            <a:r>
              <a:rPr lang="en-US" sz="3100" dirty="0"/>
              <a:t> </a:t>
            </a:r>
            <a:r>
              <a:rPr lang="en-US" sz="3100" dirty="0" err="1"/>
              <a:t>glaswerk</a:t>
            </a:r>
            <a:endParaRPr sz="31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39"/>
          <p:cNvSpPr txBox="1">
            <a:spLocks noGrp="1"/>
          </p:cNvSpPr>
          <p:nvPr>
            <p:ph type="body" idx="1"/>
          </p:nvPr>
        </p:nvSpPr>
        <p:spPr>
          <a:xfrm>
            <a:off x="457200" y="1757011"/>
            <a:ext cx="11085616" cy="3867704"/>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90000"/>
              </a:lnSpc>
              <a:spcBef>
                <a:spcPts val="0"/>
              </a:spcBef>
              <a:spcAft>
                <a:spcPts val="0"/>
              </a:spcAft>
              <a:buClr>
                <a:schemeClr val="lt1"/>
              </a:buClr>
              <a:buSzPts val="2400"/>
              <a:buNone/>
            </a:pPr>
            <a:r>
              <a:rPr lang="en-US"/>
              <a:t>Dit is waarschijnlijk het spannendste aspect van het idee- en conceptontwikkelingsproces - het testen van de smaken! </a:t>
            </a:r>
            <a:endParaRPr/>
          </a:p>
          <a:p>
            <a:pPr marL="228600" lvl="0" indent="0" algn="l" rtl="0">
              <a:lnSpc>
                <a:spcPct val="90000"/>
              </a:lnSpc>
              <a:spcBef>
                <a:spcPts val="1000"/>
              </a:spcBef>
              <a:spcAft>
                <a:spcPts val="0"/>
              </a:spcAft>
              <a:buClr>
                <a:schemeClr val="lt1"/>
              </a:buClr>
              <a:buSzPts val="2400"/>
              <a:buNone/>
            </a:pPr>
            <a:r>
              <a:rPr lang="en-US"/>
              <a:t>Voldoen de menu-items aan uw verwachtingen en overtreffen ze die? Geef elk item een paar verschillende tweaks en beslis wat het beste is. Betrek anderen bij het proces en wees niet bang om een soft opening te gebruiken om meer feedback te verzamelen. Misschien wil je foto's maken en die op sociale media plaatsen om te zien welke het meeste engagement opleveren vanuit een visueel standpunt.</a:t>
            </a:r>
            <a:endParaRPr/>
          </a:p>
          <a:p>
            <a:pPr marL="228600" lvl="0" indent="0" algn="l" rtl="0">
              <a:lnSpc>
                <a:spcPct val="90000"/>
              </a:lnSpc>
              <a:spcBef>
                <a:spcPts val="1000"/>
              </a:spcBef>
              <a:spcAft>
                <a:spcPts val="0"/>
              </a:spcAft>
              <a:buClr>
                <a:schemeClr val="lt1"/>
              </a:buClr>
              <a:buSzPts val="2400"/>
              <a:buNone/>
            </a:pPr>
            <a:r>
              <a:rPr lang="en-US"/>
              <a:t>Uiteindelijk is de sleutel tot een winstgevend en gedenkwaardig menu: houd het klein en gefocust met items waar u bekend om wilt staan - terwijl u uw concept onderscheidt van de plaatselijke concurrentie en een evenwichtige prijsstelling biedt. Dit is het recept voor succes</a:t>
            </a:r>
            <a:endParaRPr/>
          </a:p>
        </p:txBody>
      </p:sp>
      <p:sp>
        <p:nvSpPr>
          <p:cNvPr id="744" name="Google Shape;744;p39"/>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100"/>
              <a:buNone/>
            </a:pPr>
            <a:r>
              <a:rPr lang="en-US" sz="3100"/>
              <a:t>6. Voer een proefkeuken uit</a:t>
            </a:r>
            <a:endParaRPr sz="3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4" descr="People holding sparkler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292" name="Google Shape;292;p4"/>
          <p:cNvSpPr txBox="1">
            <a:spLocks noGrp="1"/>
          </p:cNvSpPr>
          <p:nvPr>
            <p:ph type="body" idx="1"/>
          </p:nvPr>
        </p:nvSpPr>
        <p:spPr>
          <a:xfrm>
            <a:off x="860452" y="1621782"/>
            <a:ext cx="5710843" cy="4888406"/>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lt1"/>
              </a:buClr>
              <a:buSzPct val="100000"/>
              <a:buNone/>
            </a:pPr>
            <a:r>
              <a:rPr lang="en-US" dirty="0" err="1"/>
              <a:t>Scenius</a:t>
            </a:r>
            <a:r>
              <a:rPr lang="en-US" dirty="0"/>
              <a:t> is </a:t>
            </a:r>
            <a:r>
              <a:rPr lang="en-US" dirty="0" err="1"/>
              <a:t>als</a:t>
            </a:r>
            <a:r>
              <a:rPr lang="en-US" dirty="0"/>
              <a:t> </a:t>
            </a:r>
            <a:r>
              <a:rPr lang="en-US" dirty="0" err="1"/>
              <a:t>genialiteit</a:t>
            </a:r>
            <a:r>
              <a:rPr lang="en-US" dirty="0"/>
              <a:t>, maar </a:t>
            </a:r>
            <a:r>
              <a:rPr lang="en-US" dirty="0" err="1"/>
              <a:t>dan</a:t>
            </a:r>
            <a:r>
              <a:rPr lang="en-US" dirty="0"/>
              <a:t> </a:t>
            </a:r>
            <a:r>
              <a:rPr lang="en-US" dirty="0" err="1"/>
              <a:t>ingebed</a:t>
            </a:r>
            <a:r>
              <a:rPr lang="en-US" dirty="0"/>
              <a:t> in </a:t>
            </a:r>
            <a:r>
              <a:rPr lang="en-US" dirty="0" err="1"/>
              <a:t>een</a:t>
            </a:r>
            <a:r>
              <a:rPr lang="en-US" dirty="0"/>
              <a:t> scène in </a:t>
            </a:r>
            <a:r>
              <a:rPr lang="en-US" dirty="0" err="1"/>
              <a:t>plaats</a:t>
            </a:r>
            <a:r>
              <a:rPr lang="en-US" dirty="0"/>
              <a:t> van in </a:t>
            </a:r>
            <a:r>
              <a:rPr lang="en-US" dirty="0" err="1"/>
              <a:t>genen</a:t>
            </a:r>
            <a:r>
              <a:rPr lang="en-US" dirty="0"/>
              <a:t>. </a:t>
            </a:r>
            <a:r>
              <a:rPr lang="en-US" dirty="0" err="1"/>
              <a:t>Individuen</a:t>
            </a:r>
            <a:r>
              <a:rPr lang="en-US" dirty="0"/>
              <a:t> </a:t>
            </a:r>
            <a:r>
              <a:rPr lang="en-US" dirty="0" err="1"/>
              <a:t>ondergedompeld</a:t>
            </a:r>
            <a:r>
              <a:rPr lang="en-US" dirty="0"/>
              <a:t> in </a:t>
            </a:r>
            <a:r>
              <a:rPr lang="en-US" dirty="0" err="1"/>
              <a:t>een</a:t>
            </a:r>
            <a:r>
              <a:rPr lang="en-US" dirty="0"/>
              <a:t> </a:t>
            </a:r>
            <a:r>
              <a:rPr lang="en-US" dirty="0" err="1"/>
              <a:t>productief</a:t>
            </a:r>
            <a:r>
              <a:rPr lang="en-US" dirty="0"/>
              <a:t> </a:t>
            </a:r>
            <a:r>
              <a:rPr lang="en-US" dirty="0" err="1"/>
              <a:t>landschap</a:t>
            </a:r>
            <a:r>
              <a:rPr lang="en-US" dirty="0"/>
              <a:t> </a:t>
            </a:r>
            <a:r>
              <a:rPr lang="en-US" dirty="0" err="1"/>
              <a:t>zullen</a:t>
            </a:r>
            <a:r>
              <a:rPr lang="en-US" dirty="0"/>
              <a:t> </a:t>
            </a:r>
            <a:r>
              <a:rPr lang="en-US" dirty="0" err="1"/>
              <a:t>opbloeien</a:t>
            </a:r>
            <a:r>
              <a:rPr lang="en-US" dirty="0"/>
              <a:t> </a:t>
            </a:r>
            <a:r>
              <a:rPr lang="en-US" dirty="0" err="1"/>
              <a:t>en</a:t>
            </a:r>
            <a:r>
              <a:rPr lang="en-US" dirty="0"/>
              <a:t> </a:t>
            </a:r>
            <a:r>
              <a:rPr lang="en-US" dirty="0" err="1"/>
              <a:t>hun</a:t>
            </a:r>
            <a:r>
              <a:rPr lang="en-US" dirty="0"/>
              <a:t> </a:t>
            </a:r>
            <a:r>
              <a:rPr lang="en-US" dirty="0" err="1"/>
              <a:t>beste</a:t>
            </a:r>
            <a:r>
              <a:rPr lang="en-US" dirty="0"/>
              <a:t> </a:t>
            </a:r>
            <a:r>
              <a:rPr lang="en-US" dirty="0" err="1"/>
              <a:t>werk</a:t>
            </a:r>
            <a:r>
              <a:rPr lang="en-US" dirty="0"/>
              <a:t> </a:t>
            </a:r>
            <a:r>
              <a:rPr lang="en-US" dirty="0" err="1"/>
              <a:t>produceren</a:t>
            </a:r>
            <a:r>
              <a:rPr lang="en-US" dirty="0"/>
              <a:t>. </a:t>
            </a:r>
            <a:r>
              <a:rPr lang="en-US" dirty="0" err="1"/>
              <a:t>Als</a:t>
            </a:r>
            <a:r>
              <a:rPr lang="en-US" dirty="0"/>
              <a:t> je </a:t>
            </a:r>
            <a:r>
              <a:rPr lang="en-US" dirty="0" err="1"/>
              <a:t>wordt</a:t>
            </a:r>
            <a:r>
              <a:rPr lang="en-US" dirty="0"/>
              <a:t> </a:t>
            </a:r>
            <a:r>
              <a:rPr lang="en-US" dirty="0" err="1"/>
              <a:t>gedragen</a:t>
            </a:r>
            <a:r>
              <a:rPr lang="en-US" dirty="0"/>
              <a:t> door de </a:t>
            </a:r>
            <a:r>
              <a:rPr lang="en-US" dirty="0" err="1"/>
              <a:t>omgeving</a:t>
            </a:r>
            <a:r>
              <a:rPr lang="en-US" dirty="0"/>
              <a:t>, </a:t>
            </a:r>
            <a:r>
              <a:rPr lang="en-US" dirty="0" err="1"/>
              <a:t>gedraag</a:t>
            </a:r>
            <a:r>
              <a:rPr lang="en-US" dirty="0"/>
              <a:t> je </a:t>
            </a:r>
            <a:r>
              <a:rPr lang="en-US" dirty="0" err="1"/>
              <a:t>je</a:t>
            </a:r>
            <a:r>
              <a:rPr lang="en-US" dirty="0"/>
              <a:t> </a:t>
            </a:r>
            <a:r>
              <a:rPr lang="en-US" dirty="0" err="1"/>
              <a:t>als</a:t>
            </a:r>
            <a:r>
              <a:rPr lang="en-US" dirty="0"/>
              <a:t> </a:t>
            </a:r>
            <a:r>
              <a:rPr lang="en-US" dirty="0" err="1"/>
              <a:t>een</a:t>
            </a:r>
            <a:r>
              <a:rPr lang="en-US" dirty="0"/>
              <a:t> genie. Je </a:t>
            </a:r>
            <a:r>
              <a:rPr lang="en-US" dirty="0" err="1"/>
              <a:t>gelijkgestemde</a:t>
            </a:r>
            <a:r>
              <a:rPr lang="en-US" dirty="0"/>
              <a:t> </a:t>
            </a:r>
            <a:r>
              <a:rPr lang="en-US" dirty="0" err="1"/>
              <a:t>collega's</a:t>
            </a:r>
            <a:r>
              <a:rPr lang="en-US" dirty="0"/>
              <a:t> </a:t>
            </a:r>
            <a:r>
              <a:rPr lang="en-US" dirty="0" err="1"/>
              <a:t>en</a:t>
            </a:r>
            <a:r>
              <a:rPr lang="en-US" dirty="0"/>
              <a:t> de hele </a:t>
            </a:r>
            <a:r>
              <a:rPr lang="en-US" dirty="0" err="1"/>
              <a:t>omgeving</a:t>
            </a:r>
            <a:r>
              <a:rPr lang="en-US" dirty="0"/>
              <a:t> </a:t>
            </a:r>
            <a:r>
              <a:rPr lang="en-US" dirty="0" err="1"/>
              <a:t>inspireren</a:t>
            </a:r>
            <a:r>
              <a:rPr lang="en-US" dirty="0"/>
              <a:t> je...</a:t>
            </a:r>
            <a:endParaRPr dirty="0"/>
          </a:p>
          <a:p>
            <a:pPr marL="0" lvl="0" indent="0" algn="l" rtl="0">
              <a:lnSpc>
                <a:spcPct val="120000"/>
              </a:lnSpc>
              <a:spcBef>
                <a:spcPts val="1000"/>
              </a:spcBef>
              <a:spcAft>
                <a:spcPts val="0"/>
              </a:spcAft>
              <a:buClr>
                <a:srgbClr val="EF9958"/>
              </a:buClr>
              <a:buSzPct val="100000"/>
              <a:buNone/>
            </a:pPr>
            <a:r>
              <a:rPr lang="en-US" b="1" u="sng" dirty="0">
                <a:solidFill>
                  <a:srgbClr val="EF9958"/>
                </a:solidFill>
                <a:hlinkClick r:id="rId4">
                  <a:extLst>
                    <a:ext uri="{A12FA001-AC4F-418D-AE19-62706E023703}">
                      <ahyp:hlinkClr xmlns:ahyp="http://schemas.microsoft.com/office/drawing/2018/hyperlinkcolor" val="tx"/>
                    </a:ext>
                  </a:extLst>
                </a:hlinkClick>
              </a:rPr>
              <a:t>Brian </a:t>
            </a:r>
            <a:r>
              <a:rPr lang="en-US" b="1" u="sng" dirty="0" err="1">
                <a:solidFill>
                  <a:srgbClr val="EF9958"/>
                </a:solidFill>
                <a:hlinkClick r:id="rId4">
                  <a:extLst>
                    <a:ext uri="{A12FA001-AC4F-418D-AE19-62706E023703}">
                      <ahyp:hlinkClr xmlns:ahyp="http://schemas.microsoft.com/office/drawing/2018/hyperlinkcolor" val="tx"/>
                    </a:ext>
                  </a:extLst>
                </a:hlinkClick>
              </a:rPr>
              <a:t>Eno</a:t>
            </a:r>
            <a:r>
              <a:rPr lang="en-US" b="1" u="sng" dirty="0">
                <a:solidFill>
                  <a:srgbClr val="EF9958"/>
                </a:solidFill>
                <a:hlinkClick r:id="rId4">
                  <a:extLst>
                    <a:ext uri="{A12FA001-AC4F-418D-AE19-62706E023703}">
                      <ahyp:hlinkClr xmlns:ahyp="http://schemas.microsoft.com/office/drawing/2018/hyperlinkcolor" val="tx"/>
                    </a:ext>
                  </a:extLst>
                </a:hlinkClick>
              </a:rPr>
              <a:t> </a:t>
            </a:r>
            <a:r>
              <a:rPr lang="en-US" dirty="0" err="1"/>
              <a:t>stelde</a:t>
            </a:r>
            <a:r>
              <a:rPr lang="en-US" dirty="0"/>
              <a:t> het </a:t>
            </a:r>
            <a:r>
              <a:rPr lang="en-US" dirty="0" err="1"/>
              <a:t>woord</a:t>
            </a:r>
            <a:r>
              <a:rPr lang="en-US" dirty="0"/>
              <a:t> </a:t>
            </a:r>
            <a:r>
              <a:rPr lang="en-US" dirty="0" err="1"/>
              <a:t>voor</a:t>
            </a:r>
            <a:r>
              <a:rPr lang="en-US" dirty="0"/>
              <a:t> om de extreme </a:t>
            </a:r>
            <a:r>
              <a:rPr lang="en-US" dirty="0" err="1"/>
              <a:t>creativiteit</a:t>
            </a:r>
            <a:r>
              <a:rPr lang="en-US" dirty="0"/>
              <a:t> </a:t>
            </a:r>
            <a:r>
              <a:rPr lang="en-US" dirty="0" err="1"/>
              <a:t>weer</a:t>
            </a:r>
            <a:r>
              <a:rPr lang="en-US" dirty="0"/>
              <a:t> </a:t>
            </a:r>
            <a:r>
              <a:rPr lang="en-US" dirty="0" err="1"/>
              <a:t>te</a:t>
            </a:r>
            <a:r>
              <a:rPr lang="en-US" dirty="0"/>
              <a:t> </a:t>
            </a:r>
            <a:r>
              <a:rPr lang="en-US" dirty="0" err="1"/>
              <a:t>geven</a:t>
            </a:r>
            <a:r>
              <a:rPr lang="en-US" dirty="0"/>
              <a:t> die </a:t>
            </a:r>
            <a:r>
              <a:rPr lang="en-US" dirty="0" err="1"/>
              <a:t>groepen</a:t>
            </a:r>
            <a:r>
              <a:rPr lang="en-US" dirty="0"/>
              <a:t>, </a:t>
            </a:r>
            <a:r>
              <a:rPr lang="en-US" dirty="0" err="1"/>
              <a:t>plaatsen</a:t>
            </a:r>
            <a:r>
              <a:rPr lang="en-US" dirty="0"/>
              <a:t> of "</a:t>
            </a:r>
            <a:r>
              <a:rPr lang="en-US" dirty="0" err="1"/>
              <a:t>scènes</a:t>
            </a:r>
            <a:r>
              <a:rPr lang="en-US" dirty="0"/>
              <a:t>" </a:t>
            </a:r>
            <a:r>
              <a:rPr lang="en-US" dirty="0" err="1"/>
              <a:t>soms</a:t>
            </a:r>
            <a:r>
              <a:rPr lang="en-US" dirty="0"/>
              <a:t> </a:t>
            </a:r>
            <a:r>
              <a:rPr lang="en-US" dirty="0" err="1"/>
              <a:t>kunnen</a:t>
            </a:r>
            <a:r>
              <a:rPr lang="en-US" dirty="0"/>
              <a:t> </a:t>
            </a:r>
            <a:r>
              <a:rPr lang="en-US" dirty="0" err="1"/>
              <a:t>genereren</a:t>
            </a:r>
            <a:r>
              <a:rPr lang="en-US" dirty="0"/>
              <a:t>. </a:t>
            </a:r>
            <a:r>
              <a:rPr lang="en-US" dirty="0" err="1"/>
              <a:t>Zijn</a:t>
            </a:r>
            <a:r>
              <a:rPr lang="en-US" dirty="0"/>
              <a:t> </a:t>
            </a:r>
            <a:r>
              <a:rPr lang="en-US" dirty="0" err="1"/>
              <a:t>eigenlijke</a:t>
            </a:r>
            <a:r>
              <a:rPr lang="en-US" dirty="0"/>
              <a:t> </a:t>
            </a:r>
            <a:r>
              <a:rPr lang="en-US" dirty="0" err="1"/>
              <a:t>definitie</a:t>
            </a:r>
            <a:r>
              <a:rPr lang="en-US" dirty="0"/>
              <a:t> is:</a:t>
            </a:r>
            <a:endParaRPr dirty="0"/>
          </a:p>
          <a:p>
            <a:pPr marL="228600" lvl="0" indent="-228600" algn="ctr" rtl="0">
              <a:lnSpc>
                <a:spcPct val="120000"/>
              </a:lnSpc>
              <a:spcBef>
                <a:spcPts val="1000"/>
              </a:spcBef>
              <a:spcAft>
                <a:spcPts val="0"/>
              </a:spcAft>
              <a:buClr>
                <a:schemeClr val="lt1"/>
              </a:buClr>
              <a:buSzPct val="240000"/>
              <a:buNone/>
            </a:pPr>
            <a:r>
              <a:rPr lang="en-US" b="1" dirty="0"/>
              <a:t>"</a:t>
            </a:r>
            <a:r>
              <a:rPr lang="en-US" b="1" i="1" dirty="0" err="1"/>
              <a:t>Scenius</a:t>
            </a:r>
            <a:r>
              <a:rPr lang="en-US" b="1" i="1" dirty="0"/>
              <a:t> </a:t>
            </a:r>
            <a:r>
              <a:rPr lang="en-US" b="1" i="1" dirty="0" err="1"/>
              <a:t>staat</a:t>
            </a:r>
            <a:r>
              <a:rPr lang="en-US" b="1" i="1" dirty="0"/>
              <a:t> </a:t>
            </a:r>
            <a:r>
              <a:rPr lang="en-US" b="1" i="1" dirty="0" err="1"/>
              <a:t>voor</a:t>
            </a:r>
            <a:r>
              <a:rPr lang="en-US" b="1" i="1" dirty="0"/>
              <a:t> de </a:t>
            </a:r>
            <a:r>
              <a:rPr lang="en-US" b="1" i="1" dirty="0" err="1"/>
              <a:t>intelligentie</a:t>
            </a:r>
            <a:r>
              <a:rPr lang="en-US" b="1" i="1" dirty="0"/>
              <a:t> </a:t>
            </a:r>
            <a:r>
              <a:rPr lang="en-US" b="1" i="1" dirty="0" err="1"/>
              <a:t>en</a:t>
            </a:r>
            <a:r>
              <a:rPr lang="en-US" b="1" i="1" dirty="0"/>
              <a:t> de </a:t>
            </a:r>
            <a:r>
              <a:rPr lang="en-US" b="1" i="1" dirty="0" err="1"/>
              <a:t>intuïtie</a:t>
            </a:r>
            <a:r>
              <a:rPr lang="en-US" b="1" i="1" dirty="0"/>
              <a:t> van </a:t>
            </a:r>
            <a:r>
              <a:rPr lang="en-US" b="1" i="1" dirty="0" err="1"/>
              <a:t>een</a:t>
            </a:r>
            <a:r>
              <a:rPr lang="en-US" b="1" i="1" dirty="0"/>
              <a:t> hele </a:t>
            </a:r>
            <a:r>
              <a:rPr lang="en-US" b="1" i="1" dirty="0" err="1"/>
              <a:t>culturele</a:t>
            </a:r>
            <a:r>
              <a:rPr lang="en-US" b="1" i="1" dirty="0"/>
              <a:t> scène. Het is de </a:t>
            </a:r>
            <a:r>
              <a:rPr lang="en-US" b="1" i="1" dirty="0" err="1"/>
              <a:t>gemeenschappelijke</a:t>
            </a:r>
            <a:r>
              <a:rPr lang="en-US" b="1" i="1" dirty="0"/>
              <a:t> </a:t>
            </a:r>
            <a:r>
              <a:rPr lang="en-US" b="1" i="1" dirty="0" err="1"/>
              <a:t>vorm</a:t>
            </a:r>
            <a:r>
              <a:rPr lang="en-US" b="1" i="1" dirty="0"/>
              <a:t> van het concept van het genie</a:t>
            </a:r>
            <a:r>
              <a:rPr lang="en-US" b="1" dirty="0"/>
              <a:t>."</a:t>
            </a:r>
            <a:endParaRPr sz="1000" dirty="0"/>
          </a:p>
        </p:txBody>
      </p:sp>
      <p:sp>
        <p:nvSpPr>
          <p:cNvPr id="293" name="Google Shape;293;p4"/>
          <p:cNvSpPr txBox="1">
            <a:spLocks noGrp="1"/>
          </p:cNvSpPr>
          <p:nvPr>
            <p:ph type="body" idx="3"/>
          </p:nvPr>
        </p:nvSpPr>
        <p:spPr>
          <a:xfrm>
            <a:off x="860452" y="365498"/>
            <a:ext cx="6436087" cy="6901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100"/>
              <a:buNone/>
            </a:pPr>
            <a:r>
              <a:rPr lang="en-US" sz="2800" dirty="0" err="1"/>
              <a:t>Scenius</a:t>
            </a:r>
            <a:r>
              <a:rPr lang="en-US" sz="2800" dirty="0"/>
              <a:t> of </a:t>
            </a:r>
            <a:r>
              <a:rPr lang="en-US" sz="2800" dirty="0" err="1"/>
              <a:t>gemeenschappelijke</a:t>
            </a:r>
            <a:r>
              <a:rPr lang="en-US" sz="2800" dirty="0"/>
              <a:t> </a:t>
            </a:r>
            <a:r>
              <a:rPr lang="en-US" sz="2800" dirty="0" err="1"/>
              <a:t>creativiteit</a:t>
            </a:r>
            <a:endParaRPr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40"/>
          <p:cNvPicPr preferRelativeResize="0">
            <a:picLocks noGrp="1"/>
          </p:cNvPicPr>
          <p:nvPr>
            <p:ph type="pic" idx="2"/>
          </p:nvPr>
        </p:nvPicPr>
        <p:blipFill rotWithShape="1">
          <a:blip r:embed="rId3">
            <a:alphaModFix/>
          </a:blip>
          <a:srcRect/>
          <a:stretch/>
        </p:blipFill>
        <p:spPr>
          <a:xfrm>
            <a:off x="7333446" y="1011045"/>
            <a:ext cx="3594836" cy="2305596"/>
          </a:xfrm>
          <a:prstGeom prst="rect">
            <a:avLst/>
          </a:prstGeom>
          <a:noFill/>
          <a:ln>
            <a:noFill/>
          </a:ln>
        </p:spPr>
      </p:pic>
      <p:sp>
        <p:nvSpPr>
          <p:cNvPr id="750" name="Google Shape;750;p40"/>
          <p:cNvSpPr txBox="1">
            <a:spLocks noGrp="1"/>
          </p:cNvSpPr>
          <p:nvPr>
            <p:ph type="body" idx="1"/>
          </p:nvPr>
        </p:nvSpPr>
        <p:spPr>
          <a:xfrm>
            <a:off x="863728" y="695161"/>
            <a:ext cx="5227317" cy="131108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568754"/>
              </a:buClr>
              <a:buSzPct val="100000"/>
              <a:buNone/>
            </a:pPr>
            <a:r>
              <a:rPr lang="en-US">
                <a:solidFill>
                  <a:srgbClr val="568754"/>
                </a:solidFill>
              </a:rPr>
              <a:t>Publieks- of klantbetrokkenheid via sociale media</a:t>
            </a:r>
            <a:endParaRPr>
              <a:solidFill>
                <a:srgbClr val="568754"/>
              </a:solidFill>
            </a:endParaRPr>
          </a:p>
        </p:txBody>
      </p:sp>
      <p:sp>
        <p:nvSpPr>
          <p:cNvPr id="751" name="Google Shape;751;p40"/>
          <p:cNvSpPr txBox="1">
            <a:spLocks noGrp="1"/>
          </p:cNvSpPr>
          <p:nvPr>
            <p:ph type="body" idx="3"/>
          </p:nvPr>
        </p:nvSpPr>
        <p:spPr>
          <a:xfrm>
            <a:off x="863728" y="2163843"/>
            <a:ext cx="5495508" cy="33260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68754"/>
              </a:buClr>
              <a:buSzPts val="2400"/>
              <a:buNone/>
            </a:pPr>
            <a:r>
              <a:rPr lang="en-US" b="0" i="0">
                <a:solidFill>
                  <a:srgbClr val="568754"/>
                </a:solidFill>
              </a:rPr>
              <a:t>Meer dan 500 miljoen gebruikers kijken dagelijks naar Instagram Stories. Van influencers tot grote bedrijven, een aanzienlijk aantal Instagrammers gebruikt nu de Story polls functie, niet alleen </a:t>
            </a:r>
            <a:r>
              <a:rPr lang="en-US" b="1" i="0">
                <a:solidFill>
                  <a:srgbClr val="568754"/>
                </a:solidFill>
              </a:rPr>
              <a:t>om de interactie </a:t>
            </a:r>
            <a:r>
              <a:rPr lang="en-US" b="0" i="0">
                <a:solidFill>
                  <a:srgbClr val="568754"/>
                </a:solidFill>
              </a:rPr>
              <a:t>met hun publiek aan te </a:t>
            </a:r>
            <a:r>
              <a:rPr lang="en-US" b="1" i="0">
                <a:solidFill>
                  <a:srgbClr val="568754"/>
                </a:solidFill>
              </a:rPr>
              <a:t>gaan</a:t>
            </a:r>
            <a:r>
              <a:rPr lang="en-US" b="0" i="0">
                <a:solidFill>
                  <a:srgbClr val="568754"/>
                </a:solidFill>
              </a:rPr>
              <a:t>, maar ook om hen mee te nemen in </a:t>
            </a:r>
            <a:r>
              <a:rPr lang="en-US" b="1" i="0">
                <a:solidFill>
                  <a:srgbClr val="568754"/>
                </a:solidFill>
              </a:rPr>
              <a:t>de besluitvorming </a:t>
            </a:r>
            <a:r>
              <a:rPr lang="en-US" b="0" i="0">
                <a:solidFill>
                  <a:srgbClr val="568754"/>
                </a:solidFill>
              </a:rPr>
              <a:t>en deze crowd-sourced informatie te gebruiken voor toekomstige merkactiviteiten. Waarom zou je deze tools niet gebruiken om je te helpen beslissen over menuopties?</a:t>
            </a:r>
            <a:endParaRPr>
              <a:solidFill>
                <a:srgbClr val="568754"/>
              </a:solidFill>
            </a:endParaRPr>
          </a:p>
        </p:txBody>
      </p:sp>
      <p:sp>
        <p:nvSpPr>
          <p:cNvPr id="752" name="Google Shape;752;p40"/>
          <p:cNvSpPr txBox="1"/>
          <p:nvPr/>
        </p:nvSpPr>
        <p:spPr>
          <a:xfrm>
            <a:off x="7117315" y="4862945"/>
            <a:ext cx="42877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rgbClr val="F0985E"/>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Hoe een Instagram Story Poll opzetten</a:t>
            </a:r>
            <a:endParaRPr sz="1800" b="1">
              <a:solidFill>
                <a:srgbClr val="F0985E"/>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1"/>
          <p:cNvSpPr txBox="1">
            <a:spLocks noGrp="1"/>
          </p:cNvSpPr>
          <p:nvPr>
            <p:ph type="body" idx="1"/>
          </p:nvPr>
        </p:nvSpPr>
        <p:spPr>
          <a:xfrm>
            <a:off x="2149153" y="934084"/>
            <a:ext cx="73855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Leeractiviteiten en hulpmiddelen</a:t>
            </a:r>
            <a:endParaRPr/>
          </a:p>
        </p:txBody>
      </p:sp>
      <p:sp>
        <p:nvSpPr>
          <p:cNvPr id="758" name="Google Shape;758;p41"/>
          <p:cNvSpPr txBox="1">
            <a:spLocks noGrp="1"/>
          </p:cNvSpPr>
          <p:nvPr>
            <p:ph type="body" idx="2"/>
          </p:nvPr>
        </p:nvSpPr>
        <p:spPr>
          <a:xfrm>
            <a:off x="704603" y="831273"/>
            <a:ext cx="991193" cy="68503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None/>
            </a:pPr>
            <a:r>
              <a:rPr lang="en-US" sz="4400"/>
              <a:t>04</a:t>
            </a:r>
            <a:endParaRPr/>
          </a:p>
        </p:txBody>
      </p:sp>
      <p:grpSp>
        <p:nvGrpSpPr>
          <p:cNvPr id="759" name="Google Shape;759;p41"/>
          <p:cNvGrpSpPr/>
          <p:nvPr/>
        </p:nvGrpSpPr>
        <p:grpSpPr>
          <a:xfrm>
            <a:off x="4257988" y="2186875"/>
            <a:ext cx="3313907" cy="2484250"/>
            <a:chOff x="2904151" y="2414371"/>
            <a:chExt cx="2770617" cy="2076976"/>
          </a:xfrm>
        </p:grpSpPr>
        <p:sp>
          <p:nvSpPr>
            <p:cNvPr id="760" name="Google Shape;760;p41"/>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761" name="Google Shape;761;p41"/>
            <p:cNvGrpSpPr/>
            <p:nvPr/>
          </p:nvGrpSpPr>
          <p:grpSpPr>
            <a:xfrm>
              <a:off x="2904151" y="2414371"/>
              <a:ext cx="2770617" cy="2076976"/>
              <a:chOff x="2904151" y="2414371"/>
              <a:chExt cx="2770617" cy="2076976"/>
            </a:xfrm>
          </p:grpSpPr>
          <p:sp>
            <p:nvSpPr>
              <p:cNvPr id="762" name="Google Shape;762;p41"/>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3" name="Google Shape;763;p41"/>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4" name="Google Shape;764;p41"/>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5" name="Google Shape;765;p41"/>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6" name="Google Shape;766;p41"/>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7" name="Google Shape;767;p41"/>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8" name="Google Shape;768;p41"/>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9" name="Google Shape;769;p41"/>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0" name="Google Shape;770;p41"/>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1" name="Google Shape;771;p41"/>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2" name="Google Shape;772;p41"/>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3" name="Google Shape;773;p41"/>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4" name="Google Shape;774;p41"/>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5" name="Google Shape;775;p41"/>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6" name="Google Shape;776;p41"/>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7" name="Google Shape;777;p41"/>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8" name="Google Shape;778;p41"/>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9" name="Google Shape;779;p41"/>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0" name="Google Shape;780;p41"/>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1" name="Google Shape;781;p41"/>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2" name="Google Shape;782;p41"/>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3" name="Google Shape;783;p41"/>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4" name="Google Shape;784;p41"/>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5" name="Google Shape;785;p41"/>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6" name="Google Shape;786;p41"/>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7" name="Google Shape;787;p41"/>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8" name="Google Shape;788;p41"/>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9" name="Google Shape;789;p41"/>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0" name="Google Shape;790;p41"/>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1" name="Google Shape;791;p41"/>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2" name="Google Shape;792;p41"/>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3" name="Google Shape;793;p41"/>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4" name="Google Shape;794;p41"/>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5" name="Google Shape;795;p41"/>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6" name="Google Shape;796;p41"/>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7" name="Google Shape;797;p41"/>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8" name="Google Shape;798;p41"/>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9" name="Google Shape;799;p41"/>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0" name="Google Shape;800;p41"/>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1" name="Google Shape;801;p41"/>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2" name="Google Shape;802;p41"/>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3" name="Google Shape;803;p41"/>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4" name="Google Shape;804;p41"/>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5" name="Google Shape;805;p41"/>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6" name="Google Shape;806;p41"/>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7" name="Google Shape;807;p41"/>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8" name="Google Shape;808;p41"/>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9" name="Google Shape;809;p41"/>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0" name="Google Shape;810;p41"/>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1" name="Google Shape;811;p41"/>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2" name="Google Shape;812;p41"/>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3" name="Google Shape;813;p41"/>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4" name="Google Shape;814;p41"/>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5" name="Google Shape;815;p41"/>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6" name="Google Shape;816;p41"/>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7" name="Google Shape;817;p41"/>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8" name="Google Shape;818;p41"/>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9" name="Google Shape;819;p41"/>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0" name="Google Shape;820;p41"/>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1" name="Google Shape;821;p41"/>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2" name="Google Shape;822;p41"/>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3" name="Google Shape;823;p41"/>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42" descr="Different science and technology icons on a green background"/>
          <p:cNvPicPr preferRelativeResize="0">
            <a:picLocks noGrp="1"/>
          </p:cNvPicPr>
          <p:nvPr>
            <p:ph type="pic" idx="2"/>
          </p:nvPr>
        </p:nvPicPr>
        <p:blipFill rotWithShape="1">
          <a:blip r:embed="rId3">
            <a:alphaModFix/>
          </a:blip>
          <a:srcRect/>
          <a:stretch/>
        </p:blipFill>
        <p:spPr>
          <a:xfrm>
            <a:off x="247650" y="1469050"/>
            <a:ext cx="11696699" cy="4699000"/>
          </a:xfrm>
          <a:prstGeom prst="rect">
            <a:avLst/>
          </a:prstGeom>
          <a:solidFill>
            <a:schemeClr val="lt1"/>
          </a:solidFill>
          <a:ln>
            <a:noFill/>
          </a:ln>
        </p:spPr>
      </p:pic>
      <p:sp>
        <p:nvSpPr>
          <p:cNvPr id="829" name="Google Shape;829;p42"/>
          <p:cNvSpPr txBox="1">
            <a:spLocks noGrp="1"/>
          </p:cNvSpPr>
          <p:nvPr>
            <p:ph type="body" idx="1"/>
          </p:nvPr>
        </p:nvSpPr>
        <p:spPr>
          <a:xfrm>
            <a:off x="3857105" y="2136372"/>
            <a:ext cx="8334895" cy="3142210"/>
          </a:xfrm>
          <a:prstGeom prst="rect">
            <a:avLst/>
          </a:prstGeom>
          <a:solidFill>
            <a:srgbClr val="568754"/>
          </a:solidFill>
          <a:ln>
            <a:noFill/>
          </a:ln>
        </p:spPr>
        <p:txBody>
          <a:bodyPr spcFirstLastPara="1" wrap="square" lIns="91425" tIns="45700" rIns="91425" bIns="45700" anchor="ctr" anchorCtr="0">
            <a:normAutofit/>
          </a:bodyPr>
          <a:lstStyle/>
          <a:p>
            <a:pPr marL="228600" lvl="0" indent="0" algn="l" rtl="0">
              <a:lnSpc>
                <a:spcPct val="90000"/>
              </a:lnSpc>
              <a:spcBef>
                <a:spcPts val="0"/>
              </a:spcBef>
              <a:spcAft>
                <a:spcPts val="0"/>
              </a:spcAft>
              <a:buClr>
                <a:schemeClr val="lt1"/>
              </a:buClr>
              <a:buSzPts val="2400"/>
              <a:buNone/>
            </a:pPr>
            <a:r>
              <a:rPr lang="en-US" dirty="0"/>
              <a:t>Welkom </a:t>
            </a:r>
            <a:r>
              <a:rPr lang="en-US" dirty="0" err="1"/>
              <a:t>bij</a:t>
            </a:r>
            <a:r>
              <a:rPr lang="en-US" dirty="0"/>
              <a:t> </a:t>
            </a:r>
            <a:r>
              <a:rPr lang="en-US" dirty="0" err="1"/>
              <a:t>onze</a:t>
            </a:r>
            <a:r>
              <a:rPr lang="en-US" dirty="0"/>
              <a:t> reeks </a:t>
            </a:r>
            <a:r>
              <a:rPr lang="en-US" dirty="0" err="1"/>
              <a:t>leeractiviteiten</a:t>
            </a:r>
            <a:r>
              <a:rPr lang="en-US" dirty="0"/>
              <a:t> </a:t>
            </a:r>
            <a:r>
              <a:rPr lang="en-US" dirty="0" err="1"/>
              <a:t>en</a:t>
            </a:r>
            <a:r>
              <a:rPr lang="en-US" dirty="0"/>
              <a:t> </a:t>
            </a:r>
            <a:r>
              <a:rPr lang="en-US" dirty="0" err="1"/>
              <a:t>hulpmiddelen</a:t>
            </a:r>
            <a:r>
              <a:rPr lang="en-US" dirty="0"/>
              <a:t> om </a:t>
            </a:r>
            <a:r>
              <a:rPr lang="en-US" dirty="0" err="1"/>
              <a:t>uw</a:t>
            </a:r>
            <a:r>
              <a:rPr lang="en-US" dirty="0"/>
              <a:t> </a:t>
            </a:r>
            <a:r>
              <a:rPr lang="en-US" dirty="0" err="1"/>
              <a:t>culinaire</a:t>
            </a:r>
            <a:r>
              <a:rPr lang="en-US" dirty="0"/>
              <a:t> </a:t>
            </a:r>
            <a:r>
              <a:rPr lang="en-US" dirty="0" err="1"/>
              <a:t>bedrijf</a:t>
            </a:r>
            <a:r>
              <a:rPr lang="en-US" dirty="0"/>
              <a:t> </a:t>
            </a:r>
            <a:r>
              <a:rPr lang="en-US" dirty="0" err="1"/>
              <a:t>als</a:t>
            </a:r>
            <a:r>
              <a:rPr lang="en-US" dirty="0"/>
              <a:t> </a:t>
            </a:r>
            <a:r>
              <a:rPr lang="en-US" dirty="0" err="1"/>
              <a:t>leercentrum</a:t>
            </a:r>
            <a:r>
              <a:rPr lang="en-US" dirty="0"/>
              <a:t> </a:t>
            </a:r>
            <a:r>
              <a:rPr lang="en-US" dirty="0" err="1"/>
              <a:t>voor</a:t>
            </a:r>
            <a:r>
              <a:rPr lang="en-US" dirty="0"/>
              <a:t> </a:t>
            </a:r>
            <a:r>
              <a:rPr lang="en-US" dirty="0" err="1"/>
              <a:t>jongeren</a:t>
            </a:r>
            <a:r>
              <a:rPr lang="en-US" dirty="0"/>
              <a:t> </a:t>
            </a:r>
            <a:r>
              <a:rPr lang="en-US" dirty="0" err="1"/>
              <a:t>te</a:t>
            </a:r>
            <a:r>
              <a:rPr lang="en-US" dirty="0"/>
              <a:t> </a:t>
            </a:r>
            <a:r>
              <a:rPr lang="en-US" dirty="0" err="1"/>
              <a:t>versterken</a:t>
            </a:r>
            <a:r>
              <a:rPr lang="en-US" dirty="0"/>
              <a:t>.   </a:t>
            </a:r>
            <a:r>
              <a:rPr lang="en-US" dirty="0" err="1"/>
              <a:t>Gebruik</a:t>
            </a:r>
            <a:r>
              <a:rPr lang="en-US" dirty="0"/>
              <a:t> </a:t>
            </a:r>
            <a:r>
              <a:rPr lang="en-US" dirty="0" err="1"/>
              <a:t>deze</a:t>
            </a:r>
            <a:r>
              <a:rPr lang="en-US" dirty="0"/>
              <a:t> </a:t>
            </a:r>
            <a:r>
              <a:rPr lang="en-US" dirty="0" err="1"/>
              <a:t>middelen</a:t>
            </a:r>
            <a:r>
              <a:rPr lang="en-US" dirty="0"/>
              <a:t> </a:t>
            </a:r>
            <a:r>
              <a:rPr lang="en-US" dirty="0" err="1"/>
              <a:t>manieren</a:t>
            </a:r>
            <a:r>
              <a:rPr lang="en-US" dirty="0"/>
              <a:t> </a:t>
            </a:r>
            <a:r>
              <a:rPr lang="en-US" dirty="0" err="1"/>
              <a:t>te</a:t>
            </a:r>
            <a:r>
              <a:rPr lang="en-US" dirty="0"/>
              <a:t> </a:t>
            </a:r>
            <a:r>
              <a:rPr lang="en-US" dirty="0" err="1"/>
              <a:t>vinden</a:t>
            </a:r>
            <a:r>
              <a:rPr lang="en-US" dirty="0"/>
              <a:t> om het </a:t>
            </a:r>
            <a:r>
              <a:rPr lang="en-US" dirty="0" err="1"/>
              <a:t>initiatief</a:t>
            </a:r>
            <a:r>
              <a:rPr lang="en-US" dirty="0"/>
              <a:t> van </a:t>
            </a:r>
            <a:r>
              <a:rPr lang="en-US" dirty="0" err="1"/>
              <a:t>studenten</a:t>
            </a:r>
            <a:r>
              <a:rPr lang="en-US" dirty="0"/>
              <a:t> </a:t>
            </a:r>
            <a:r>
              <a:rPr lang="en-US" dirty="0" err="1"/>
              <a:t>aan</a:t>
            </a:r>
            <a:r>
              <a:rPr lang="en-US" dirty="0"/>
              <a:t> </a:t>
            </a:r>
            <a:r>
              <a:rPr lang="en-US" dirty="0" err="1"/>
              <a:t>te</a:t>
            </a:r>
            <a:r>
              <a:rPr lang="en-US" dirty="0"/>
              <a:t> </a:t>
            </a:r>
            <a:r>
              <a:rPr lang="en-US" dirty="0" err="1"/>
              <a:t>moedigen</a:t>
            </a:r>
            <a:r>
              <a:rPr lang="en-US" dirty="0"/>
              <a:t> om </a:t>
            </a:r>
            <a:r>
              <a:rPr lang="en-US" dirty="0" err="1"/>
              <a:t>een</a:t>
            </a:r>
            <a:r>
              <a:rPr lang="en-US" dirty="0"/>
              <a:t> idee </a:t>
            </a:r>
            <a:r>
              <a:rPr lang="en-US" dirty="0" err="1"/>
              <a:t>voor</a:t>
            </a:r>
            <a:r>
              <a:rPr lang="en-US" dirty="0"/>
              <a:t> </a:t>
            </a:r>
            <a:r>
              <a:rPr lang="en-US" dirty="0" err="1"/>
              <a:t>een</a:t>
            </a:r>
            <a:r>
              <a:rPr lang="en-US" dirty="0"/>
              <a:t> </a:t>
            </a:r>
            <a:r>
              <a:rPr lang="en-US" dirty="0" err="1"/>
              <a:t>nieuw</a:t>
            </a:r>
            <a:r>
              <a:rPr lang="en-US" dirty="0"/>
              <a:t> </a:t>
            </a:r>
            <a:r>
              <a:rPr lang="en-US" dirty="0" err="1"/>
              <a:t>culinair</a:t>
            </a:r>
            <a:r>
              <a:rPr lang="en-US" dirty="0"/>
              <a:t> </a:t>
            </a:r>
            <a:r>
              <a:rPr lang="en-US" dirty="0" err="1"/>
              <a:t>erfgoedproduct</a:t>
            </a:r>
            <a:r>
              <a:rPr lang="en-US" dirty="0"/>
              <a:t> of -</a:t>
            </a:r>
            <a:r>
              <a:rPr lang="en-US" dirty="0" err="1"/>
              <a:t>ervaring</a:t>
            </a:r>
            <a:r>
              <a:rPr lang="en-US" dirty="0"/>
              <a:t> </a:t>
            </a:r>
            <a:r>
              <a:rPr lang="en-US" dirty="0" err="1"/>
              <a:t>uit</a:t>
            </a:r>
            <a:r>
              <a:rPr lang="en-US" dirty="0"/>
              <a:t> </a:t>
            </a:r>
            <a:r>
              <a:rPr lang="en-US" dirty="0" err="1"/>
              <a:t>te</a:t>
            </a:r>
            <a:r>
              <a:rPr lang="en-US" dirty="0"/>
              <a:t> </a:t>
            </a:r>
            <a:r>
              <a:rPr lang="en-US" dirty="0" err="1"/>
              <a:t>werken</a:t>
            </a:r>
            <a:r>
              <a:rPr lang="en-US" dirty="0"/>
              <a:t> </a:t>
            </a:r>
            <a:r>
              <a:rPr lang="en-US" dirty="0" err="1"/>
              <a:t>waar</a:t>
            </a:r>
            <a:r>
              <a:rPr lang="en-US" dirty="0"/>
              <a:t> </a:t>
            </a:r>
            <a:r>
              <a:rPr lang="en-US" dirty="0" err="1"/>
              <a:t>uw</a:t>
            </a:r>
            <a:r>
              <a:rPr lang="en-US" dirty="0"/>
              <a:t> </a:t>
            </a:r>
            <a:r>
              <a:rPr lang="en-US" dirty="0" err="1"/>
              <a:t>bedrijf</a:t>
            </a:r>
            <a:r>
              <a:rPr lang="en-US" dirty="0"/>
              <a:t> </a:t>
            </a:r>
            <a:r>
              <a:rPr lang="en-US" dirty="0" err="1"/>
              <a:t>en</a:t>
            </a:r>
            <a:r>
              <a:rPr lang="en-US" dirty="0"/>
              <a:t> </a:t>
            </a:r>
            <a:r>
              <a:rPr lang="en-US" dirty="0" err="1"/>
              <a:t>uw</a:t>
            </a:r>
            <a:r>
              <a:rPr lang="en-US" dirty="0"/>
              <a:t> </a:t>
            </a:r>
            <a:r>
              <a:rPr lang="en-US" dirty="0" err="1"/>
              <a:t>klanten</a:t>
            </a:r>
            <a:r>
              <a:rPr lang="en-US" dirty="0"/>
              <a:t> </a:t>
            </a:r>
            <a:r>
              <a:rPr lang="en-US" dirty="0" err="1"/>
              <a:t>baat</a:t>
            </a:r>
            <a:r>
              <a:rPr lang="en-US" dirty="0"/>
              <a:t> </a:t>
            </a:r>
            <a:r>
              <a:rPr lang="en-US" dirty="0" err="1"/>
              <a:t>bij</a:t>
            </a:r>
            <a:r>
              <a:rPr lang="en-US" dirty="0"/>
              <a:t> </a:t>
            </a:r>
            <a:r>
              <a:rPr lang="en-US" dirty="0" err="1"/>
              <a:t>hebben</a:t>
            </a:r>
            <a:r>
              <a:rPr lang="en-US" dirty="0"/>
              <a:t>. </a:t>
            </a:r>
            <a:endParaRPr dirty="0"/>
          </a:p>
        </p:txBody>
      </p:sp>
      <p:sp>
        <p:nvSpPr>
          <p:cNvPr id="830" name="Google Shape;830;p42"/>
          <p:cNvSpPr txBox="1">
            <a:spLocks noGrp="1"/>
          </p:cNvSpPr>
          <p:nvPr>
            <p:ph type="body" idx="3"/>
          </p:nvPr>
        </p:nvSpPr>
        <p:spPr>
          <a:xfrm>
            <a:off x="464195" y="444299"/>
            <a:ext cx="11480154"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568754"/>
              </a:buClr>
              <a:buSzPts val="3200"/>
              <a:buNone/>
            </a:pPr>
            <a:r>
              <a:rPr lang="en-US" sz="3200" b="1"/>
              <a:t>Praktische benaderingen om deze creativiteit te bevorderen</a:t>
            </a:r>
            <a:endParaRPr sz="32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43"/>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836" name="Google Shape;836;p43"/>
          <p:cNvSpPr txBox="1">
            <a:spLocks noGrp="1"/>
          </p:cNvSpPr>
          <p:nvPr>
            <p:ph type="body" idx="1"/>
          </p:nvPr>
        </p:nvSpPr>
        <p:spPr>
          <a:xfrm>
            <a:off x="1015374" y="1584424"/>
            <a:ext cx="5709622" cy="5157198"/>
          </a:xfrm>
          <a:prstGeom prst="rect">
            <a:avLst/>
          </a:prstGeom>
          <a:noFill/>
          <a:ln>
            <a:noFill/>
          </a:ln>
        </p:spPr>
        <p:txBody>
          <a:bodyPr spcFirstLastPara="1" wrap="square" lIns="91425" tIns="45700" rIns="91425" bIns="45700" anchor="t" anchorCtr="0">
            <a:normAutofit fontScale="85000" lnSpcReduction="10000"/>
          </a:bodyPr>
          <a:lstStyle/>
          <a:p>
            <a:pPr marL="457200" lvl="0" indent="-457200" algn="l" rtl="0">
              <a:lnSpc>
                <a:spcPct val="120000"/>
              </a:lnSpc>
              <a:spcBef>
                <a:spcPts val="0"/>
              </a:spcBef>
              <a:spcAft>
                <a:spcPts val="0"/>
              </a:spcAft>
              <a:buClr>
                <a:schemeClr val="lt1"/>
              </a:buClr>
              <a:buSzPct val="100000"/>
              <a:buFont typeface="Calibri"/>
              <a:buAutoNum type="arabicPeriod"/>
            </a:pPr>
            <a:r>
              <a:rPr lang="en-US"/>
              <a:t>Wij willen een reeks leeractiviteiten en hulpmiddelen creëren om uw bedrijf als leercentrum voor jongeren te </a:t>
            </a:r>
            <a:r>
              <a:rPr lang="en-US" b="1"/>
              <a:t>versterken</a:t>
            </a:r>
            <a:r>
              <a:rPr lang="en-US"/>
              <a:t>.</a:t>
            </a:r>
            <a:endParaRPr/>
          </a:p>
          <a:p>
            <a:pPr marL="457200" lvl="0" indent="-457200" algn="l" rtl="0">
              <a:lnSpc>
                <a:spcPct val="120000"/>
              </a:lnSpc>
              <a:spcBef>
                <a:spcPts val="1000"/>
              </a:spcBef>
              <a:spcAft>
                <a:spcPts val="0"/>
              </a:spcAft>
              <a:buClr>
                <a:schemeClr val="lt1"/>
              </a:buClr>
              <a:buSzPct val="100000"/>
              <a:buFont typeface="Calibri"/>
              <a:buAutoNum type="arabicPeriod"/>
            </a:pPr>
            <a:r>
              <a:rPr lang="en-US"/>
              <a:t>Manieren om het initiatief van studenten aan te moedigen om een idee uit te werken voor een nieuw culinair erfgoedproduct of -ervaring waar uw bedrijf en uw klanten baat bij hebben. </a:t>
            </a:r>
            <a:endParaRPr/>
          </a:p>
          <a:p>
            <a:pPr marL="457200" lvl="0" indent="-457200" algn="l" rtl="0">
              <a:lnSpc>
                <a:spcPct val="120000"/>
              </a:lnSpc>
              <a:spcBef>
                <a:spcPts val="1000"/>
              </a:spcBef>
              <a:spcAft>
                <a:spcPts val="0"/>
              </a:spcAft>
              <a:buClr>
                <a:schemeClr val="lt1"/>
              </a:buClr>
              <a:buSzPct val="100000"/>
              <a:buFont typeface="Calibri"/>
              <a:buAutoNum type="arabicPeriod"/>
            </a:pPr>
            <a:r>
              <a:rPr lang="en-US"/>
              <a:t>Link naar het leren in de eerste Resource van ons project The CIF Pedagogics - building relationships with VET colleges</a:t>
            </a:r>
            <a:endParaRPr/>
          </a:p>
          <a:p>
            <a:pPr marL="457200" lvl="0" indent="-457200" algn="l" rtl="0">
              <a:lnSpc>
                <a:spcPct val="120000"/>
              </a:lnSpc>
              <a:spcBef>
                <a:spcPts val="1000"/>
              </a:spcBef>
              <a:spcAft>
                <a:spcPts val="0"/>
              </a:spcAft>
              <a:buClr>
                <a:schemeClr val="lt1"/>
              </a:buClr>
              <a:buSzPct val="100000"/>
              <a:buFont typeface="Calibri"/>
              <a:buAutoNum type="arabicPeriod"/>
            </a:pPr>
            <a:r>
              <a:rPr lang="en-US"/>
              <a:t>Checklist: Ben je klaar voor je Cook It Forward Student?</a:t>
            </a:r>
            <a:endParaRPr/>
          </a:p>
        </p:txBody>
      </p:sp>
      <p:sp>
        <p:nvSpPr>
          <p:cNvPr id="837" name="Google Shape;837;p43"/>
          <p:cNvSpPr txBox="1">
            <a:spLocks noGrp="1"/>
          </p:cNvSpPr>
          <p:nvPr>
            <p:ph type="body" idx="3"/>
          </p:nvPr>
        </p:nvSpPr>
        <p:spPr>
          <a:xfrm>
            <a:off x="831273" y="399012"/>
            <a:ext cx="6591991" cy="814346"/>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ts val="3200"/>
              <a:buNone/>
            </a:pPr>
            <a:r>
              <a:rPr lang="en-US" sz="3200"/>
              <a:t>4 Hulpmiddelen voor alle belanghebbenden</a:t>
            </a:r>
            <a:endParaRPr/>
          </a:p>
          <a:p>
            <a:pPr marL="0" lvl="0" indent="0" algn="l" rtl="0">
              <a:lnSpc>
                <a:spcPct val="90000"/>
              </a:lnSpc>
              <a:spcBef>
                <a:spcPts val="1000"/>
              </a:spcBef>
              <a:spcAft>
                <a:spcPts val="0"/>
              </a:spcAft>
              <a:buClr>
                <a:schemeClr val="lt1"/>
              </a:buClr>
              <a:buSzPts val="3200"/>
              <a:buNone/>
            </a:pPr>
            <a:endParaRPr sz="3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44" descr="Dessert and Coffee on table"/>
          <p:cNvPicPr preferRelativeResize="0">
            <a:picLocks noGrp="1"/>
          </p:cNvPicPr>
          <p:nvPr>
            <p:ph type="pic" idx="2"/>
          </p:nvPr>
        </p:nvPicPr>
        <p:blipFill rotWithShape="1">
          <a:blip r:embed="rId3">
            <a:alphaModFix/>
          </a:blip>
          <a:srcRect/>
          <a:stretch/>
        </p:blipFill>
        <p:spPr>
          <a:xfrm>
            <a:off x="2" y="2138363"/>
            <a:ext cx="12191999" cy="3387725"/>
          </a:xfrm>
          <a:prstGeom prst="rect">
            <a:avLst/>
          </a:prstGeom>
          <a:noFill/>
          <a:ln>
            <a:noFill/>
          </a:ln>
        </p:spPr>
      </p:pic>
      <p:sp>
        <p:nvSpPr>
          <p:cNvPr id="843" name="Google Shape;843;p44"/>
          <p:cNvSpPr txBox="1">
            <a:spLocks noGrp="1"/>
          </p:cNvSpPr>
          <p:nvPr>
            <p:ph type="body" idx="1"/>
          </p:nvPr>
        </p:nvSpPr>
        <p:spPr>
          <a:xfrm>
            <a:off x="1399544" y="5140971"/>
            <a:ext cx="8018776" cy="1331912"/>
          </a:xfrm>
          <a:prstGeom prst="rect">
            <a:avLst/>
          </a:prstGeom>
          <a:solidFill>
            <a:srgbClr val="568754"/>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endParaRPr sz="3200"/>
          </a:p>
          <a:p>
            <a:pPr marL="0" lvl="0" indent="0" algn="ctr" rtl="0">
              <a:lnSpc>
                <a:spcPct val="90000"/>
              </a:lnSpc>
              <a:spcBef>
                <a:spcPts val="1000"/>
              </a:spcBef>
              <a:spcAft>
                <a:spcPts val="0"/>
              </a:spcAft>
              <a:buClr>
                <a:schemeClr val="lt1"/>
              </a:buClr>
              <a:buSzPts val="3200"/>
              <a:buNone/>
            </a:pPr>
            <a:r>
              <a:rPr lang="en-US" sz="3200"/>
              <a:t>1. Uw Culinaire bedrijf als leercentrum voor jongeren.</a:t>
            </a:r>
            <a:endParaRPr/>
          </a:p>
          <a:p>
            <a:pPr marL="0" lvl="0" indent="0" algn="ctr" rtl="0">
              <a:lnSpc>
                <a:spcPct val="90000"/>
              </a:lnSpc>
              <a:spcBef>
                <a:spcPts val="1000"/>
              </a:spcBef>
              <a:spcAft>
                <a:spcPts val="0"/>
              </a:spcAft>
              <a:buClr>
                <a:schemeClr val="lt1"/>
              </a:buClr>
              <a:buSzPts val="4000"/>
              <a:buNone/>
            </a:pPr>
            <a:endParaRPr sz="4000"/>
          </a:p>
        </p:txBody>
      </p:sp>
      <p:grpSp>
        <p:nvGrpSpPr>
          <p:cNvPr id="844" name="Google Shape;844;p44"/>
          <p:cNvGrpSpPr/>
          <p:nvPr/>
        </p:nvGrpSpPr>
        <p:grpSpPr>
          <a:xfrm>
            <a:off x="1190072" y="328550"/>
            <a:ext cx="3313907" cy="2484250"/>
            <a:chOff x="2904151" y="2414371"/>
            <a:chExt cx="2770617" cy="2076976"/>
          </a:xfrm>
        </p:grpSpPr>
        <p:sp>
          <p:nvSpPr>
            <p:cNvPr id="845" name="Google Shape;845;p44"/>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846" name="Google Shape;846;p44"/>
            <p:cNvGrpSpPr/>
            <p:nvPr/>
          </p:nvGrpSpPr>
          <p:grpSpPr>
            <a:xfrm>
              <a:off x="2904151" y="2414371"/>
              <a:ext cx="2770617" cy="2076976"/>
              <a:chOff x="2904151" y="2414371"/>
              <a:chExt cx="2770617" cy="2076976"/>
            </a:xfrm>
          </p:grpSpPr>
          <p:sp>
            <p:nvSpPr>
              <p:cNvPr id="847" name="Google Shape;847;p44"/>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8" name="Google Shape;848;p44"/>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9" name="Google Shape;849;p44"/>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0" name="Google Shape;850;p4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1" name="Google Shape;851;p4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2" name="Google Shape;852;p44"/>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3" name="Google Shape;853;p4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4" name="Google Shape;854;p4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5" name="Google Shape;855;p44"/>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6" name="Google Shape;856;p44"/>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7" name="Google Shape;857;p4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8" name="Google Shape;858;p4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9" name="Google Shape;859;p4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0" name="Google Shape;860;p4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1" name="Google Shape;861;p4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2" name="Google Shape;862;p4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3" name="Google Shape;863;p4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4" name="Google Shape;864;p4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5" name="Google Shape;865;p4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6" name="Google Shape;866;p4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7" name="Google Shape;867;p44"/>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8" name="Google Shape;868;p44"/>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9" name="Google Shape;869;p44"/>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0" name="Google Shape;870;p4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1" name="Google Shape;871;p4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2" name="Google Shape;872;p4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3" name="Google Shape;873;p4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4" name="Google Shape;874;p44"/>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5" name="Google Shape;875;p44"/>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6" name="Google Shape;876;p44"/>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7" name="Google Shape;877;p44"/>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8" name="Google Shape;878;p44"/>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9" name="Google Shape;879;p44"/>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0" name="Google Shape;880;p44"/>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1" name="Google Shape;881;p44"/>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2" name="Google Shape;882;p44"/>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3" name="Google Shape;883;p44"/>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4" name="Google Shape;884;p44"/>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5" name="Google Shape;885;p4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6" name="Google Shape;886;p4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7" name="Google Shape;887;p44"/>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8" name="Google Shape;888;p4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9" name="Google Shape;889;p4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0" name="Google Shape;890;p4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1" name="Google Shape;891;p4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2" name="Google Shape;892;p4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3" name="Google Shape;893;p4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4" name="Google Shape;894;p4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5" name="Google Shape;895;p4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6" name="Google Shape;896;p44"/>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7" name="Google Shape;897;p44"/>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8" name="Google Shape;898;p44"/>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9" name="Google Shape;899;p44"/>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0" name="Google Shape;900;p44"/>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1" name="Google Shape;901;p44"/>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2" name="Google Shape;902;p44"/>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3" name="Google Shape;903;p44"/>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4" name="Google Shape;904;p44"/>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5" name="Google Shape;905;p44"/>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6" name="Google Shape;906;p44"/>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7" name="Google Shape;907;p44"/>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8" name="Google Shape;908;p44"/>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
        <p:nvSpPr>
          <p:cNvPr id="909" name="Google Shape;909;p44"/>
          <p:cNvSpPr txBox="1"/>
          <p:nvPr/>
        </p:nvSpPr>
        <p:spPr>
          <a:xfrm>
            <a:off x="10183091" y="5867523"/>
            <a:ext cx="1828800" cy="682906"/>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45"/>
          <p:cNvSpPr txBox="1">
            <a:spLocks noGrp="1"/>
          </p:cNvSpPr>
          <p:nvPr>
            <p:ph type="body" idx="1"/>
          </p:nvPr>
        </p:nvSpPr>
        <p:spPr>
          <a:xfrm>
            <a:off x="814647" y="1837113"/>
            <a:ext cx="5843848" cy="449770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lt1"/>
              </a:buClr>
              <a:buSzPts val="2400"/>
              <a:buFont typeface="Calibri"/>
              <a:buAutoNum type="arabicPeriod"/>
            </a:pPr>
            <a:r>
              <a:rPr lang="en-US"/>
              <a:t>Culinaire Innovatie Audit Sjabloon</a:t>
            </a:r>
            <a:endParaRPr>
              <a:highlight>
                <a:srgbClr val="FFFF00"/>
              </a:highlight>
            </a:endParaRPr>
          </a:p>
          <a:p>
            <a:pPr marL="457200" lvl="0" indent="-304800" algn="l" rtl="0">
              <a:lnSpc>
                <a:spcPct val="90000"/>
              </a:lnSpc>
              <a:spcBef>
                <a:spcPts val="1000"/>
              </a:spcBef>
              <a:spcAft>
                <a:spcPts val="0"/>
              </a:spcAft>
              <a:buClr>
                <a:schemeClr val="lt1"/>
              </a:buClr>
              <a:buSzPts val="2400"/>
              <a:buFont typeface="Calibri"/>
              <a:buNone/>
            </a:pP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Werkend leren  </a:t>
            </a:r>
            <a:endParaRPr/>
          </a:p>
          <a:p>
            <a:pPr marL="457200" lvl="0" indent="-304800" algn="l" rtl="0">
              <a:lnSpc>
                <a:spcPct val="90000"/>
              </a:lnSpc>
              <a:spcBef>
                <a:spcPts val="1000"/>
              </a:spcBef>
              <a:spcAft>
                <a:spcPts val="0"/>
              </a:spcAft>
              <a:buClr>
                <a:schemeClr val="lt1"/>
              </a:buClr>
              <a:buSzPts val="2400"/>
              <a:buFont typeface="Calibri"/>
              <a:buNone/>
            </a:pPr>
            <a:endParaRPr>
              <a:highlight>
                <a:srgbClr val="000080"/>
              </a:highlight>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Projectmogelijkheden en verbindingen</a:t>
            </a:r>
            <a:endParaRPr/>
          </a:p>
          <a:p>
            <a:pPr marL="457200" lvl="0" indent="-304800" algn="l" rtl="0">
              <a:lnSpc>
                <a:spcPct val="90000"/>
              </a:lnSpc>
              <a:spcBef>
                <a:spcPts val="1000"/>
              </a:spcBef>
              <a:spcAft>
                <a:spcPts val="0"/>
              </a:spcAft>
              <a:buClr>
                <a:schemeClr val="lt1"/>
              </a:buClr>
              <a:buSzPts val="2400"/>
              <a:buFont typeface="Calibri"/>
              <a:buNone/>
            </a:pPr>
            <a:endParaRPr>
              <a:highlight>
                <a:srgbClr val="000080"/>
              </a:highlight>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Evaluatie - hoe weet u of u succes boekt?</a:t>
            </a:r>
            <a:endParaRPr>
              <a:highlight>
                <a:srgbClr val="FFFF00"/>
              </a:highlight>
            </a:endParaRPr>
          </a:p>
        </p:txBody>
      </p:sp>
      <p:sp>
        <p:nvSpPr>
          <p:cNvPr id="915" name="Google Shape;915;p45"/>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200"/>
              <a:buNone/>
            </a:pPr>
            <a:r>
              <a:rPr lang="en-US" sz="3200"/>
              <a:t>Hulpmiddelen en sjablonen</a:t>
            </a:r>
            <a:endParaRPr sz="3200"/>
          </a:p>
        </p:txBody>
      </p:sp>
      <p:pic>
        <p:nvPicPr>
          <p:cNvPr id="916" name="Google Shape;916;p45" descr="Close-up of person in denim shirt and apron cutting orange squash with knife with corn cobs on table"/>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46"/>
          <p:cNvSpPr txBox="1">
            <a:spLocks noGrp="1"/>
          </p:cNvSpPr>
          <p:nvPr>
            <p:ph type="body" idx="2"/>
          </p:nvPr>
        </p:nvSpPr>
        <p:spPr>
          <a:xfrm>
            <a:off x="806246" y="325301"/>
            <a:ext cx="105943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1. Culinaire Innovatie Audit - Deel 1</a:t>
            </a:r>
            <a:endParaRPr sz="3200"/>
          </a:p>
        </p:txBody>
      </p:sp>
      <p:grpSp>
        <p:nvGrpSpPr>
          <p:cNvPr id="922" name="Google Shape;922;p46"/>
          <p:cNvGrpSpPr/>
          <p:nvPr/>
        </p:nvGrpSpPr>
        <p:grpSpPr>
          <a:xfrm>
            <a:off x="9218814" y="2400414"/>
            <a:ext cx="1753210" cy="2057172"/>
            <a:chOff x="10376768" y="2334933"/>
            <a:chExt cx="920484" cy="919581"/>
          </a:xfrm>
        </p:grpSpPr>
        <p:sp>
          <p:nvSpPr>
            <p:cNvPr id="923" name="Google Shape;923;p46"/>
            <p:cNvSpPr/>
            <p:nvPr/>
          </p:nvSpPr>
          <p:spPr>
            <a:xfrm>
              <a:off x="11105749" y="2358419"/>
              <a:ext cx="171631" cy="171631"/>
            </a:xfrm>
            <a:custGeom>
              <a:avLst/>
              <a:gdLst/>
              <a:ahLst/>
              <a:cxnLst/>
              <a:rect l="l" t="t" r="r" b="b"/>
              <a:pathLst>
                <a:path w="171631" h="171631" extrusionOk="0">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4" name="Google Shape;924;p46"/>
            <p:cNvSpPr/>
            <p:nvPr/>
          </p:nvSpPr>
          <p:spPr>
            <a:xfrm>
              <a:off x="10773326" y="2554440"/>
              <a:ext cx="311645" cy="486890"/>
            </a:xfrm>
            <a:custGeom>
              <a:avLst/>
              <a:gdLst/>
              <a:ahLst/>
              <a:cxnLst/>
              <a:rect l="l" t="t" r="r" b="b"/>
              <a:pathLst>
                <a:path w="311645" h="486890" extrusionOk="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25" name="Google Shape;925;p46"/>
            <p:cNvGrpSpPr/>
            <p:nvPr/>
          </p:nvGrpSpPr>
          <p:grpSpPr>
            <a:xfrm>
              <a:off x="10376768" y="2334933"/>
              <a:ext cx="920484" cy="919581"/>
              <a:chOff x="10376768" y="2334933"/>
              <a:chExt cx="920484" cy="919581"/>
            </a:xfrm>
          </p:grpSpPr>
          <p:sp>
            <p:nvSpPr>
              <p:cNvPr id="926" name="Google Shape;926;p46"/>
              <p:cNvSpPr/>
              <p:nvPr/>
            </p:nvSpPr>
            <p:spPr>
              <a:xfrm>
                <a:off x="11043419" y="2944675"/>
                <a:ext cx="88525" cy="88525"/>
              </a:xfrm>
              <a:custGeom>
                <a:avLst/>
                <a:gdLst/>
                <a:ahLst/>
                <a:cxnLst/>
                <a:rect l="l" t="t" r="r" b="b"/>
                <a:pathLst>
                  <a:path w="88525" h="88525" extrusionOk="0">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7" name="Google Shape;927;p46"/>
              <p:cNvSpPr/>
              <p:nvPr/>
            </p:nvSpPr>
            <p:spPr>
              <a:xfrm>
                <a:off x="10376768" y="2334933"/>
                <a:ext cx="920484" cy="919581"/>
              </a:xfrm>
              <a:custGeom>
                <a:avLst/>
                <a:gdLst/>
                <a:ahLst/>
                <a:cxnLst/>
                <a:rect l="l" t="t" r="r" b="b"/>
                <a:pathLst>
                  <a:path w="920484" h="919581" extrusionOk="0">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aphicFrame>
        <p:nvGraphicFramePr>
          <p:cNvPr id="928" name="Google Shape;928;p46"/>
          <p:cNvGraphicFramePr/>
          <p:nvPr>
            <p:extLst>
              <p:ext uri="{D42A27DB-BD31-4B8C-83A1-F6EECF244321}">
                <p14:modId xmlns:p14="http://schemas.microsoft.com/office/powerpoint/2010/main" val="2177302742"/>
              </p:ext>
            </p:extLst>
          </p:nvPr>
        </p:nvGraphicFramePr>
        <p:xfrm>
          <a:off x="806246" y="2250422"/>
          <a:ext cx="7753775" cy="4266872"/>
        </p:xfrm>
        <a:graphic>
          <a:graphicData uri="http://schemas.openxmlformats.org/drawingml/2006/table">
            <a:tbl>
              <a:tblPr firstRow="1" firstCol="1" bandRow="1">
                <a:noFill/>
                <a:tableStyleId>{0A8D4CCF-CAE5-4571-89FC-5DB30F3E1E50}</a:tableStyleId>
              </a:tblPr>
              <a:tblGrid>
                <a:gridCol w="1936950">
                  <a:extLst>
                    <a:ext uri="{9D8B030D-6E8A-4147-A177-3AD203B41FA5}">
                      <a16:colId xmlns:a16="http://schemas.microsoft.com/office/drawing/2014/main" val="20000"/>
                    </a:ext>
                  </a:extLst>
                </a:gridCol>
                <a:gridCol w="1386675">
                  <a:extLst>
                    <a:ext uri="{9D8B030D-6E8A-4147-A177-3AD203B41FA5}">
                      <a16:colId xmlns:a16="http://schemas.microsoft.com/office/drawing/2014/main" val="20001"/>
                    </a:ext>
                  </a:extLst>
                </a:gridCol>
                <a:gridCol w="3886550">
                  <a:extLst>
                    <a:ext uri="{9D8B030D-6E8A-4147-A177-3AD203B41FA5}">
                      <a16:colId xmlns:a16="http://schemas.microsoft.com/office/drawing/2014/main" val="20002"/>
                    </a:ext>
                  </a:extLst>
                </a:gridCol>
                <a:gridCol w="543600">
                  <a:extLst>
                    <a:ext uri="{9D8B030D-6E8A-4147-A177-3AD203B41FA5}">
                      <a16:colId xmlns:a16="http://schemas.microsoft.com/office/drawing/2014/main" val="20003"/>
                    </a:ext>
                  </a:extLst>
                </a:gridCol>
              </a:tblGrid>
              <a:tr h="152400">
                <a:tc>
                  <a:txBody>
                    <a:bodyPr/>
                    <a:lstStyle/>
                    <a:p>
                      <a:pPr marL="0" marR="0" lvl="0" indent="0" algn="ctr" rtl="0">
                        <a:lnSpc>
                          <a:spcPct val="107000"/>
                        </a:lnSpc>
                        <a:spcBef>
                          <a:spcPts val="0"/>
                        </a:spcBef>
                        <a:spcAft>
                          <a:spcPts val="0"/>
                        </a:spcAft>
                        <a:buNone/>
                      </a:pPr>
                      <a:r>
                        <a:rPr lang="en-US" sz="1200" u="none" strike="noStrike" cap="none"/>
                        <a:t>Afmeting</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200" u="none" strike="noStrike" cap="none"/>
                        <a:t>Verklaringen</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200" u="none" strike="noStrike" cap="none"/>
                        <a:t>SCORE</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83525">
                <a:tc rowSpan="4">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Leiderschap en innovatiecultuur</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4">
                  <a:txBody>
                    <a:bodyPr/>
                    <a:lstStyle/>
                    <a:p>
                      <a:pPr marL="0" marR="0" lvl="0" indent="0" algn="l" rtl="0">
                        <a:lnSpc>
                          <a:spcPct val="107000"/>
                        </a:lnSpc>
                        <a:spcBef>
                          <a:spcPts val="0"/>
                        </a:spcBef>
                        <a:spcAft>
                          <a:spcPts val="0"/>
                        </a:spcAft>
                        <a:buNone/>
                      </a:pPr>
                      <a:r>
                        <a:rPr lang="en-US" sz="1200" b="1" u="none" strike="noStrike" cap="none"/>
                        <a:t> </a:t>
                      </a:r>
                      <a:endParaRPr sz="1200" b="1" u="none" strike="noStrike" cap="none"/>
                    </a:p>
                    <a:p>
                      <a:pPr marL="0" marR="0" lvl="0" indent="0" algn="ctr" rtl="0">
                        <a:lnSpc>
                          <a:spcPct val="107000"/>
                        </a:lnSpc>
                        <a:spcBef>
                          <a:spcPts val="800"/>
                        </a:spcBef>
                        <a:spcAft>
                          <a:spcPts val="0"/>
                        </a:spcAft>
                        <a:buNone/>
                      </a:pPr>
                      <a:r>
                        <a:rPr lang="en-US" sz="1200" b="1" u="none" strike="noStrike" cap="none"/>
                        <a:t>Onze Culinaire</a:t>
                      </a:r>
                      <a:endParaRPr/>
                    </a:p>
                    <a:p>
                      <a:pPr marL="0" marR="0" lvl="0" indent="0" algn="ctr" rtl="0">
                        <a:lnSpc>
                          <a:spcPct val="107000"/>
                        </a:lnSpc>
                        <a:spcBef>
                          <a:spcPts val="800"/>
                        </a:spcBef>
                        <a:spcAft>
                          <a:spcPts val="0"/>
                        </a:spcAft>
                        <a:buNone/>
                      </a:pPr>
                      <a:r>
                        <a:rPr lang="en-US" sz="1200" b="1" u="none" strike="noStrike" cap="none"/>
                        <a:t> Business</a:t>
                      </a:r>
                      <a:endParaRPr sz="12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200" u="none" strike="noStrike" cap="none"/>
                        <a:t>ondersteunt en stimuleert innovatie.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835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tolereert veranderingen en mislukkingen.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835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dirty="0" err="1"/>
                        <a:t>moedigt</a:t>
                      </a:r>
                      <a:r>
                        <a:rPr lang="en-US" sz="1200" u="none" strike="noStrike" cap="none" dirty="0"/>
                        <a:t> open </a:t>
                      </a:r>
                      <a:r>
                        <a:rPr lang="en-US" sz="1200" u="none" strike="noStrike" cap="none" dirty="0" err="1"/>
                        <a:t>en</a:t>
                      </a:r>
                      <a:r>
                        <a:rPr lang="en-US" sz="1200" u="none" strike="noStrike" cap="none" dirty="0"/>
                        <a:t> </a:t>
                      </a:r>
                      <a:r>
                        <a:rPr lang="en-US" sz="1200" u="none" strike="noStrike" cap="none" dirty="0" err="1"/>
                        <a:t>efficiënte</a:t>
                      </a:r>
                      <a:r>
                        <a:rPr lang="en-US" sz="1200" u="none" strike="noStrike" cap="none" dirty="0"/>
                        <a:t> </a:t>
                      </a:r>
                      <a:r>
                        <a:rPr lang="en-US" sz="1200" u="none" strike="noStrike" cap="none" dirty="0" err="1"/>
                        <a:t>communicatie</a:t>
                      </a:r>
                      <a:r>
                        <a:rPr lang="en-US" sz="1200" u="none" strike="noStrike" cap="none" dirty="0"/>
                        <a:t> </a:t>
                      </a:r>
                      <a:r>
                        <a:rPr lang="en-US" sz="1200" u="none" strike="noStrike" cap="none" dirty="0" err="1"/>
                        <a:t>aan</a:t>
                      </a:r>
                      <a:r>
                        <a:rPr lang="en-US" sz="1200" u="none" strike="noStrike" cap="none" dirty="0"/>
                        <a:t>. </a:t>
                      </a:r>
                      <a:endParaRPr sz="1200" u="none" strike="noStrike" cap="none" dirty="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11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dirty="0" err="1"/>
                        <a:t>moedigt</a:t>
                      </a:r>
                      <a:r>
                        <a:rPr lang="en-US" sz="1200" u="none" strike="noStrike" cap="none" dirty="0"/>
                        <a:t> </a:t>
                      </a:r>
                      <a:r>
                        <a:rPr lang="en-US" sz="1200" u="none" strike="noStrike" cap="none" dirty="0" err="1"/>
                        <a:t>samenwerking</a:t>
                      </a:r>
                      <a:r>
                        <a:rPr lang="en-US" sz="1200" u="none" strike="noStrike" cap="none" dirty="0"/>
                        <a:t> </a:t>
                      </a:r>
                      <a:r>
                        <a:rPr lang="en-US" sz="1200" u="none" strike="noStrike" cap="none" dirty="0" err="1"/>
                        <a:t>en</a:t>
                      </a:r>
                      <a:r>
                        <a:rPr lang="en-US" sz="1200" u="none" strike="noStrike" cap="none" dirty="0"/>
                        <a:t> interne </a:t>
                      </a:r>
                      <a:r>
                        <a:rPr lang="en-US" sz="1200" u="none" strike="noStrike" cap="none" dirty="0" err="1"/>
                        <a:t>uitwisseling</a:t>
                      </a:r>
                      <a:r>
                        <a:rPr lang="en-US" sz="1200" u="none" strike="noStrike" cap="none" dirty="0"/>
                        <a:t> van </a:t>
                      </a:r>
                      <a:r>
                        <a:rPr lang="en-US" sz="1200" u="none" strike="noStrike" cap="none" dirty="0" err="1"/>
                        <a:t>ideeën</a:t>
                      </a:r>
                      <a:r>
                        <a:rPr lang="en-US" sz="1200" u="none" strike="noStrike" cap="none" dirty="0"/>
                        <a:t> </a:t>
                      </a:r>
                      <a:r>
                        <a:rPr lang="en-US" sz="1200" u="none" strike="noStrike" cap="none" dirty="0" err="1"/>
                        <a:t>aan</a:t>
                      </a:r>
                      <a:r>
                        <a:rPr lang="en-US" sz="1200" u="none" strike="noStrike" cap="none" dirty="0"/>
                        <a:t> om tot </a:t>
                      </a:r>
                      <a:r>
                        <a:rPr lang="en-US" sz="1200" u="none" strike="noStrike" cap="none" dirty="0" err="1"/>
                        <a:t>nieuwe</a:t>
                      </a:r>
                      <a:r>
                        <a:rPr lang="en-US" sz="1200" u="none" strike="noStrike" cap="none" dirty="0"/>
                        <a:t> </a:t>
                      </a:r>
                      <a:r>
                        <a:rPr lang="en-US" sz="1200" u="none" strike="noStrike" cap="none" dirty="0" err="1"/>
                        <a:t>benaderingen</a:t>
                      </a:r>
                      <a:r>
                        <a:rPr lang="en-US" sz="1200" u="none" strike="noStrike" cap="none" dirty="0"/>
                        <a:t>, </a:t>
                      </a:r>
                      <a:r>
                        <a:rPr lang="en-US" sz="1200" u="none" strike="noStrike" cap="none" dirty="0" err="1"/>
                        <a:t>producten</a:t>
                      </a:r>
                      <a:r>
                        <a:rPr lang="en-US" sz="1200" u="none" strike="noStrike" cap="none" dirty="0"/>
                        <a:t> of menu's </a:t>
                      </a:r>
                      <a:r>
                        <a:rPr lang="en-US" sz="1200" u="none" strike="noStrike" cap="none" dirty="0" err="1"/>
                        <a:t>te</a:t>
                      </a:r>
                      <a:r>
                        <a:rPr lang="en-US" sz="1200" u="none" strike="noStrike" cap="none" dirty="0"/>
                        <a:t> </a:t>
                      </a:r>
                      <a:r>
                        <a:rPr lang="en-US" sz="1200" u="none" strike="noStrike" cap="none" dirty="0" err="1"/>
                        <a:t>komen</a:t>
                      </a:r>
                      <a:r>
                        <a:rPr lang="en-US" sz="1200" u="none" strike="noStrike" cap="none" dirty="0"/>
                        <a:t>.  </a:t>
                      </a:r>
                      <a:endParaRPr sz="1200" u="none" strike="noStrike" cap="none" dirty="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0400">
                <a:tc rowSpan="4">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Innovatiestrategie</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4">
                  <a:txBody>
                    <a:bodyPr/>
                    <a:lstStyle/>
                    <a:p>
                      <a:pPr marL="0" marR="0" lvl="0" indent="0" algn="ctr" rtl="0">
                        <a:lnSpc>
                          <a:spcPct val="107000"/>
                        </a:lnSpc>
                        <a:spcBef>
                          <a:spcPts val="0"/>
                        </a:spcBef>
                        <a:spcAft>
                          <a:spcPts val="0"/>
                        </a:spcAft>
                        <a:buNone/>
                      </a:pPr>
                      <a:r>
                        <a:rPr lang="en-US" sz="1200" b="1" u="none" strike="noStrike" cap="none"/>
                        <a:t> </a:t>
                      </a:r>
                      <a:endParaRPr sz="1200" b="1" u="none" strike="noStrike" cap="none"/>
                    </a:p>
                    <a:p>
                      <a:pPr marL="0" marR="0" lvl="0" indent="0" algn="ctr" rtl="0">
                        <a:lnSpc>
                          <a:spcPct val="107000"/>
                        </a:lnSpc>
                        <a:spcBef>
                          <a:spcPts val="800"/>
                        </a:spcBef>
                        <a:spcAft>
                          <a:spcPts val="0"/>
                        </a:spcAft>
                        <a:buNone/>
                      </a:pPr>
                      <a:r>
                        <a:rPr lang="en-US" sz="1200" b="1" u="none" strike="noStrike" cap="none"/>
                        <a:t>  </a:t>
                      </a:r>
                      <a:endParaRPr sz="1200" b="1" u="none" strike="noStrike" cap="none"/>
                    </a:p>
                    <a:p>
                      <a:pPr marL="0" marR="0" lvl="0" indent="0" algn="ctr" rtl="0">
                        <a:lnSpc>
                          <a:spcPct val="107000"/>
                        </a:lnSpc>
                        <a:spcBef>
                          <a:spcPts val="800"/>
                        </a:spcBef>
                        <a:spcAft>
                          <a:spcPts val="0"/>
                        </a:spcAft>
                        <a:buNone/>
                      </a:pPr>
                      <a:r>
                        <a:rPr lang="en-US" sz="1200" b="1" u="none" strike="noStrike" cap="none"/>
                        <a:t>Onze Culinaire </a:t>
                      </a:r>
                      <a:endParaRPr/>
                    </a:p>
                    <a:p>
                      <a:pPr marL="0" marR="0" lvl="0" indent="0" algn="ctr" rtl="0">
                        <a:lnSpc>
                          <a:spcPct val="107000"/>
                        </a:lnSpc>
                        <a:spcBef>
                          <a:spcPts val="800"/>
                        </a:spcBef>
                        <a:spcAft>
                          <a:spcPts val="0"/>
                        </a:spcAft>
                        <a:buNone/>
                      </a:pPr>
                      <a:r>
                        <a:rPr lang="en-US" sz="1200" b="1" u="none" strike="noStrike" cap="none"/>
                        <a:t>Business</a:t>
                      </a:r>
                      <a:endParaRPr sz="12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200" u="none" strike="noStrike" cap="none" dirty="0" err="1"/>
                        <a:t>heeft</a:t>
                      </a:r>
                      <a:r>
                        <a:rPr lang="en-US" sz="1200" u="none" strike="noStrike" cap="none" dirty="0"/>
                        <a:t> </a:t>
                      </a:r>
                      <a:r>
                        <a:rPr lang="en-US" sz="1200" u="none" strike="noStrike" cap="none" dirty="0" err="1"/>
                        <a:t>personeel</a:t>
                      </a:r>
                      <a:r>
                        <a:rPr lang="en-US" sz="1200" u="none" strike="noStrike" cap="none" dirty="0"/>
                        <a:t> </a:t>
                      </a:r>
                      <a:r>
                        <a:rPr lang="en-US" sz="1200" u="none" strike="noStrike" cap="none" dirty="0" err="1"/>
                        <a:t>dat</a:t>
                      </a:r>
                      <a:r>
                        <a:rPr lang="en-US" sz="1200" u="none" strike="noStrike" cap="none" dirty="0"/>
                        <a:t> </a:t>
                      </a:r>
                      <a:r>
                        <a:rPr lang="en-US" sz="1200" u="none" strike="noStrike" cap="none" dirty="0" err="1"/>
                        <a:t>verantwoordelijk</a:t>
                      </a:r>
                      <a:r>
                        <a:rPr lang="en-US" sz="1200" u="none" strike="noStrike" cap="none" dirty="0"/>
                        <a:t> is </a:t>
                      </a:r>
                      <a:r>
                        <a:rPr lang="en-US" sz="1200" u="none" strike="noStrike" cap="none" dirty="0" err="1"/>
                        <a:t>voor</a:t>
                      </a:r>
                      <a:r>
                        <a:rPr lang="en-US" sz="1200" u="none" strike="noStrike" cap="none" dirty="0"/>
                        <a:t> de </a:t>
                      </a:r>
                      <a:r>
                        <a:rPr lang="en-US" sz="1200" u="none" strike="noStrike" cap="none" dirty="0" err="1"/>
                        <a:t>innovatie</a:t>
                      </a:r>
                      <a:r>
                        <a:rPr lang="en-US" sz="1200" u="none" strike="noStrike" cap="none" dirty="0"/>
                        <a:t> van </a:t>
                      </a:r>
                      <a:r>
                        <a:rPr lang="en-US" sz="1200" u="none" strike="noStrike" cap="none" dirty="0" err="1"/>
                        <a:t>diensten</a:t>
                      </a:r>
                      <a:r>
                        <a:rPr lang="en-US" sz="1200" u="none" strike="noStrike" cap="none" dirty="0"/>
                        <a:t>/</a:t>
                      </a:r>
                      <a:r>
                        <a:rPr lang="en-US" sz="1200" u="none" strike="noStrike" cap="none" dirty="0" err="1"/>
                        <a:t>producten</a:t>
                      </a:r>
                      <a:r>
                        <a:rPr lang="en-US" sz="1200" u="none" strike="noStrike" cap="none" dirty="0"/>
                        <a:t>. </a:t>
                      </a:r>
                      <a:endParaRPr sz="1200" u="none" strike="noStrike" cap="none" dirty="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711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gebruikt bepaalde processen voor de ontwikkeling van diensten/producten.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65000">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verhoogt de investeringen in diensten/productinnovatie om belangrijke strategische doelen te bereiken.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711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stelt duidelijke verwachtingen en operationele doelstellingen vast voor de innovatie van diensten/producten.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71175">
                <a:tc rowSpan="5">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Veerkracht</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5">
                  <a:txBody>
                    <a:bodyPr/>
                    <a:lstStyle/>
                    <a:p>
                      <a:pPr marL="0" marR="0" lvl="0" indent="0" algn="ctr" rtl="0">
                        <a:lnSpc>
                          <a:spcPct val="107000"/>
                        </a:lnSpc>
                        <a:spcBef>
                          <a:spcPts val="0"/>
                        </a:spcBef>
                        <a:spcAft>
                          <a:spcPts val="0"/>
                        </a:spcAft>
                        <a:buNone/>
                      </a:pPr>
                      <a:r>
                        <a:rPr lang="en-US" sz="1200" b="1" u="none" strike="noStrike" cap="none"/>
                        <a:t> </a:t>
                      </a:r>
                      <a:endParaRPr sz="1200" b="1" u="none" strike="noStrike" cap="none"/>
                    </a:p>
                    <a:p>
                      <a:pPr marL="0" marR="0" lvl="0" indent="0" algn="ctr" rtl="0">
                        <a:lnSpc>
                          <a:spcPct val="107000"/>
                        </a:lnSpc>
                        <a:spcBef>
                          <a:spcPts val="800"/>
                        </a:spcBef>
                        <a:spcAft>
                          <a:spcPts val="0"/>
                        </a:spcAft>
                        <a:buNone/>
                      </a:pPr>
                      <a:r>
                        <a:rPr lang="en-US" sz="1200" b="1" u="none" strike="noStrike" cap="none"/>
                        <a:t> </a:t>
                      </a:r>
                      <a:endParaRPr sz="1200" b="1" u="none" strike="noStrike" cap="none"/>
                    </a:p>
                    <a:p>
                      <a:pPr marL="0" marR="0" lvl="0" indent="0" algn="ctr" rtl="0">
                        <a:lnSpc>
                          <a:spcPct val="107000"/>
                        </a:lnSpc>
                        <a:spcBef>
                          <a:spcPts val="800"/>
                        </a:spcBef>
                        <a:spcAft>
                          <a:spcPts val="0"/>
                        </a:spcAft>
                        <a:buNone/>
                      </a:pPr>
                      <a:r>
                        <a:rPr lang="en-US" sz="1200" b="1" u="none" strike="noStrike" cap="none"/>
                        <a:t>Onze Culinaire </a:t>
                      </a:r>
                      <a:endParaRPr/>
                    </a:p>
                    <a:p>
                      <a:pPr marL="0" marR="0" lvl="0" indent="0" algn="ctr" rtl="0">
                        <a:lnSpc>
                          <a:spcPct val="107000"/>
                        </a:lnSpc>
                        <a:spcBef>
                          <a:spcPts val="800"/>
                        </a:spcBef>
                        <a:spcAft>
                          <a:spcPts val="0"/>
                        </a:spcAft>
                        <a:buNone/>
                      </a:pPr>
                      <a:r>
                        <a:rPr lang="en-US" sz="1200" b="1" u="none" strike="noStrike" cap="none"/>
                        <a:t>Business</a:t>
                      </a:r>
                      <a:endParaRPr sz="12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200" u="none" strike="noStrike" cap="none"/>
                        <a:t>kijkt voortdurend uit naar potentiële bedreigingen en uitdagingen voor ons bedrijf.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711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houdt voortdurend technologische, wettelijke en marktveranderingen bij die relevant zijn voor ons bedrijf.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835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reageert snel op veranderingen in de markt.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835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dirty="0" err="1"/>
                        <a:t>aarzelt</a:t>
                      </a:r>
                      <a:r>
                        <a:rPr lang="en-US" sz="1200" u="none" strike="noStrike" cap="none" dirty="0"/>
                        <a:t> </a:t>
                      </a:r>
                      <a:r>
                        <a:rPr lang="en-US" sz="1200" u="none" strike="noStrike" cap="none" dirty="0" err="1"/>
                        <a:t>niet</a:t>
                      </a:r>
                      <a:r>
                        <a:rPr lang="en-US" sz="1200" u="none" strike="noStrike" cap="none" dirty="0"/>
                        <a:t> om </a:t>
                      </a:r>
                      <a:r>
                        <a:rPr lang="en-US" sz="1200" u="none" strike="noStrike" cap="none" dirty="0" err="1"/>
                        <a:t>berekende</a:t>
                      </a:r>
                      <a:r>
                        <a:rPr lang="en-US" sz="1200" u="none" strike="noStrike" cap="none" dirty="0"/>
                        <a:t> </a:t>
                      </a:r>
                      <a:r>
                        <a:rPr lang="en-US" sz="1200" u="none" strike="noStrike" cap="none" dirty="0" err="1"/>
                        <a:t>risico's</a:t>
                      </a:r>
                      <a:r>
                        <a:rPr lang="en-US" sz="1200" u="none" strike="noStrike" cap="none" dirty="0"/>
                        <a:t> </a:t>
                      </a:r>
                      <a:r>
                        <a:rPr lang="en-US" sz="1200" u="none" strike="noStrike" cap="none" dirty="0" err="1"/>
                        <a:t>te</a:t>
                      </a:r>
                      <a:r>
                        <a:rPr lang="en-US" sz="1200" u="none" strike="noStrike" cap="none" dirty="0"/>
                        <a:t> </a:t>
                      </a:r>
                      <a:r>
                        <a:rPr lang="en-US" sz="1200" u="none" strike="noStrike" cap="none" dirty="0" err="1"/>
                        <a:t>nemen</a:t>
                      </a:r>
                      <a:r>
                        <a:rPr lang="en-US" sz="1200" u="none" strike="noStrike" cap="none" dirty="0"/>
                        <a:t>. </a:t>
                      </a:r>
                      <a:endParaRPr sz="1200" u="none" strike="noStrike" cap="none" dirty="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3711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dirty="0" err="1"/>
                        <a:t>zouden</a:t>
                      </a:r>
                      <a:r>
                        <a:rPr lang="en-US" sz="1200" u="none" strike="noStrike" cap="none" dirty="0"/>
                        <a:t> </a:t>
                      </a:r>
                      <a:r>
                        <a:rPr lang="en-US" sz="1200" u="none" strike="noStrike" cap="none" dirty="0" err="1"/>
                        <a:t>blijven</a:t>
                      </a:r>
                      <a:r>
                        <a:rPr lang="en-US" sz="1200" u="none" strike="noStrike" cap="none" dirty="0"/>
                        <a:t> </a:t>
                      </a:r>
                      <a:r>
                        <a:rPr lang="en-US" sz="1200" u="none" strike="noStrike" cap="none" dirty="0" err="1"/>
                        <a:t>proberen</a:t>
                      </a:r>
                      <a:r>
                        <a:rPr lang="en-US" sz="1200" u="none" strike="noStrike" cap="none" dirty="0"/>
                        <a:t> </a:t>
                      </a:r>
                      <a:r>
                        <a:rPr lang="en-US" sz="1200" u="none" strike="noStrike" cap="none" dirty="0" err="1"/>
                        <a:t>en</a:t>
                      </a:r>
                      <a:r>
                        <a:rPr lang="en-US" sz="1200" u="none" strike="noStrike" cap="none" dirty="0"/>
                        <a:t> </a:t>
                      </a:r>
                      <a:r>
                        <a:rPr lang="en-US" sz="1200" u="none" strike="noStrike" cap="none" dirty="0" err="1"/>
                        <a:t>innoveren</a:t>
                      </a:r>
                      <a:r>
                        <a:rPr lang="en-US" sz="1200" u="none" strike="noStrike" cap="none" dirty="0"/>
                        <a:t> in de </a:t>
                      </a:r>
                      <a:r>
                        <a:rPr lang="en-US" sz="1200" u="none" strike="noStrike" cap="none" dirty="0" err="1"/>
                        <a:t>toekomst</a:t>
                      </a:r>
                      <a:r>
                        <a:rPr lang="en-US" sz="1200" u="none" strike="noStrike" cap="none" dirty="0"/>
                        <a:t>, </a:t>
                      </a:r>
                      <a:r>
                        <a:rPr lang="en-US" sz="1200" u="none" strike="noStrike" cap="none" dirty="0" err="1"/>
                        <a:t>zelfs</a:t>
                      </a:r>
                      <a:r>
                        <a:rPr lang="en-US" sz="1200" u="none" strike="noStrike" cap="none" dirty="0"/>
                        <a:t> </a:t>
                      </a:r>
                      <a:r>
                        <a:rPr lang="en-US" sz="1200" u="none" strike="noStrike" cap="none" dirty="0" err="1"/>
                        <a:t>als</a:t>
                      </a:r>
                      <a:r>
                        <a:rPr lang="en-US" sz="1200" u="none" strike="noStrike" cap="none" dirty="0"/>
                        <a:t> we in </a:t>
                      </a:r>
                      <a:r>
                        <a:rPr lang="en-US" sz="1200" u="none" strike="noStrike" cap="none" dirty="0" err="1"/>
                        <a:t>eerste</a:t>
                      </a:r>
                      <a:r>
                        <a:rPr lang="en-US" sz="1200" u="none" strike="noStrike" cap="none" dirty="0"/>
                        <a:t> </a:t>
                      </a:r>
                      <a:r>
                        <a:rPr lang="en-US" sz="1200" u="none" strike="noStrike" cap="none" dirty="0" err="1"/>
                        <a:t>instantie</a:t>
                      </a:r>
                      <a:r>
                        <a:rPr lang="en-US" sz="1200" u="none" strike="noStrike" cap="none" dirty="0"/>
                        <a:t> </a:t>
                      </a:r>
                      <a:r>
                        <a:rPr lang="en-US" sz="1200" u="none" strike="noStrike" cap="none" dirty="0" err="1"/>
                        <a:t>falen</a:t>
                      </a:r>
                      <a:r>
                        <a:rPr lang="en-US" sz="1200" u="none" strike="noStrike" cap="none" dirty="0"/>
                        <a:t> in </a:t>
                      </a:r>
                      <a:r>
                        <a:rPr lang="en-US" sz="1200" u="none" strike="noStrike" cap="none" dirty="0" err="1"/>
                        <a:t>onze</a:t>
                      </a:r>
                      <a:r>
                        <a:rPr lang="en-US" sz="1200" u="none" strike="noStrike" cap="none" dirty="0"/>
                        <a:t> </a:t>
                      </a:r>
                      <a:r>
                        <a:rPr lang="en-US" sz="1200" u="none" strike="noStrike" cap="none" dirty="0" err="1"/>
                        <a:t>pogingen</a:t>
                      </a:r>
                      <a:r>
                        <a:rPr lang="en-US" sz="1200" u="none" strike="noStrike" cap="none" dirty="0"/>
                        <a:t>. </a:t>
                      </a:r>
                      <a:endParaRPr sz="1200" u="none" strike="noStrike" cap="none" dirty="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
        <p:nvSpPr>
          <p:cNvPr id="929" name="Google Shape;929;p46"/>
          <p:cNvSpPr/>
          <p:nvPr/>
        </p:nvSpPr>
        <p:spPr>
          <a:xfrm>
            <a:off x="5089525" y="163512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br>
              <a:rPr lang="en-US" sz="1100" b="0" i="0" u="none" strike="noStrike" cap="none">
                <a:solidFill>
                  <a:schemeClr val="dk1"/>
                </a:solidFill>
                <a:latin typeface="Arial"/>
                <a:ea typeface="Arial"/>
                <a:cs typeface="Arial"/>
                <a:sym typeface="Arial"/>
              </a:rPr>
            </a:b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930" name="Google Shape;930;p46"/>
          <p:cNvSpPr txBox="1"/>
          <p:nvPr/>
        </p:nvSpPr>
        <p:spPr>
          <a:xfrm flipH="1">
            <a:off x="1757801" y="916537"/>
            <a:ext cx="66634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568754"/>
                </a:solidFill>
                <a:latin typeface="Calibri"/>
                <a:ea typeface="Calibri"/>
                <a:cs typeface="Calibri"/>
                <a:sym typeface="Calibri"/>
              </a:rPr>
              <a:t>INSTRUMENT VOOR ZELFBEOORDELING VAN DE INNOVATIEBEREIDHEID IN DE VOEDINGSSECTOR</a:t>
            </a:r>
            <a:endParaRPr sz="1400" b="1" dirty="0">
              <a:solidFill>
                <a:srgbClr val="568754"/>
              </a:solidFill>
              <a:latin typeface="Calibri"/>
              <a:ea typeface="Calibri"/>
              <a:cs typeface="Calibri"/>
              <a:sym typeface="Calibri"/>
            </a:endParaRPr>
          </a:p>
        </p:txBody>
      </p:sp>
      <p:graphicFrame>
        <p:nvGraphicFramePr>
          <p:cNvPr id="931" name="Google Shape;931;p46"/>
          <p:cNvGraphicFramePr/>
          <p:nvPr/>
        </p:nvGraphicFramePr>
        <p:xfrm>
          <a:off x="806246" y="1381616"/>
          <a:ext cx="7753800" cy="889020"/>
        </p:xfrm>
        <a:graphic>
          <a:graphicData uri="http://schemas.openxmlformats.org/drawingml/2006/table">
            <a:tbl>
              <a:tblPr firstRow="1" bandRow="1">
                <a:noFill/>
                <a:tableStyleId>{A61135F6-AA11-4FDD-8EDE-1A9824287D56}</a:tableStyleId>
              </a:tblPr>
              <a:tblGrid>
                <a:gridCol w="7753800">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US" sz="1400" u="none" strike="noStrike" cap="none">
                          <a:solidFill>
                            <a:srgbClr val="F0985E"/>
                          </a:solidFill>
                        </a:rPr>
                        <a:t>Vraag: in hoeverre bent u het eens met de volgende stellingen?</a:t>
                      </a:r>
                      <a:endParaRPr sz="1400" u="none" strike="noStrike" cap="none">
                        <a:solidFill>
                          <a:srgbClr val="F0985E"/>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400" b="1" u="none" strike="noStrike" cap="none" dirty="0">
                          <a:solidFill>
                            <a:srgbClr val="F0985E"/>
                          </a:solidFill>
                        </a:rPr>
                        <a:t>1 = </a:t>
                      </a:r>
                      <a:r>
                        <a:rPr lang="en-US" sz="1400" b="1" u="none" strike="noStrike" cap="none" dirty="0" err="1">
                          <a:solidFill>
                            <a:srgbClr val="F0985E"/>
                          </a:solidFill>
                        </a:rPr>
                        <a:t>sterk</a:t>
                      </a:r>
                      <a:r>
                        <a:rPr lang="en-US" sz="1400" b="1" u="none" strike="noStrike" cap="none" dirty="0">
                          <a:solidFill>
                            <a:srgbClr val="F0985E"/>
                          </a:solidFill>
                        </a:rPr>
                        <a:t> mee </a:t>
                      </a:r>
                      <a:r>
                        <a:rPr lang="en-US" sz="1400" b="1" u="none" strike="noStrike" cap="none" dirty="0" err="1">
                          <a:solidFill>
                            <a:srgbClr val="F0985E"/>
                          </a:solidFill>
                        </a:rPr>
                        <a:t>eens</a:t>
                      </a:r>
                      <a:r>
                        <a:rPr lang="en-US" sz="1400" b="1" u="none" strike="noStrike" cap="none" dirty="0">
                          <a:solidFill>
                            <a:srgbClr val="F0985E"/>
                          </a:solidFill>
                        </a:rPr>
                        <a:t>; 2 = </a:t>
                      </a:r>
                      <a:r>
                        <a:rPr lang="en-US" sz="1400" b="1" u="none" strike="noStrike" cap="none" dirty="0" err="1">
                          <a:solidFill>
                            <a:srgbClr val="F0985E"/>
                          </a:solidFill>
                        </a:rPr>
                        <a:t>niet</a:t>
                      </a:r>
                      <a:r>
                        <a:rPr lang="en-US" sz="1400" b="1" u="none" strike="noStrike" cap="none" dirty="0">
                          <a:solidFill>
                            <a:srgbClr val="F0985E"/>
                          </a:solidFill>
                        </a:rPr>
                        <a:t> mee </a:t>
                      </a:r>
                      <a:r>
                        <a:rPr lang="en-US" sz="1400" b="1" u="none" strike="noStrike" cap="none" dirty="0" err="1">
                          <a:solidFill>
                            <a:srgbClr val="F0985E"/>
                          </a:solidFill>
                        </a:rPr>
                        <a:t>eens</a:t>
                      </a:r>
                      <a:r>
                        <a:rPr lang="en-US" sz="1400" b="1" u="none" strike="noStrike" cap="none" dirty="0">
                          <a:solidFill>
                            <a:srgbClr val="F0985E"/>
                          </a:solidFill>
                        </a:rPr>
                        <a:t>; 3 = </a:t>
                      </a:r>
                      <a:r>
                        <a:rPr lang="en-US" sz="1400" b="1" u="none" strike="noStrike" cap="none" dirty="0" err="1">
                          <a:solidFill>
                            <a:srgbClr val="F0985E"/>
                          </a:solidFill>
                        </a:rPr>
                        <a:t>noch</a:t>
                      </a:r>
                      <a:r>
                        <a:rPr lang="en-US" sz="1400" b="1" u="none" strike="noStrike" cap="none" dirty="0">
                          <a:solidFill>
                            <a:srgbClr val="F0985E"/>
                          </a:solidFill>
                        </a:rPr>
                        <a:t> mee </a:t>
                      </a:r>
                      <a:r>
                        <a:rPr lang="en-US" sz="1400" b="1" u="none" strike="noStrike" cap="none" dirty="0" err="1">
                          <a:solidFill>
                            <a:srgbClr val="F0985E"/>
                          </a:solidFill>
                        </a:rPr>
                        <a:t>eens</a:t>
                      </a:r>
                      <a:r>
                        <a:rPr lang="en-US" sz="1400" b="1" u="none" strike="noStrike" cap="none" dirty="0">
                          <a:solidFill>
                            <a:srgbClr val="F0985E"/>
                          </a:solidFill>
                        </a:rPr>
                        <a:t> </a:t>
                      </a:r>
                      <a:r>
                        <a:rPr lang="en-US" sz="1400" b="1" u="none" strike="noStrike" cap="none" dirty="0" err="1">
                          <a:solidFill>
                            <a:srgbClr val="F0985E"/>
                          </a:solidFill>
                        </a:rPr>
                        <a:t>noch</a:t>
                      </a:r>
                      <a:r>
                        <a:rPr lang="en-US" sz="1400" b="1" u="none" strike="noStrike" cap="none" dirty="0">
                          <a:solidFill>
                            <a:srgbClr val="F0985E"/>
                          </a:solidFill>
                        </a:rPr>
                        <a:t> mee </a:t>
                      </a:r>
                      <a:r>
                        <a:rPr lang="en-US" sz="1400" b="1" u="none" strike="noStrike" cap="none" dirty="0" err="1">
                          <a:solidFill>
                            <a:srgbClr val="F0985E"/>
                          </a:solidFill>
                        </a:rPr>
                        <a:t>oneens</a:t>
                      </a:r>
                      <a:r>
                        <a:rPr lang="en-US" sz="1400" b="1" u="none" strike="noStrike" cap="none" dirty="0">
                          <a:solidFill>
                            <a:srgbClr val="F0985E"/>
                          </a:solidFill>
                        </a:rPr>
                        <a:t>; 4 = mee </a:t>
                      </a:r>
                      <a:r>
                        <a:rPr lang="en-US" sz="1400" b="1" u="none" strike="noStrike" cap="none" dirty="0" err="1">
                          <a:solidFill>
                            <a:srgbClr val="F0985E"/>
                          </a:solidFill>
                        </a:rPr>
                        <a:t>eens</a:t>
                      </a:r>
                      <a:r>
                        <a:rPr lang="en-US" sz="1400" b="1" u="none" strike="noStrike" cap="none" dirty="0">
                          <a:solidFill>
                            <a:srgbClr val="F0985E"/>
                          </a:solidFill>
                        </a:rPr>
                        <a:t>; 5 = </a:t>
                      </a:r>
                      <a:r>
                        <a:rPr lang="en-US" sz="1400" b="1" u="none" strike="noStrike" cap="none" dirty="0" err="1">
                          <a:solidFill>
                            <a:srgbClr val="F0985E"/>
                          </a:solidFill>
                        </a:rPr>
                        <a:t>sterk</a:t>
                      </a:r>
                      <a:r>
                        <a:rPr lang="en-US" sz="1400" b="1" u="none" strike="noStrike" cap="none" dirty="0">
                          <a:solidFill>
                            <a:srgbClr val="F0985E"/>
                          </a:solidFill>
                        </a:rPr>
                        <a:t> mee </a:t>
                      </a:r>
                      <a:r>
                        <a:rPr lang="en-US" sz="1400" b="1" u="none" strike="noStrike" cap="none" dirty="0" err="1">
                          <a:solidFill>
                            <a:srgbClr val="F0985E"/>
                          </a:solidFill>
                        </a:rPr>
                        <a:t>eens</a:t>
                      </a:r>
                      <a:r>
                        <a:rPr lang="en-US" sz="1400" b="1" u="none" strike="noStrike" cap="none" dirty="0">
                          <a:solidFill>
                            <a:srgbClr val="F0985E"/>
                          </a:solidFill>
                        </a:rPr>
                        <a:t>.</a:t>
                      </a:r>
                      <a:endParaRPr sz="1400" b="1" u="none" strike="noStrike" cap="none" dirty="0">
                        <a:solidFill>
                          <a:srgbClr val="F0985E"/>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47"/>
          <p:cNvSpPr txBox="1">
            <a:spLocks noGrp="1"/>
          </p:cNvSpPr>
          <p:nvPr>
            <p:ph type="body" idx="2"/>
          </p:nvPr>
        </p:nvSpPr>
        <p:spPr>
          <a:xfrm>
            <a:off x="735013" y="642938"/>
            <a:ext cx="10593387"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Culinaire Innovatie Audit - Deel 2</a:t>
            </a:r>
            <a:endParaRPr sz="3200"/>
          </a:p>
        </p:txBody>
      </p:sp>
      <p:grpSp>
        <p:nvGrpSpPr>
          <p:cNvPr id="937" name="Google Shape;937;p47"/>
          <p:cNvGrpSpPr/>
          <p:nvPr/>
        </p:nvGrpSpPr>
        <p:grpSpPr>
          <a:xfrm>
            <a:off x="8986910" y="2037602"/>
            <a:ext cx="2084647" cy="2128058"/>
            <a:chOff x="6582714" y="331356"/>
            <a:chExt cx="1146476" cy="1157445"/>
          </a:xfrm>
        </p:grpSpPr>
        <p:sp>
          <p:nvSpPr>
            <p:cNvPr id="938" name="Google Shape;938;p47"/>
            <p:cNvSpPr/>
            <p:nvPr/>
          </p:nvSpPr>
          <p:spPr>
            <a:xfrm>
              <a:off x="7021557" y="463008"/>
              <a:ext cx="255077" cy="279761"/>
            </a:xfrm>
            <a:custGeom>
              <a:avLst/>
              <a:gdLst/>
              <a:ahLst/>
              <a:cxnLst/>
              <a:rect l="l" t="t" r="r" b="b"/>
              <a:pathLst>
                <a:path w="255077" h="279761" extrusionOk="0">
                  <a:moveTo>
                    <a:pt x="27428" y="49370"/>
                  </a:moveTo>
                  <a:cubicBezTo>
                    <a:pt x="52113" y="19199"/>
                    <a:pt x="87769" y="0"/>
                    <a:pt x="128910" y="0"/>
                  </a:cubicBezTo>
                  <a:lnTo>
                    <a:pt x="128910" y="0"/>
                  </a:lnTo>
                  <a:cubicBezTo>
                    <a:pt x="200222" y="0"/>
                    <a:pt x="255077" y="57598"/>
                    <a:pt x="255077" y="128910"/>
                  </a:cubicBezTo>
                  <a:cubicBezTo>
                    <a:pt x="255077" y="161823"/>
                    <a:pt x="241363" y="194736"/>
                    <a:pt x="219421" y="216678"/>
                  </a:cubicBezTo>
                  <a:cubicBezTo>
                    <a:pt x="202965" y="233135"/>
                    <a:pt x="189252" y="255077"/>
                    <a:pt x="181022" y="279762"/>
                  </a:cubicBezTo>
                  <a:lnTo>
                    <a:pt x="76797" y="279762"/>
                  </a:lnTo>
                  <a:cubicBezTo>
                    <a:pt x="68569" y="257820"/>
                    <a:pt x="54855" y="235878"/>
                    <a:pt x="35656" y="216678"/>
                  </a:cubicBezTo>
                  <a:cubicBezTo>
                    <a:pt x="13714" y="191993"/>
                    <a:pt x="0" y="161823"/>
                    <a:pt x="0" y="128910"/>
                  </a:cubicBezTo>
                  <a:lnTo>
                    <a:pt x="2742" y="74055"/>
                  </a:lnTo>
                  <a:lnTo>
                    <a:pt x="27428" y="49370"/>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39" name="Google Shape;939;p47"/>
            <p:cNvGrpSpPr/>
            <p:nvPr/>
          </p:nvGrpSpPr>
          <p:grpSpPr>
            <a:xfrm>
              <a:off x="6582714" y="331356"/>
              <a:ext cx="1146476" cy="1157445"/>
              <a:chOff x="6582714" y="331356"/>
              <a:chExt cx="1146476" cy="1157445"/>
            </a:xfrm>
          </p:grpSpPr>
          <p:sp>
            <p:nvSpPr>
              <p:cNvPr id="940" name="Google Shape;940;p47"/>
              <p:cNvSpPr/>
              <p:nvPr/>
            </p:nvSpPr>
            <p:spPr>
              <a:xfrm>
                <a:off x="6582714" y="424610"/>
                <a:ext cx="1146476" cy="1064191"/>
              </a:xfrm>
              <a:custGeom>
                <a:avLst/>
                <a:gdLst/>
                <a:ahLst/>
                <a:cxnLst/>
                <a:rect l="l" t="t" r="r" b="b"/>
                <a:pathLst>
                  <a:path w="1146476" h="1064191" extrusionOk="0">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1" name="Google Shape;941;p47"/>
              <p:cNvSpPr/>
              <p:nvPr/>
            </p:nvSpPr>
            <p:spPr>
              <a:xfrm>
                <a:off x="6889905" y="572719"/>
                <a:ext cx="65825" cy="32913"/>
              </a:xfrm>
              <a:custGeom>
                <a:avLst/>
                <a:gdLst/>
                <a:ahLst/>
                <a:cxnLst/>
                <a:rect l="l" t="t" r="r" b="b"/>
                <a:pathLst>
                  <a:path w="65825" h="32913" extrusionOk="0">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2" name="Google Shape;942;p47"/>
              <p:cNvSpPr/>
              <p:nvPr/>
            </p:nvSpPr>
            <p:spPr>
              <a:xfrm>
                <a:off x="7339717" y="572719"/>
                <a:ext cx="65827" cy="32913"/>
              </a:xfrm>
              <a:custGeom>
                <a:avLst/>
                <a:gdLst/>
                <a:ahLst/>
                <a:cxnLst/>
                <a:rect l="l" t="t" r="r" b="b"/>
                <a:pathLst>
                  <a:path w="65827" h="32913" extrusionOk="0">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3" name="Google Shape;943;p47"/>
              <p:cNvSpPr/>
              <p:nvPr/>
            </p:nvSpPr>
            <p:spPr>
              <a:xfrm>
                <a:off x="6959845" y="401296"/>
                <a:ext cx="54854" cy="56226"/>
              </a:xfrm>
              <a:custGeom>
                <a:avLst/>
                <a:gdLst/>
                <a:ahLst/>
                <a:cxnLst/>
                <a:rect l="l" t="t" r="r" b="b"/>
                <a:pathLst>
                  <a:path w="54854" h="56226" extrusionOk="0">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4" name="Google Shape;944;p47"/>
              <p:cNvSpPr/>
              <p:nvPr/>
            </p:nvSpPr>
            <p:spPr>
              <a:xfrm>
                <a:off x="7278006" y="719456"/>
                <a:ext cx="52112" cy="56226"/>
              </a:xfrm>
              <a:custGeom>
                <a:avLst/>
                <a:gdLst/>
                <a:ahLst/>
                <a:cxnLst/>
                <a:rect l="l" t="t" r="r" b="b"/>
                <a:pathLst>
                  <a:path w="52112" h="56226" extrusionOk="0">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5" name="Google Shape;945;p47"/>
              <p:cNvSpPr/>
              <p:nvPr/>
            </p:nvSpPr>
            <p:spPr>
              <a:xfrm>
                <a:off x="6959845" y="719456"/>
                <a:ext cx="54854" cy="56226"/>
              </a:xfrm>
              <a:custGeom>
                <a:avLst/>
                <a:gdLst/>
                <a:ahLst/>
                <a:cxnLst/>
                <a:rect l="l" t="t" r="r" b="b"/>
                <a:pathLst>
                  <a:path w="54854" h="56226" extrusionOk="0">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6" name="Google Shape;946;p47"/>
              <p:cNvSpPr/>
              <p:nvPr/>
            </p:nvSpPr>
            <p:spPr>
              <a:xfrm>
                <a:off x="7278006" y="401296"/>
                <a:ext cx="54856" cy="56226"/>
              </a:xfrm>
              <a:custGeom>
                <a:avLst/>
                <a:gdLst/>
                <a:ahLst/>
                <a:cxnLst/>
                <a:rect l="l" t="t" r="r" b="b"/>
                <a:pathLst>
                  <a:path w="54856" h="56226" extrusionOk="0">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7" name="Google Shape;947;p47"/>
              <p:cNvSpPr/>
              <p:nvPr/>
            </p:nvSpPr>
            <p:spPr>
              <a:xfrm>
                <a:off x="7131268" y="331356"/>
                <a:ext cx="32913" cy="65826"/>
              </a:xfrm>
              <a:custGeom>
                <a:avLst/>
                <a:gdLst/>
                <a:ahLst/>
                <a:cxnLst/>
                <a:rect l="l" t="t" r="r" b="b"/>
                <a:pathLst>
                  <a:path w="32913" h="65826" extrusionOk="0">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48" name="Google Shape;948;p47"/>
          <p:cNvSpPr/>
          <p:nvPr/>
        </p:nvSpPr>
        <p:spPr>
          <a:xfrm>
            <a:off x="9221235" y="3370117"/>
            <a:ext cx="266006" cy="286789"/>
          </a:xfrm>
          <a:prstGeom prst="flowChartConnector">
            <a:avLst/>
          </a:prstGeom>
          <a:solidFill>
            <a:srgbClr val="568754"/>
          </a:solidFill>
          <a:ln w="12700" cap="flat" cmpd="sng">
            <a:solidFill>
              <a:srgbClr val="5687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9" name="Google Shape;949;p47"/>
          <p:cNvSpPr/>
          <p:nvPr/>
        </p:nvSpPr>
        <p:spPr>
          <a:xfrm>
            <a:off x="10580255" y="3370117"/>
            <a:ext cx="266006" cy="286789"/>
          </a:xfrm>
          <a:prstGeom prst="flowChartConnector">
            <a:avLst/>
          </a:prstGeom>
          <a:solidFill>
            <a:srgbClr val="568754"/>
          </a:solidFill>
          <a:ln w="12700" cap="flat" cmpd="sng">
            <a:solidFill>
              <a:srgbClr val="5687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47"/>
          <p:cNvSpPr/>
          <p:nvPr/>
        </p:nvSpPr>
        <p:spPr>
          <a:xfrm>
            <a:off x="9880667" y="3370117"/>
            <a:ext cx="266006" cy="286789"/>
          </a:xfrm>
          <a:prstGeom prst="flowChartConnector">
            <a:avLst/>
          </a:prstGeom>
          <a:solidFill>
            <a:srgbClr val="568754"/>
          </a:solidFill>
          <a:ln w="12700" cap="flat" cmpd="sng">
            <a:solidFill>
              <a:srgbClr val="5687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951" name="Google Shape;951;p47"/>
          <p:cNvGraphicFramePr/>
          <p:nvPr/>
        </p:nvGraphicFramePr>
        <p:xfrm>
          <a:off x="749667" y="1772481"/>
          <a:ext cx="7758475" cy="4522815"/>
        </p:xfrm>
        <a:graphic>
          <a:graphicData uri="http://schemas.openxmlformats.org/drawingml/2006/table">
            <a:tbl>
              <a:tblPr firstRow="1" firstCol="1" bandRow="1">
                <a:noFill/>
                <a:tableStyleId>{0A8D4CCF-CAE5-4571-89FC-5DB30F3E1E50}</a:tableStyleId>
              </a:tblPr>
              <a:tblGrid>
                <a:gridCol w="1710225">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4161275">
                  <a:extLst>
                    <a:ext uri="{9D8B030D-6E8A-4147-A177-3AD203B41FA5}">
                      <a16:colId xmlns:a16="http://schemas.microsoft.com/office/drawing/2014/main" val="20002"/>
                    </a:ext>
                  </a:extLst>
                </a:gridCol>
                <a:gridCol w="543950">
                  <a:extLst>
                    <a:ext uri="{9D8B030D-6E8A-4147-A177-3AD203B41FA5}">
                      <a16:colId xmlns:a16="http://schemas.microsoft.com/office/drawing/2014/main" val="20003"/>
                    </a:ext>
                  </a:extLst>
                </a:gridCol>
              </a:tblGrid>
              <a:tr h="302875">
                <a:tc rowSpan="8">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 Innovatievermogen</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8">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solidFill>
                            <a:schemeClr val="dk1"/>
                          </a:solidFill>
                        </a:rPr>
                        <a:t> </a:t>
                      </a:r>
                      <a:endParaRPr sz="1200" u="none" strike="noStrike" cap="none">
                        <a:solidFill>
                          <a:schemeClr val="dk1"/>
                        </a:solidFill>
                      </a:endParaRPr>
                    </a:p>
                    <a:p>
                      <a:pPr marL="0" marR="0" lvl="0" indent="0" algn="ctr" rtl="0">
                        <a:lnSpc>
                          <a:spcPct val="107000"/>
                        </a:lnSpc>
                        <a:spcBef>
                          <a:spcPts val="800"/>
                        </a:spcBef>
                        <a:spcAft>
                          <a:spcPts val="0"/>
                        </a:spcAft>
                        <a:buNone/>
                      </a:pPr>
                      <a:r>
                        <a:rPr lang="en-US" sz="1200" u="none" strike="noStrike" cap="none">
                          <a:solidFill>
                            <a:schemeClr val="dk1"/>
                          </a:solidFill>
                        </a:rPr>
                        <a:t> </a:t>
                      </a:r>
                      <a:endParaRPr sz="1200" u="none" strike="noStrike" cap="none">
                        <a:solidFill>
                          <a:schemeClr val="dk1"/>
                        </a:solidFill>
                      </a:endParaRPr>
                    </a:p>
                    <a:p>
                      <a:pPr marL="0" marR="0" lvl="0" indent="0" algn="ctr" rtl="0">
                        <a:lnSpc>
                          <a:spcPct val="107000"/>
                        </a:lnSpc>
                        <a:spcBef>
                          <a:spcPts val="800"/>
                        </a:spcBef>
                        <a:spcAft>
                          <a:spcPts val="0"/>
                        </a:spcAft>
                        <a:buNone/>
                      </a:pPr>
                      <a:r>
                        <a:rPr lang="en-US" sz="1200" u="none" strike="noStrike" cap="none">
                          <a:solidFill>
                            <a:schemeClr val="dk1"/>
                          </a:solidFill>
                        </a:rPr>
                        <a:t> </a:t>
                      </a:r>
                      <a:endParaRPr sz="1200" u="none" strike="noStrike" cap="none">
                        <a:solidFill>
                          <a:schemeClr val="dk1"/>
                        </a:solidFill>
                      </a:endParaRPr>
                    </a:p>
                    <a:p>
                      <a:pPr marL="0" marR="0" lvl="0" indent="0" algn="ctr" rtl="0">
                        <a:lnSpc>
                          <a:spcPct val="107000"/>
                        </a:lnSpc>
                        <a:spcBef>
                          <a:spcPts val="800"/>
                        </a:spcBef>
                        <a:spcAft>
                          <a:spcPts val="0"/>
                        </a:spcAft>
                        <a:buNone/>
                      </a:pPr>
                      <a:r>
                        <a:rPr lang="en-US" sz="1200" u="none" strike="noStrike" cap="none">
                          <a:solidFill>
                            <a:schemeClr val="dk1"/>
                          </a:solidFill>
                        </a:rPr>
                        <a:t>Onze Culinaire Zaken</a:t>
                      </a:r>
                      <a:endParaRPr sz="1200" u="none" strike="noStrike" cap="none">
                        <a:solidFill>
                          <a:schemeClr val="dk1"/>
                        </a:solidFill>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2EA"/>
                    </a:solidFill>
                  </a:tcPr>
                </a:tc>
                <a:tc>
                  <a:txBody>
                    <a:bodyPr/>
                    <a:lstStyle/>
                    <a:p>
                      <a:pPr marL="0" marR="0" lvl="0" indent="0" algn="ctr" rtl="0">
                        <a:lnSpc>
                          <a:spcPct val="107000"/>
                        </a:lnSpc>
                        <a:spcBef>
                          <a:spcPts val="0"/>
                        </a:spcBef>
                        <a:spcAft>
                          <a:spcPts val="0"/>
                        </a:spcAft>
                        <a:buNone/>
                      </a:pPr>
                      <a:r>
                        <a:rPr lang="en-US" sz="1200" b="0" u="none" strike="noStrike" cap="none">
                          <a:solidFill>
                            <a:schemeClr val="dk1"/>
                          </a:solidFill>
                        </a:rPr>
                        <a:t>heeft producten/diensten ontwikkeld die nieuw zijn voor de markt.  </a:t>
                      </a:r>
                      <a:endParaRPr sz="1200" b="0" u="none" strike="noStrike" cap="none">
                        <a:solidFill>
                          <a:schemeClr val="dk1"/>
                        </a:solidFill>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2EA"/>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F2EA"/>
                    </a:solidFill>
                  </a:tcPr>
                </a:tc>
                <a:extLst>
                  <a:ext uri="{0D108BD9-81ED-4DB2-BD59-A6C34878D82A}">
                    <a16:rowId xmlns:a16="http://schemas.microsoft.com/office/drawing/2014/main" val="10000"/>
                  </a:ext>
                </a:extLst>
              </a:tr>
              <a:tr h="3028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heeft getracht bestaande producten/diensten te verbeteren.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78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gebruikt onze knowhow bij de invoering van nieuwe producten/diensten om aan de vraag van de klant te voldoen.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28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beschikt over creativiteit waardoor we onze concurrenten regelmatig voorblijven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5350">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nieuwe producten/diensten aanbiedt die radicaal verschillen van onze belangrijkste concurrenten.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28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probeert vaak nieuwe ideeën uit en zoekt ongebruikelijke nieuwe oplossingen.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04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zoekt naar nieuwe manieren om dingen te doen.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83800">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is creatief in zijn werkwijze. </a:t>
                      </a:r>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48225">
                <a:tc rowSpan="5">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Netwerkmogelijkheden</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5">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b="1" u="none" strike="noStrike" cap="none"/>
                        <a:t>Onze Culinaire</a:t>
                      </a:r>
                      <a:endParaRPr/>
                    </a:p>
                    <a:p>
                      <a:pPr marL="0" marR="0" lvl="0" indent="0" algn="ctr" rtl="0">
                        <a:lnSpc>
                          <a:spcPct val="107000"/>
                        </a:lnSpc>
                        <a:spcBef>
                          <a:spcPts val="800"/>
                        </a:spcBef>
                        <a:spcAft>
                          <a:spcPts val="0"/>
                        </a:spcAft>
                        <a:buNone/>
                      </a:pPr>
                      <a:r>
                        <a:rPr lang="en-US" sz="1200" b="1" u="none" strike="noStrike" cap="none"/>
                        <a:t> Business</a:t>
                      </a:r>
                      <a:endParaRPr sz="12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200" u="none" strike="noStrike" cap="none"/>
                        <a:t>beschikt over een bestaand netwerk voor toegang tot technologie/middelen.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04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kan gemakkelijk nieuwe partners aan ons netwerk toevoegen.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028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gemakkelijk toegang hebben tot de expertise/kennis van netwerkpartners.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004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neemt deel aan tentoonstellingen die verband houden met ons bedrijf.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405350">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netwerken met concurrenten, industriële en beroepsverenigingen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952" name="Google Shape;952;p47"/>
          <p:cNvSpPr txBox="1"/>
          <p:nvPr/>
        </p:nvSpPr>
        <p:spPr>
          <a:xfrm>
            <a:off x="7970655" y="1495482"/>
            <a:ext cx="537481" cy="246221"/>
          </a:xfrm>
          <a:prstGeom prst="rect">
            <a:avLst/>
          </a:prstGeom>
          <a:solidFill>
            <a:srgbClr val="56875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i="0" u="none" strike="noStrike" cap="none">
                <a:solidFill>
                  <a:srgbClr val="FFFFFF"/>
                </a:solidFill>
                <a:latin typeface="Calibri"/>
                <a:ea typeface="Calibri"/>
                <a:cs typeface="Calibri"/>
                <a:sym typeface="Calibri"/>
              </a:rPr>
              <a:t>SCORE</a:t>
            </a:r>
            <a:endParaRPr sz="10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48"/>
          <p:cNvSpPr txBox="1">
            <a:spLocks noGrp="1"/>
          </p:cNvSpPr>
          <p:nvPr>
            <p:ph type="body" idx="2"/>
          </p:nvPr>
        </p:nvSpPr>
        <p:spPr>
          <a:xfrm>
            <a:off x="735013" y="642938"/>
            <a:ext cx="10593387"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Culinaire Innovatie Audit - Deel 3</a:t>
            </a:r>
            <a:endParaRPr sz="3200"/>
          </a:p>
        </p:txBody>
      </p:sp>
      <p:grpSp>
        <p:nvGrpSpPr>
          <p:cNvPr id="958" name="Google Shape;958;p48"/>
          <p:cNvGrpSpPr/>
          <p:nvPr/>
        </p:nvGrpSpPr>
        <p:grpSpPr>
          <a:xfrm>
            <a:off x="8952807" y="2298937"/>
            <a:ext cx="2019993" cy="2260126"/>
            <a:chOff x="986212" y="4755836"/>
            <a:chExt cx="715862" cy="735059"/>
          </a:xfrm>
        </p:grpSpPr>
        <p:sp>
          <p:nvSpPr>
            <p:cNvPr id="959" name="Google Shape;959;p48"/>
            <p:cNvSpPr/>
            <p:nvPr/>
          </p:nvSpPr>
          <p:spPr>
            <a:xfrm rot="10800000">
              <a:off x="1061666" y="5068237"/>
              <a:ext cx="93254" cy="268790"/>
            </a:xfrm>
            <a:custGeom>
              <a:avLst/>
              <a:gdLst/>
              <a:ahLst/>
              <a:cxnLst/>
              <a:rect l="l" t="t" r="r" b="b"/>
              <a:pathLst>
                <a:path w="93254" h="268790" extrusionOk="0">
                  <a:moveTo>
                    <a:pt x="0" y="0"/>
                  </a:moveTo>
                  <a:lnTo>
                    <a:pt x="93254" y="0"/>
                  </a:lnTo>
                  <a:lnTo>
                    <a:pt x="93254" y="268790"/>
                  </a:lnTo>
                  <a:lnTo>
                    <a:pt x="0" y="268790"/>
                  </a:ln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0" name="Google Shape;960;p48"/>
            <p:cNvSpPr/>
            <p:nvPr/>
          </p:nvSpPr>
          <p:spPr>
            <a:xfrm>
              <a:off x="986212" y="4755836"/>
              <a:ext cx="715862" cy="735059"/>
            </a:xfrm>
            <a:custGeom>
              <a:avLst/>
              <a:gdLst/>
              <a:ahLst/>
              <a:cxnLst/>
              <a:rect l="l" t="t" r="r" b="b"/>
              <a:pathLst>
                <a:path w="715862" h="735059" extrusionOk="0">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961" name="Google Shape;961;p48"/>
          <p:cNvGraphicFramePr/>
          <p:nvPr/>
        </p:nvGraphicFramePr>
        <p:xfrm>
          <a:off x="735013" y="1697473"/>
          <a:ext cx="7567425" cy="4099842"/>
        </p:xfrm>
        <a:graphic>
          <a:graphicData uri="http://schemas.openxmlformats.org/drawingml/2006/table">
            <a:tbl>
              <a:tblPr firstRow="1" firstCol="1" bandRow="1">
                <a:noFill/>
                <a:tableStyleId>{0A8D4CCF-CAE5-4571-89FC-5DB30F3E1E50}</a:tableStyleId>
              </a:tblPr>
              <a:tblGrid>
                <a:gridCol w="1928300">
                  <a:extLst>
                    <a:ext uri="{9D8B030D-6E8A-4147-A177-3AD203B41FA5}">
                      <a16:colId xmlns:a16="http://schemas.microsoft.com/office/drawing/2014/main" val="20000"/>
                    </a:ext>
                  </a:extLst>
                </a:gridCol>
                <a:gridCol w="1515900">
                  <a:extLst>
                    <a:ext uri="{9D8B030D-6E8A-4147-A177-3AD203B41FA5}">
                      <a16:colId xmlns:a16="http://schemas.microsoft.com/office/drawing/2014/main" val="20001"/>
                    </a:ext>
                  </a:extLst>
                </a:gridCol>
                <a:gridCol w="3592675">
                  <a:extLst>
                    <a:ext uri="{9D8B030D-6E8A-4147-A177-3AD203B41FA5}">
                      <a16:colId xmlns:a16="http://schemas.microsoft.com/office/drawing/2014/main" val="20002"/>
                    </a:ext>
                  </a:extLst>
                </a:gridCol>
                <a:gridCol w="530550">
                  <a:extLst>
                    <a:ext uri="{9D8B030D-6E8A-4147-A177-3AD203B41FA5}">
                      <a16:colId xmlns:a16="http://schemas.microsoft.com/office/drawing/2014/main" val="20003"/>
                    </a:ext>
                  </a:extLst>
                </a:gridCol>
              </a:tblGrid>
              <a:tr h="341725">
                <a:tc rowSpan="3">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endParaRPr sz="1200" u="none" strike="noStrike" cap="none"/>
                    </a:p>
                    <a:p>
                      <a:pPr marL="0" marR="0" lvl="0" indent="0" algn="ctr" rtl="0">
                        <a:lnSpc>
                          <a:spcPct val="107000"/>
                        </a:lnSpc>
                        <a:spcBef>
                          <a:spcPts val="800"/>
                        </a:spcBef>
                        <a:spcAft>
                          <a:spcPts val="0"/>
                        </a:spcAft>
                        <a:buNone/>
                      </a:pPr>
                      <a:r>
                        <a:rPr lang="en-US" sz="1200" u="none" strike="noStrike" cap="none"/>
                        <a:t> Middelen</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3">
                  <a:txBody>
                    <a:bodyPr/>
                    <a:lstStyle/>
                    <a:p>
                      <a:pPr marL="0" marR="0" lvl="0" indent="0" algn="l" rtl="0">
                        <a:lnSpc>
                          <a:spcPct val="107000"/>
                        </a:lnSpc>
                        <a:spcBef>
                          <a:spcPts val="0"/>
                        </a:spcBef>
                        <a:spcAft>
                          <a:spcPts val="0"/>
                        </a:spcAft>
                        <a:buNone/>
                      </a:pPr>
                      <a:r>
                        <a:rPr lang="en-US" sz="1200" b="1" u="none" strike="noStrike" cap="none">
                          <a:solidFill>
                            <a:srgbClr val="0C6A7F"/>
                          </a:solidFill>
                        </a:rPr>
                        <a:t> </a:t>
                      </a:r>
                      <a:endParaRPr sz="1200" b="1" u="none" strike="noStrike" cap="none">
                        <a:solidFill>
                          <a:srgbClr val="0C6A7F"/>
                        </a:solidFill>
                      </a:endParaRPr>
                    </a:p>
                    <a:p>
                      <a:pPr marL="0" marR="0" lvl="0" indent="0" algn="ctr" rtl="0">
                        <a:lnSpc>
                          <a:spcPct val="107000"/>
                        </a:lnSpc>
                        <a:spcBef>
                          <a:spcPts val="800"/>
                        </a:spcBef>
                        <a:spcAft>
                          <a:spcPts val="0"/>
                        </a:spcAft>
                        <a:buNone/>
                      </a:pPr>
                      <a:r>
                        <a:rPr lang="en-US" sz="1200" b="1" u="none" strike="noStrike" cap="none">
                          <a:solidFill>
                            <a:srgbClr val="0C6A7F"/>
                          </a:solidFill>
                        </a:rPr>
                        <a:t>Onze Culinaire </a:t>
                      </a:r>
                      <a:endParaRPr/>
                    </a:p>
                    <a:p>
                      <a:pPr marL="0" marR="0" lvl="0" indent="0" algn="ctr" rtl="0">
                        <a:lnSpc>
                          <a:spcPct val="107000"/>
                        </a:lnSpc>
                        <a:spcBef>
                          <a:spcPts val="800"/>
                        </a:spcBef>
                        <a:spcAft>
                          <a:spcPts val="0"/>
                        </a:spcAft>
                        <a:buNone/>
                      </a:pPr>
                      <a:r>
                        <a:rPr lang="en-US" sz="1200" b="1" u="none" strike="noStrike" cap="none">
                          <a:solidFill>
                            <a:srgbClr val="0C6A7F"/>
                          </a:solidFill>
                        </a:rPr>
                        <a:t>Business</a:t>
                      </a:r>
                      <a:endParaRPr sz="1200" b="1" u="none" strike="noStrike" cap="none">
                        <a:solidFill>
                          <a:srgbClr val="0C6A7F"/>
                        </a:solidFill>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EDBC3"/>
                    </a:solidFill>
                  </a:tcPr>
                </a:tc>
                <a:tc>
                  <a:txBody>
                    <a:bodyPr/>
                    <a:lstStyle/>
                    <a:p>
                      <a:pPr marL="0" marR="0" lvl="0" indent="0" algn="ctr" rtl="0">
                        <a:lnSpc>
                          <a:spcPct val="107000"/>
                        </a:lnSpc>
                        <a:spcBef>
                          <a:spcPts val="0"/>
                        </a:spcBef>
                        <a:spcAft>
                          <a:spcPts val="0"/>
                        </a:spcAft>
                        <a:buNone/>
                      </a:pPr>
                      <a:r>
                        <a:rPr lang="en-US" sz="1200" b="0" u="none" strike="noStrike" cap="none">
                          <a:solidFill>
                            <a:srgbClr val="0C6A7F"/>
                          </a:solidFill>
                        </a:rPr>
                        <a:t>toegang heeft tot technische bijstand indien nodig. </a:t>
                      </a:r>
                      <a:endParaRPr sz="1200" b="0" u="none" strike="noStrike" cap="none">
                        <a:solidFill>
                          <a:srgbClr val="0C6A7F"/>
                        </a:solidFill>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EDBC3"/>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EDBC3"/>
                    </a:solidFill>
                  </a:tcPr>
                </a:tc>
                <a:extLst>
                  <a:ext uri="{0D108BD9-81ED-4DB2-BD59-A6C34878D82A}">
                    <a16:rowId xmlns:a16="http://schemas.microsoft.com/office/drawing/2014/main" val="10000"/>
                  </a:ext>
                </a:extLst>
              </a:tr>
              <a:tr h="491550">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beschikt over de nodige kennis en vaardigheden om innovatieve veranderingen in de bedrijfsvoering door te voeren.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223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beschikt over kennis en vaardigheden die ons in staat stellen onze middelen, activa en routines te veranderen, te ontwikkelen, aan te passen en te reorganiseren.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10800">
                <a:tc rowSpan="3">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Regelgeving en beleid</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3">
                  <a:txBody>
                    <a:bodyPr/>
                    <a:lstStyle/>
                    <a:p>
                      <a:pPr marL="0" marR="0" lvl="0" indent="0" algn="ctr" rtl="0">
                        <a:lnSpc>
                          <a:spcPct val="107000"/>
                        </a:lnSpc>
                        <a:spcBef>
                          <a:spcPts val="0"/>
                        </a:spcBef>
                        <a:spcAft>
                          <a:spcPts val="0"/>
                        </a:spcAft>
                        <a:buNone/>
                      </a:pPr>
                      <a:r>
                        <a:rPr lang="en-US" sz="1200" b="1" u="none" strike="noStrike" cap="none"/>
                        <a:t>  </a:t>
                      </a:r>
                      <a:endParaRPr sz="1200" b="1" u="none" strike="noStrike" cap="none"/>
                    </a:p>
                    <a:p>
                      <a:pPr marL="0" marR="0" lvl="0" indent="0" algn="ctr" rtl="0">
                        <a:lnSpc>
                          <a:spcPct val="107000"/>
                        </a:lnSpc>
                        <a:spcBef>
                          <a:spcPts val="800"/>
                        </a:spcBef>
                        <a:spcAft>
                          <a:spcPts val="0"/>
                        </a:spcAft>
                        <a:buNone/>
                      </a:pPr>
                      <a:r>
                        <a:rPr lang="en-US" sz="1200" b="1" u="none" strike="noStrike" cap="none"/>
                        <a:t>Onze Culinaire </a:t>
                      </a:r>
                      <a:endParaRPr/>
                    </a:p>
                    <a:p>
                      <a:pPr marL="0" marR="0" lvl="0" indent="0" algn="ctr" rtl="0">
                        <a:lnSpc>
                          <a:spcPct val="107000"/>
                        </a:lnSpc>
                        <a:spcBef>
                          <a:spcPts val="800"/>
                        </a:spcBef>
                        <a:spcAft>
                          <a:spcPts val="0"/>
                        </a:spcAft>
                        <a:buNone/>
                      </a:pPr>
                      <a:r>
                        <a:rPr lang="en-US" sz="1200" b="1" u="none" strike="noStrike" cap="none"/>
                        <a:t>Business</a:t>
                      </a:r>
                      <a:endParaRPr sz="12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200" u="none" strike="noStrike" cap="none"/>
                        <a:t>vindt overheidsregelingen voor de financiering van KMO's nuttig bij het verkrijgen van de nodige financiering voor ons bedrijf.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25250">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op de hoogte is van het beleid en de procedures van de overheid die relevant zijn voor ons bedrijf.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69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kunnen gemakkelijker middelen uit particuliere bronnen verkrijgen dan uit overheidsbronnen.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25250">
                <a:tc rowSpan="3">
                  <a:txBody>
                    <a:bodyPr/>
                    <a:lstStyle/>
                    <a:p>
                      <a:pPr marL="0" marR="0" lvl="0" indent="0" algn="ctr" rtl="0">
                        <a:lnSpc>
                          <a:spcPct val="107000"/>
                        </a:lnSpc>
                        <a:spcBef>
                          <a:spcPts val="0"/>
                        </a:spcBef>
                        <a:spcAft>
                          <a:spcPts val="0"/>
                        </a:spcAft>
                        <a:buNone/>
                      </a:pPr>
                      <a:r>
                        <a:rPr lang="en-US" sz="1200" u="none" strike="noStrike" cap="none"/>
                        <a:t> </a:t>
                      </a:r>
                      <a:endParaRPr sz="1200" u="none" strike="noStrike" cap="none"/>
                    </a:p>
                    <a:p>
                      <a:pPr marL="0" marR="0" lvl="0" indent="0" algn="ctr" rtl="0">
                        <a:lnSpc>
                          <a:spcPct val="107000"/>
                        </a:lnSpc>
                        <a:spcBef>
                          <a:spcPts val="800"/>
                        </a:spcBef>
                        <a:spcAft>
                          <a:spcPts val="0"/>
                        </a:spcAft>
                        <a:buNone/>
                      </a:pPr>
                      <a:r>
                        <a:rPr lang="en-US" sz="1200" u="none" strike="noStrike" cap="none"/>
                        <a:t>Marktbehoeften</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3">
                  <a:txBody>
                    <a:bodyPr/>
                    <a:lstStyle/>
                    <a:p>
                      <a:pPr marL="0" marR="0" lvl="0" indent="0" algn="ctr" rtl="0">
                        <a:lnSpc>
                          <a:spcPct val="107000"/>
                        </a:lnSpc>
                        <a:spcBef>
                          <a:spcPts val="0"/>
                        </a:spcBef>
                        <a:spcAft>
                          <a:spcPts val="0"/>
                        </a:spcAft>
                        <a:buNone/>
                      </a:pPr>
                      <a:r>
                        <a:rPr lang="en-US" sz="1200" b="1" u="none" strike="noStrike" cap="none"/>
                        <a:t> </a:t>
                      </a:r>
                      <a:endParaRPr sz="1200" b="1" u="none" strike="noStrike" cap="none"/>
                    </a:p>
                    <a:p>
                      <a:pPr marL="0" marR="0" lvl="0" indent="0" algn="ctr" rtl="0">
                        <a:lnSpc>
                          <a:spcPct val="107000"/>
                        </a:lnSpc>
                        <a:spcBef>
                          <a:spcPts val="800"/>
                        </a:spcBef>
                        <a:spcAft>
                          <a:spcPts val="0"/>
                        </a:spcAft>
                        <a:buNone/>
                      </a:pPr>
                      <a:r>
                        <a:rPr lang="en-US" sz="1200" b="1" u="none" strike="noStrike" cap="none"/>
                        <a:t>Onze Culinaire </a:t>
                      </a:r>
                      <a:endParaRPr/>
                    </a:p>
                    <a:p>
                      <a:pPr marL="0" marR="0" lvl="0" indent="0" algn="ctr" rtl="0">
                        <a:lnSpc>
                          <a:spcPct val="107000"/>
                        </a:lnSpc>
                        <a:spcBef>
                          <a:spcPts val="800"/>
                        </a:spcBef>
                        <a:spcAft>
                          <a:spcPts val="0"/>
                        </a:spcAft>
                        <a:buNone/>
                      </a:pPr>
                      <a:r>
                        <a:rPr lang="en-US" sz="1200" b="1" u="none" strike="noStrike" cap="none"/>
                        <a:t>Business</a:t>
                      </a:r>
                      <a:endParaRPr sz="12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200" u="none" strike="noStrike" cap="none"/>
                        <a:t>zoekt voortdurend naar nieuwe manieren om onze producten aan de klanten te leveren.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4692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nieuwe marketingmethoden of -technieken toepast om onze producten te promoten.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91550">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brengt verbeteringen aan in de relaties met klanten om klantentevredenheid te verkrijgen.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962" name="Google Shape;962;p48"/>
          <p:cNvSpPr txBox="1"/>
          <p:nvPr/>
        </p:nvSpPr>
        <p:spPr>
          <a:xfrm>
            <a:off x="7764946" y="1431828"/>
            <a:ext cx="537481" cy="246221"/>
          </a:xfrm>
          <a:prstGeom prst="rect">
            <a:avLst/>
          </a:prstGeom>
          <a:solidFill>
            <a:srgbClr val="56875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i="0" u="none" strike="noStrike" cap="none">
                <a:solidFill>
                  <a:srgbClr val="FFFFFF"/>
                </a:solidFill>
                <a:latin typeface="Calibri"/>
                <a:ea typeface="Calibri"/>
                <a:cs typeface="Calibri"/>
                <a:sym typeface="Calibri"/>
              </a:rPr>
              <a:t>SCORE</a:t>
            </a:r>
            <a:endParaRPr sz="10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49"/>
          <p:cNvSpPr txBox="1">
            <a:spLocks noGrp="1"/>
          </p:cNvSpPr>
          <p:nvPr>
            <p:ph type="body" idx="2"/>
          </p:nvPr>
        </p:nvSpPr>
        <p:spPr>
          <a:xfrm>
            <a:off x="735013" y="637722"/>
            <a:ext cx="10593387"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Culinaire Innovatie Audit - Deel 4</a:t>
            </a:r>
            <a:endParaRPr sz="3200"/>
          </a:p>
        </p:txBody>
      </p:sp>
      <p:grpSp>
        <p:nvGrpSpPr>
          <p:cNvPr id="968" name="Google Shape;968;p49"/>
          <p:cNvGrpSpPr/>
          <p:nvPr/>
        </p:nvGrpSpPr>
        <p:grpSpPr>
          <a:xfrm>
            <a:off x="9057814" y="2434263"/>
            <a:ext cx="2019993" cy="1989473"/>
            <a:chOff x="3258209" y="1217582"/>
            <a:chExt cx="4712093" cy="4711281"/>
          </a:xfrm>
        </p:grpSpPr>
        <p:sp>
          <p:nvSpPr>
            <p:cNvPr id="969" name="Google Shape;969;p49"/>
            <p:cNvSpPr/>
            <p:nvPr/>
          </p:nvSpPr>
          <p:spPr>
            <a:xfrm>
              <a:off x="3687633" y="4742937"/>
              <a:ext cx="759770" cy="759011"/>
            </a:xfrm>
            <a:custGeom>
              <a:avLst/>
              <a:gdLst/>
              <a:ahLst/>
              <a:cxnLst/>
              <a:rect l="l" t="t" r="r" b="b"/>
              <a:pathLst>
                <a:path w="759770" h="759011" extrusionOk="0">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0" name="Google Shape;970;p49"/>
            <p:cNvSpPr/>
            <p:nvPr/>
          </p:nvSpPr>
          <p:spPr>
            <a:xfrm>
              <a:off x="3686062" y="3374832"/>
              <a:ext cx="759133" cy="758614"/>
            </a:xfrm>
            <a:custGeom>
              <a:avLst/>
              <a:gdLst/>
              <a:ahLst/>
              <a:cxnLst/>
              <a:rect l="l" t="t" r="r" b="b"/>
              <a:pathLst>
                <a:path w="759133" h="758614" extrusionOk="0">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71" name="Google Shape;971;p49"/>
            <p:cNvGrpSpPr/>
            <p:nvPr/>
          </p:nvGrpSpPr>
          <p:grpSpPr>
            <a:xfrm>
              <a:off x="3258209" y="1217582"/>
              <a:ext cx="4712093" cy="4711281"/>
              <a:chOff x="3258209" y="1217582"/>
              <a:chExt cx="4712093" cy="4711281"/>
            </a:xfrm>
          </p:grpSpPr>
          <p:sp>
            <p:nvSpPr>
              <p:cNvPr id="972" name="Google Shape;972;p4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3" name="Google Shape;973;p49"/>
              <p:cNvSpPr/>
              <p:nvPr/>
            </p:nvSpPr>
            <p:spPr>
              <a:xfrm>
                <a:off x="7057578" y="1217582"/>
                <a:ext cx="911772" cy="2695016"/>
              </a:xfrm>
              <a:custGeom>
                <a:avLst/>
                <a:gdLst/>
                <a:ahLst/>
                <a:cxnLst/>
                <a:rect l="l" t="t" r="r" b="b"/>
                <a:pathLst>
                  <a:path w="911772" h="2695016" extrusionOk="0">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4" name="Google Shape;974;p4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5" name="Google Shape;975;p4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6" name="Google Shape;976;p4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7" name="Google Shape;977;p4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8" name="Google Shape;978;p4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9" name="Google Shape;979;p4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0" name="Google Shape;980;p4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1" name="Google Shape;981;p4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2" name="Google Shape;982;p4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3" name="Google Shape;983;p4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4" name="Google Shape;984;p4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5" name="Google Shape;985;p4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6" name="Google Shape;986;p4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87" name="Google Shape;987;p49"/>
          <p:cNvSpPr/>
          <p:nvPr/>
        </p:nvSpPr>
        <p:spPr>
          <a:xfrm rot="-2626883">
            <a:off x="10877950" y="3469749"/>
            <a:ext cx="124083" cy="127835"/>
          </a:xfrm>
          <a:prstGeom prst="flowChartDelay">
            <a:avLst/>
          </a:prstGeom>
          <a:solidFill>
            <a:srgbClr val="F0985E"/>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8" name="Google Shape;988;p49"/>
          <p:cNvSpPr txBox="1"/>
          <p:nvPr/>
        </p:nvSpPr>
        <p:spPr>
          <a:xfrm>
            <a:off x="787409" y="5023475"/>
            <a:ext cx="84538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0985E"/>
                </a:solidFill>
                <a:latin typeface="Calibri"/>
                <a:ea typeface="Calibri"/>
                <a:cs typeface="Calibri"/>
                <a:sym typeface="Calibri"/>
              </a:rPr>
              <a:t>HOE HOGER DE SCORE, HOE INNOVATIEVER UW CULINAIRE BEDRIJF IS!</a:t>
            </a:r>
            <a:endParaRPr sz="1800" b="1">
              <a:solidFill>
                <a:srgbClr val="F0985E"/>
              </a:solidFill>
              <a:latin typeface="Calibri"/>
              <a:ea typeface="Calibri"/>
              <a:cs typeface="Calibri"/>
              <a:sym typeface="Calibri"/>
            </a:endParaRPr>
          </a:p>
        </p:txBody>
      </p:sp>
      <p:graphicFrame>
        <p:nvGraphicFramePr>
          <p:cNvPr id="989" name="Google Shape;989;p49"/>
          <p:cNvGraphicFramePr/>
          <p:nvPr/>
        </p:nvGraphicFramePr>
        <p:xfrm>
          <a:off x="825388" y="1963198"/>
          <a:ext cx="7369275" cy="3093466"/>
        </p:xfrm>
        <a:graphic>
          <a:graphicData uri="http://schemas.openxmlformats.org/drawingml/2006/table">
            <a:tbl>
              <a:tblPr firstRow="1" firstCol="1" bandRow="1">
                <a:noFill/>
                <a:tableStyleId>{0A8D4CCF-CAE5-4571-89FC-5DB30F3E1E50}</a:tableStyleId>
              </a:tblPr>
              <a:tblGrid>
                <a:gridCol w="1666950">
                  <a:extLst>
                    <a:ext uri="{9D8B030D-6E8A-4147-A177-3AD203B41FA5}">
                      <a16:colId xmlns:a16="http://schemas.microsoft.com/office/drawing/2014/main" val="20000"/>
                    </a:ext>
                  </a:extLst>
                </a:gridCol>
                <a:gridCol w="1149075">
                  <a:extLst>
                    <a:ext uri="{9D8B030D-6E8A-4147-A177-3AD203B41FA5}">
                      <a16:colId xmlns:a16="http://schemas.microsoft.com/office/drawing/2014/main" val="20001"/>
                    </a:ext>
                  </a:extLst>
                </a:gridCol>
                <a:gridCol w="4036600">
                  <a:extLst>
                    <a:ext uri="{9D8B030D-6E8A-4147-A177-3AD203B41FA5}">
                      <a16:colId xmlns:a16="http://schemas.microsoft.com/office/drawing/2014/main" val="20002"/>
                    </a:ext>
                  </a:extLst>
                </a:gridCol>
                <a:gridCol w="516650">
                  <a:extLst>
                    <a:ext uri="{9D8B030D-6E8A-4147-A177-3AD203B41FA5}">
                      <a16:colId xmlns:a16="http://schemas.microsoft.com/office/drawing/2014/main" val="20003"/>
                    </a:ext>
                  </a:extLst>
                </a:gridCol>
              </a:tblGrid>
              <a:tr h="190500">
                <a:tc rowSpan="3">
                  <a:txBody>
                    <a:bodyPr/>
                    <a:lstStyle/>
                    <a:p>
                      <a:pPr marL="0" marR="0" lvl="0" indent="0" algn="ctr" rtl="0">
                        <a:lnSpc>
                          <a:spcPct val="107000"/>
                        </a:lnSpc>
                        <a:spcBef>
                          <a:spcPts val="0"/>
                        </a:spcBef>
                        <a:spcAft>
                          <a:spcPts val="0"/>
                        </a:spcAft>
                        <a:buNone/>
                      </a:pPr>
                      <a:r>
                        <a:rPr lang="en-US" sz="1200" u="none" strike="noStrike" cap="none"/>
                        <a:t> </a:t>
                      </a:r>
                      <a:endParaRPr sz="1100" u="none" strike="noStrike" cap="none"/>
                    </a:p>
                    <a:p>
                      <a:pPr marL="0" marR="0" lvl="0" indent="0" algn="ctr" rtl="0">
                        <a:lnSpc>
                          <a:spcPct val="107000"/>
                        </a:lnSpc>
                        <a:spcBef>
                          <a:spcPts val="800"/>
                        </a:spcBef>
                        <a:spcAft>
                          <a:spcPts val="0"/>
                        </a:spcAft>
                        <a:buNone/>
                      </a:pPr>
                      <a:r>
                        <a:rPr lang="en-US" sz="1200" u="none" strike="noStrike" cap="none"/>
                        <a:t>Behoeften van de klanten</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3">
                  <a:txBody>
                    <a:bodyPr/>
                    <a:lstStyle/>
                    <a:p>
                      <a:pPr marL="0" marR="0" lvl="0" indent="0" algn="l" rtl="0">
                        <a:lnSpc>
                          <a:spcPct val="107000"/>
                        </a:lnSpc>
                        <a:spcBef>
                          <a:spcPts val="0"/>
                        </a:spcBef>
                        <a:spcAft>
                          <a:spcPts val="0"/>
                        </a:spcAft>
                        <a:buNone/>
                      </a:pPr>
                      <a:r>
                        <a:rPr lang="en-US" sz="1200" b="0" u="none" strike="noStrike" cap="none"/>
                        <a:t> </a:t>
                      </a:r>
                      <a:endParaRPr sz="1100" b="0" u="none" strike="noStrike" cap="none"/>
                    </a:p>
                    <a:p>
                      <a:pPr marL="0" marR="0" lvl="0" indent="0" algn="ctr" rtl="0">
                        <a:lnSpc>
                          <a:spcPct val="107000"/>
                        </a:lnSpc>
                        <a:spcBef>
                          <a:spcPts val="800"/>
                        </a:spcBef>
                        <a:spcAft>
                          <a:spcPts val="0"/>
                        </a:spcAft>
                        <a:buNone/>
                      </a:pPr>
                      <a:r>
                        <a:rPr lang="en-US" sz="1200" b="1" u="none" strike="noStrike" cap="none">
                          <a:solidFill>
                            <a:srgbClr val="0C6A7F"/>
                          </a:solidFill>
                        </a:rPr>
                        <a:t>Onze Culinaire Zaken</a:t>
                      </a:r>
                      <a:endParaRPr sz="1100" b="1" u="none" strike="noStrike" cap="none">
                        <a:solidFill>
                          <a:srgbClr val="0C6A7F"/>
                        </a:solidFill>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EDBC3"/>
                    </a:solidFill>
                  </a:tcPr>
                </a:tc>
                <a:tc>
                  <a:txBody>
                    <a:bodyPr/>
                    <a:lstStyle/>
                    <a:p>
                      <a:pPr marL="0" marR="0" lvl="0" indent="0" algn="ctr" rtl="0">
                        <a:lnSpc>
                          <a:spcPct val="107000"/>
                        </a:lnSpc>
                        <a:spcBef>
                          <a:spcPts val="0"/>
                        </a:spcBef>
                        <a:spcAft>
                          <a:spcPts val="0"/>
                        </a:spcAft>
                        <a:buNone/>
                      </a:pPr>
                      <a:r>
                        <a:rPr lang="en-US" sz="1200" b="0" u="none" strike="noStrike" cap="none">
                          <a:solidFill>
                            <a:srgbClr val="0C6A7F"/>
                          </a:solidFill>
                        </a:rPr>
                        <a:t>beschikt over de kennis om nieuwe diensten/producten voor seniorenvoeding te ontwikkelen. </a:t>
                      </a:r>
                      <a:endParaRPr sz="1100" b="0" u="none" strike="noStrike" cap="none">
                        <a:solidFill>
                          <a:srgbClr val="0C6A7F"/>
                        </a:solidFill>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EDBC3"/>
                    </a:solidFill>
                  </a:tcPr>
                </a:tc>
                <a:tc>
                  <a:txBody>
                    <a:bodyPr/>
                    <a:lstStyle/>
                    <a:p>
                      <a:pPr marL="0" marR="0" lvl="0" indent="0" algn="l" rtl="0">
                        <a:lnSpc>
                          <a:spcPct val="107000"/>
                        </a:lnSpc>
                        <a:spcBef>
                          <a:spcPts val="0"/>
                        </a:spcBef>
                        <a:spcAft>
                          <a:spcPts val="0"/>
                        </a:spcAft>
                        <a:buNone/>
                      </a:pPr>
                      <a:r>
                        <a:rPr lang="en-US" sz="1200" b="0" u="none" strike="noStrike" cap="none"/>
                        <a:t> </a:t>
                      </a:r>
                      <a:endParaRPr sz="1100" b="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EDBC3"/>
                    </a:solidFill>
                  </a:tcPr>
                </a:tc>
                <a:extLst>
                  <a:ext uri="{0D108BD9-81ED-4DB2-BD59-A6C34878D82A}">
                    <a16:rowId xmlns:a16="http://schemas.microsoft.com/office/drawing/2014/main" val="10000"/>
                  </a:ext>
                </a:extLst>
              </a:tr>
              <a:tr h="152400">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heeft ervaring met innovatie van voedingsmiddelen voor senioren.</a:t>
                      </a:r>
                      <a:endParaRPr/>
                    </a:p>
                    <a:p>
                      <a:pPr marL="0" marR="0" lvl="0" indent="0" algn="ctr" rtl="0">
                        <a:lnSpc>
                          <a:spcPct val="107000"/>
                        </a:lnSpc>
                        <a:spcBef>
                          <a:spcPts val="800"/>
                        </a:spcBef>
                        <a:spcAft>
                          <a:spcPts val="0"/>
                        </a:spcAft>
                        <a:buNone/>
                      </a:pPr>
                      <a:r>
                        <a:rPr lang="en-US" sz="1200" u="none" strike="noStrike" cap="none"/>
                        <a:t>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238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is flexibel om producten/diensten te leveren volgens de eisen van de klanten.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9575">
                <a:tc rowSpan="4">
                  <a:txBody>
                    <a:bodyPr/>
                    <a:lstStyle/>
                    <a:p>
                      <a:pPr marL="0" marR="0" lvl="0" indent="0" algn="ctr" rtl="0">
                        <a:lnSpc>
                          <a:spcPct val="107000"/>
                        </a:lnSpc>
                        <a:spcBef>
                          <a:spcPts val="0"/>
                        </a:spcBef>
                        <a:spcAft>
                          <a:spcPts val="0"/>
                        </a:spcAft>
                        <a:buNone/>
                      </a:pPr>
                      <a:r>
                        <a:rPr lang="en-US" sz="1200" u="none" strike="noStrike" cap="none"/>
                        <a:t> </a:t>
                      </a:r>
                      <a:endParaRPr sz="1100" u="none" strike="noStrike" cap="none"/>
                    </a:p>
                    <a:p>
                      <a:pPr marL="0" marR="0" lvl="0" indent="0" algn="ctr" rtl="0">
                        <a:lnSpc>
                          <a:spcPct val="107000"/>
                        </a:lnSpc>
                        <a:spcBef>
                          <a:spcPts val="800"/>
                        </a:spcBef>
                        <a:spcAft>
                          <a:spcPts val="0"/>
                        </a:spcAft>
                        <a:buNone/>
                      </a:pPr>
                      <a:r>
                        <a:rPr lang="en-US" sz="1200" u="none" strike="noStrike" cap="none"/>
                        <a:t> </a:t>
                      </a:r>
                      <a:endParaRPr sz="1100" u="none" strike="noStrike" cap="none"/>
                    </a:p>
                    <a:p>
                      <a:pPr marL="0" marR="0" lvl="0" indent="0" algn="ctr" rtl="0">
                        <a:lnSpc>
                          <a:spcPct val="107000"/>
                        </a:lnSpc>
                        <a:spcBef>
                          <a:spcPts val="800"/>
                        </a:spcBef>
                        <a:spcAft>
                          <a:spcPts val="0"/>
                        </a:spcAft>
                        <a:buNone/>
                      </a:pPr>
                      <a:r>
                        <a:rPr lang="en-US" sz="1200" u="none" strike="noStrike" cap="none"/>
                        <a:t> Commercialisering</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4">
                  <a:txBody>
                    <a:bodyPr/>
                    <a:lstStyle/>
                    <a:p>
                      <a:pPr marL="0" marR="0" lvl="0" indent="0" algn="l" rtl="0">
                        <a:lnSpc>
                          <a:spcPct val="107000"/>
                        </a:lnSpc>
                        <a:spcBef>
                          <a:spcPts val="0"/>
                        </a:spcBef>
                        <a:spcAft>
                          <a:spcPts val="0"/>
                        </a:spcAft>
                        <a:buNone/>
                      </a:pPr>
                      <a:r>
                        <a:rPr lang="en-US" sz="1200" u="none" strike="noStrike" cap="none"/>
                        <a:t> </a:t>
                      </a:r>
                      <a:endParaRPr sz="1100" u="none" strike="noStrike" cap="none"/>
                    </a:p>
                    <a:p>
                      <a:pPr marL="0" marR="0" lvl="0" indent="0" algn="l" rtl="0">
                        <a:lnSpc>
                          <a:spcPct val="107000"/>
                        </a:lnSpc>
                        <a:spcBef>
                          <a:spcPts val="800"/>
                        </a:spcBef>
                        <a:spcAft>
                          <a:spcPts val="0"/>
                        </a:spcAft>
                        <a:buNone/>
                      </a:pPr>
                      <a:r>
                        <a:rPr lang="en-US" sz="1200" u="none" strike="noStrike" cap="none"/>
                        <a:t> </a:t>
                      </a:r>
                      <a:endParaRPr sz="1100" u="none" strike="noStrike" cap="none"/>
                    </a:p>
                    <a:p>
                      <a:pPr marL="0" marR="0" lvl="0" indent="0" algn="ctr" rtl="0">
                        <a:lnSpc>
                          <a:spcPct val="107000"/>
                        </a:lnSpc>
                        <a:spcBef>
                          <a:spcPts val="800"/>
                        </a:spcBef>
                        <a:spcAft>
                          <a:spcPts val="0"/>
                        </a:spcAft>
                        <a:buNone/>
                      </a:pPr>
                      <a:r>
                        <a:rPr lang="en-US" sz="1200" b="1" u="none" strike="noStrike" cap="none"/>
                        <a:t>Onze Culinaire Zaken</a:t>
                      </a:r>
                      <a:endParaRPr sz="1100" b="1"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1200" u="none" strike="noStrike" cap="none"/>
                        <a:t>voert regelmatig marktanalyses en -monitoring uit.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238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houdt zich aan een commercialiseringsschema en formele evaluaties na de lancering.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90500">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a:t>volgt onze concurrenten regelmatig.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a:t> </a:t>
                      </a:r>
                      <a:endParaRPr sz="1100" u="none" strike="noStrike" cap="none">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19075">
                <a:tc vMerge="1">
                  <a:txBody>
                    <a:bodyPr/>
                    <a:lstStyle/>
                    <a:p>
                      <a:endParaRPr lang="es-ES"/>
                    </a:p>
                  </a:txBody>
                  <a:tcPr/>
                </a:tc>
                <a:tc vMerge="1">
                  <a:txBody>
                    <a:bodyPr/>
                    <a:lstStyle/>
                    <a:p>
                      <a:endParaRPr lang="es-ES"/>
                    </a:p>
                  </a:txBody>
                  <a:tcPr/>
                </a:tc>
                <a:tc>
                  <a:txBody>
                    <a:bodyPr/>
                    <a:lstStyle/>
                    <a:p>
                      <a:pPr marL="0" marR="0" lvl="0" indent="0" algn="ctr" rtl="0">
                        <a:lnSpc>
                          <a:spcPct val="107000"/>
                        </a:lnSpc>
                        <a:spcBef>
                          <a:spcPts val="0"/>
                        </a:spcBef>
                        <a:spcAft>
                          <a:spcPts val="0"/>
                        </a:spcAft>
                        <a:buNone/>
                      </a:pPr>
                      <a:r>
                        <a:rPr lang="en-US" sz="1200" u="none" strike="noStrike" cap="none" dirty="0"/>
                        <a:t>is </a:t>
                      </a:r>
                      <a:r>
                        <a:rPr lang="en-US" sz="1200" u="none" strike="noStrike" cap="none" dirty="0" err="1"/>
                        <a:t>succesvol</a:t>
                      </a:r>
                      <a:r>
                        <a:rPr lang="en-US" sz="1200" u="none" strike="noStrike" cap="none" dirty="0"/>
                        <a:t> in het </a:t>
                      </a:r>
                      <a:r>
                        <a:rPr lang="en-US" sz="1200" u="none" strike="noStrike" cap="none" dirty="0" err="1"/>
                        <a:t>commercialiseren</a:t>
                      </a:r>
                      <a:r>
                        <a:rPr lang="en-US" sz="1200" u="none" strike="noStrike" cap="none" dirty="0"/>
                        <a:t> van </a:t>
                      </a:r>
                      <a:r>
                        <a:rPr lang="en-US" sz="1200" u="none" strike="noStrike" cap="none" dirty="0" err="1"/>
                        <a:t>nieuwe</a:t>
                      </a:r>
                      <a:r>
                        <a:rPr lang="en-US" sz="1200" u="none" strike="noStrike" cap="none" dirty="0"/>
                        <a:t> </a:t>
                      </a:r>
                      <a:r>
                        <a:rPr lang="en-US" sz="1200" u="none" strike="noStrike" cap="none" dirty="0" err="1"/>
                        <a:t>producten</a:t>
                      </a:r>
                      <a:r>
                        <a:rPr lang="en-US" sz="1200" u="none" strike="noStrike" cap="none" dirty="0"/>
                        <a:t>/</a:t>
                      </a:r>
                      <a:r>
                        <a:rPr lang="en-US" sz="1200" u="none" strike="noStrike" cap="none" dirty="0" err="1"/>
                        <a:t>diensten</a:t>
                      </a:r>
                      <a:r>
                        <a:rPr lang="en-US" sz="1200" u="none" strike="noStrike" cap="none" dirty="0"/>
                        <a:t>. </a:t>
                      </a:r>
                      <a:endParaRPr sz="1100" u="none" strike="noStrike" cap="none" dirty="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200" u="none" strike="noStrike" cap="none" dirty="0"/>
                        <a:t> </a:t>
                      </a:r>
                      <a:endParaRPr sz="1100" u="none" strike="noStrike" cap="none" dirty="0">
                        <a:latin typeface="Calibri"/>
                        <a:ea typeface="Calibri"/>
                        <a:cs typeface="Calibri"/>
                        <a:sym typeface="Calibri"/>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990" name="Google Shape;990;p49"/>
          <p:cNvSpPr txBox="1"/>
          <p:nvPr/>
        </p:nvSpPr>
        <p:spPr>
          <a:xfrm>
            <a:off x="7657195" y="1706796"/>
            <a:ext cx="537481" cy="246221"/>
          </a:xfrm>
          <a:prstGeom prst="rect">
            <a:avLst/>
          </a:prstGeom>
          <a:solidFill>
            <a:srgbClr val="56875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i="0" u="none" strike="noStrike" cap="none">
                <a:solidFill>
                  <a:srgbClr val="FFFFFF"/>
                </a:solidFill>
                <a:latin typeface="Calibri"/>
                <a:ea typeface="Calibri"/>
                <a:cs typeface="Calibri"/>
                <a:sym typeface="Calibri"/>
              </a:rPr>
              <a:t>SCORE</a:t>
            </a:r>
            <a:endParaRPr sz="10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
          <p:cNvSpPr txBox="1">
            <a:spLocks noGrp="1"/>
          </p:cNvSpPr>
          <p:nvPr>
            <p:ph type="body" idx="1"/>
          </p:nvPr>
        </p:nvSpPr>
        <p:spPr>
          <a:xfrm>
            <a:off x="734714" y="1487978"/>
            <a:ext cx="10808102" cy="4136737"/>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lnSpc>
                <a:spcPct val="110000"/>
              </a:lnSpc>
              <a:spcBef>
                <a:spcPts val="0"/>
              </a:spcBef>
              <a:spcAft>
                <a:spcPts val="0"/>
              </a:spcAft>
              <a:buClr>
                <a:schemeClr val="lt1"/>
              </a:buClr>
              <a:buSzPct val="100000"/>
              <a:buFont typeface="Arial"/>
              <a:buChar char="•"/>
            </a:pPr>
            <a:r>
              <a:rPr lang="en-US" b="1"/>
              <a:t>Wederzijdse waardering </a:t>
            </a:r>
            <a:r>
              <a:rPr lang="en-US"/>
              <a:t>- Risicovolle bewegingen worden toegejuicht door de groep, subtiliteit wordt gewaardeerd, en vriendelijke competitie stimuleert de verlegenen. Scenius kan worden gezien als de beste vorm van groepsdruk. </a:t>
            </a:r>
            <a:endParaRPr/>
          </a:p>
          <a:p>
            <a:pPr marL="342900" lvl="0" indent="-342900" algn="l" rtl="0">
              <a:lnSpc>
                <a:spcPct val="110000"/>
              </a:lnSpc>
              <a:spcBef>
                <a:spcPts val="1000"/>
              </a:spcBef>
              <a:spcAft>
                <a:spcPts val="0"/>
              </a:spcAft>
              <a:buClr>
                <a:schemeClr val="lt1"/>
              </a:buClr>
              <a:buSzPct val="100000"/>
              <a:buFont typeface="Arial"/>
              <a:buChar char="•"/>
            </a:pPr>
            <a:r>
              <a:rPr lang="en-US" b="1"/>
              <a:t>Snelle uitwisseling van instrumenten en technieken </a:t>
            </a:r>
            <a:r>
              <a:rPr lang="en-US"/>
              <a:t>- Zodra iets is uitgevonden, wordt het geprezen en vervolgens gedeeld. Ideeën stromen snel omdat ze binnen een gemeenschappelijke taal en gevoeligheid stromen. </a:t>
            </a:r>
            <a:endParaRPr/>
          </a:p>
          <a:p>
            <a:pPr marL="342900" lvl="0" indent="-342900" algn="l" rtl="0">
              <a:lnSpc>
                <a:spcPct val="110000"/>
              </a:lnSpc>
              <a:spcBef>
                <a:spcPts val="1000"/>
              </a:spcBef>
              <a:spcAft>
                <a:spcPts val="0"/>
              </a:spcAft>
              <a:buClr>
                <a:schemeClr val="lt1"/>
              </a:buClr>
              <a:buSzPct val="100000"/>
              <a:buFont typeface="Arial"/>
              <a:buChar char="•"/>
            </a:pPr>
            <a:r>
              <a:rPr lang="en-US" b="1"/>
              <a:t>Netwerkeffecten van succes </a:t>
            </a:r>
            <a:r>
              <a:rPr lang="en-US"/>
              <a:t>- Wanneer een record wordt gebroken, een hit wordt gemaakt of een doorbraak plaatsvindt, wordt het succes opgeëist door de hele scène. Dit versterkt de scène tot verder succes. </a:t>
            </a:r>
            <a:endParaRPr/>
          </a:p>
          <a:p>
            <a:pPr marL="342900" lvl="0" indent="-342900" algn="l" rtl="0">
              <a:lnSpc>
                <a:spcPct val="110000"/>
              </a:lnSpc>
              <a:spcBef>
                <a:spcPts val="1000"/>
              </a:spcBef>
              <a:spcAft>
                <a:spcPts val="0"/>
              </a:spcAft>
              <a:buClr>
                <a:schemeClr val="lt1"/>
              </a:buClr>
              <a:buSzPct val="100000"/>
              <a:buFont typeface="Arial"/>
              <a:buChar char="•"/>
            </a:pPr>
            <a:r>
              <a:rPr lang="en-US" b="1"/>
              <a:t>Lokale tolerantie voor de nieuwigheden </a:t>
            </a:r>
            <a:r>
              <a:rPr lang="en-US"/>
              <a:t>- De lokale "buitenkant" treedt niet te hard op tegen de overtredingen van de scene. De afvalligen en buitenbeentjes worden beschermd door deze bufferzone. </a:t>
            </a:r>
            <a:endParaRPr/>
          </a:p>
          <a:p>
            <a:pPr marL="228600" lvl="0" indent="-228600" algn="l" rtl="0">
              <a:lnSpc>
                <a:spcPct val="110000"/>
              </a:lnSpc>
              <a:spcBef>
                <a:spcPts val="1000"/>
              </a:spcBef>
              <a:spcAft>
                <a:spcPts val="0"/>
              </a:spcAft>
              <a:buClr>
                <a:schemeClr val="lt1"/>
              </a:buClr>
              <a:buSzPct val="100000"/>
              <a:buNone/>
            </a:pPr>
            <a:r>
              <a:rPr lang="en-US"/>
              <a:t>Genomen van : </a:t>
            </a:r>
            <a:r>
              <a:rPr lang="en-US" b="1" u="sng">
                <a:solidFill>
                  <a:srgbClr val="9EB78A"/>
                </a:solidFill>
                <a:hlinkClick r:id="rId3">
                  <a:extLst>
                    <a:ext uri="{A12FA001-AC4F-418D-AE19-62706E023703}">
                      <ahyp:hlinkClr xmlns:ahyp="http://schemas.microsoft.com/office/drawing/2018/hyperlinkcolor" val="tx"/>
                    </a:ext>
                  </a:extLst>
                </a:hlinkClick>
              </a:rPr>
              <a:t>https://www.wired.com/2008/06/scenius-or-comm/</a:t>
            </a:r>
            <a:endParaRPr b="1">
              <a:solidFill>
                <a:srgbClr val="9EB78A"/>
              </a:solidFill>
            </a:endParaRPr>
          </a:p>
        </p:txBody>
      </p:sp>
      <p:sp>
        <p:nvSpPr>
          <p:cNvPr id="299" name="Google Shape;299;p5"/>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Hoe kan Scenius helpen bij culinaire creativiteit ?</a:t>
            </a:r>
            <a:endParaRPr sz="3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50" descr="People molding clay"/>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996" name="Google Shape;996;p50"/>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Sluit aan bij </a:t>
            </a:r>
            <a:r>
              <a:rPr lang="en-US" b="1"/>
              <a:t>module 1. </a:t>
            </a:r>
            <a:r>
              <a:rPr lang="en-US"/>
              <a:t>Werkend leren heeft wederzijdse voordelen voor uw bedrijf en stagiairs. Leer daar hoe u een leercentrum binnen uw bedrijf kunt creëren via:</a:t>
            </a:r>
            <a:endParaRPr/>
          </a:p>
          <a:p>
            <a:pPr marL="342900" lvl="0" indent="-152400" algn="l" rtl="0">
              <a:lnSpc>
                <a:spcPct val="90000"/>
              </a:lnSpc>
              <a:spcBef>
                <a:spcPts val="1000"/>
              </a:spcBef>
              <a:spcAft>
                <a:spcPts val="0"/>
              </a:spcAft>
              <a:buClr>
                <a:schemeClr val="lt1"/>
              </a:buClr>
              <a:buSzPts val="2400"/>
              <a:buFont typeface="Arial"/>
              <a:buChar char="•"/>
            </a:pPr>
            <a:r>
              <a:rPr lang="en-US"/>
              <a:t>Intercollegiaal leren</a:t>
            </a:r>
            <a:endParaRPr/>
          </a:p>
          <a:p>
            <a:pPr marL="342900" lvl="0" indent="-152400" algn="l" rtl="0">
              <a:lnSpc>
                <a:spcPct val="90000"/>
              </a:lnSpc>
              <a:spcBef>
                <a:spcPts val="1000"/>
              </a:spcBef>
              <a:spcAft>
                <a:spcPts val="0"/>
              </a:spcAft>
              <a:buClr>
                <a:schemeClr val="lt1"/>
              </a:buClr>
              <a:buSzPts val="2400"/>
              <a:buFont typeface="Arial"/>
              <a:buChar char="•"/>
            </a:pPr>
            <a:r>
              <a:rPr lang="en-US"/>
              <a:t>Omgekeerd mentorschap</a:t>
            </a:r>
            <a:endParaRPr/>
          </a:p>
          <a:p>
            <a:pPr marL="342900" lvl="0" indent="-152400" algn="l" rtl="0">
              <a:lnSpc>
                <a:spcPct val="90000"/>
              </a:lnSpc>
              <a:spcBef>
                <a:spcPts val="1000"/>
              </a:spcBef>
              <a:spcAft>
                <a:spcPts val="0"/>
              </a:spcAft>
              <a:buClr>
                <a:schemeClr val="lt1"/>
              </a:buClr>
              <a:buSzPts val="2400"/>
              <a:buFont typeface="Arial"/>
              <a:buChar char="•"/>
            </a:pPr>
            <a:r>
              <a:rPr lang="en-US"/>
              <a:t>De generatiekloof overbruggen</a:t>
            </a:r>
            <a:endParaRPr/>
          </a:p>
          <a:p>
            <a:pPr marL="342900" lvl="0" indent="-152400" algn="l" rtl="0">
              <a:lnSpc>
                <a:spcPct val="90000"/>
              </a:lnSpc>
              <a:spcBef>
                <a:spcPts val="1000"/>
              </a:spcBef>
              <a:spcAft>
                <a:spcPts val="0"/>
              </a:spcAft>
              <a:buClr>
                <a:schemeClr val="lt1"/>
              </a:buClr>
              <a:buSzPts val="2400"/>
              <a:buFont typeface="Arial"/>
              <a:buChar char="•"/>
            </a:pPr>
            <a:r>
              <a:rPr lang="en-US"/>
              <a:t>Hoe een mentor te zijn</a:t>
            </a:r>
            <a:endParaRPr/>
          </a:p>
        </p:txBody>
      </p:sp>
      <p:sp>
        <p:nvSpPr>
          <p:cNvPr id="997" name="Google Shape;997;p50"/>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2. Werkend leren</a:t>
            </a:r>
            <a:endParaRPr sz="32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51"/>
          <p:cNvSpPr txBox="1">
            <a:spLocks noGrp="1"/>
          </p:cNvSpPr>
          <p:nvPr>
            <p:ph type="body" idx="1"/>
          </p:nvPr>
        </p:nvSpPr>
        <p:spPr>
          <a:xfrm>
            <a:off x="1052532" y="1542264"/>
            <a:ext cx="5637517" cy="482190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0000"/>
              </a:lnSpc>
              <a:spcBef>
                <a:spcPts val="0"/>
              </a:spcBef>
              <a:spcAft>
                <a:spcPts val="0"/>
              </a:spcAft>
              <a:buClr>
                <a:schemeClr val="lt1"/>
              </a:buClr>
              <a:buSzPct val="100000"/>
              <a:buNone/>
            </a:pPr>
            <a:r>
              <a:rPr lang="en-US" dirty="0"/>
              <a:t>We </a:t>
            </a:r>
            <a:r>
              <a:rPr lang="en-US" dirty="0" err="1"/>
              <a:t>willen</a:t>
            </a:r>
            <a:r>
              <a:rPr lang="en-US" dirty="0"/>
              <a:t> </a:t>
            </a:r>
            <a:r>
              <a:rPr lang="en-US" dirty="0" err="1"/>
              <a:t>dat</a:t>
            </a:r>
            <a:r>
              <a:rPr lang="en-US" dirty="0"/>
              <a:t> </a:t>
            </a:r>
            <a:r>
              <a:rPr lang="en-US" dirty="0" err="1"/>
              <a:t>jullie</a:t>
            </a:r>
            <a:r>
              <a:rPr lang="en-US" dirty="0"/>
              <a:t> </a:t>
            </a:r>
            <a:r>
              <a:rPr lang="en-US" dirty="0" err="1"/>
              <a:t>als</a:t>
            </a:r>
            <a:r>
              <a:rPr lang="en-US" dirty="0"/>
              <a:t> </a:t>
            </a:r>
            <a:r>
              <a:rPr lang="en-US" dirty="0" err="1"/>
              <a:t>culinair</a:t>
            </a:r>
            <a:r>
              <a:rPr lang="en-US" dirty="0"/>
              <a:t> </a:t>
            </a:r>
            <a:r>
              <a:rPr lang="en-US" dirty="0" err="1"/>
              <a:t>bedrijf</a:t>
            </a:r>
            <a:r>
              <a:rPr lang="en-US" dirty="0"/>
              <a:t> </a:t>
            </a:r>
            <a:r>
              <a:rPr lang="en-US" dirty="0" err="1"/>
              <a:t>nadenken</a:t>
            </a:r>
            <a:r>
              <a:rPr lang="en-US" dirty="0"/>
              <a:t> over de start </a:t>
            </a:r>
            <a:r>
              <a:rPr lang="en-US" dirty="0" err="1"/>
              <a:t>en</a:t>
            </a:r>
            <a:r>
              <a:rPr lang="en-US" dirty="0"/>
              <a:t> het </a:t>
            </a:r>
            <a:r>
              <a:rPr lang="en-US" dirty="0" err="1"/>
              <a:t>belang</a:t>
            </a:r>
            <a:r>
              <a:rPr lang="en-US" dirty="0"/>
              <a:t> van </a:t>
            </a:r>
            <a:r>
              <a:rPr lang="en-US" dirty="0" err="1"/>
              <a:t>Culinair</a:t>
            </a:r>
            <a:r>
              <a:rPr lang="en-US" dirty="0"/>
              <a:t> </a:t>
            </a:r>
            <a:r>
              <a:rPr lang="en-US" dirty="0" err="1"/>
              <a:t>erfgoed</a:t>
            </a:r>
            <a:r>
              <a:rPr lang="en-US" dirty="0"/>
              <a:t> </a:t>
            </a:r>
            <a:r>
              <a:rPr lang="en-US" dirty="0" err="1"/>
              <a:t>voor</a:t>
            </a:r>
            <a:r>
              <a:rPr lang="en-US" dirty="0"/>
              <a:t> </a:t>
            </a:r>
            <a:r>
              <a:rPr lang="en-US" dirty="0" err="1"/>
              <a:t>jullie</a:t>
            </a:r>
            <a:r>
              <a:rPr lang="en-US" dirty="0"/>
              <a:t> </a:t>
            </a:r>
            <a:r>
              <a:rPr lang="en-US" dirty="0" err="1"/>
              <a:t>bedrijf</a:t>
            </a:r>
            <a:r>
              <a:rPr lang="en-US" dirty="0"/>
              <a:t>. </a:t>
            </a:r>
            <a:r>
              <a:rPr lang="en-US" dirty="0" err="1"/>
              <a:t>Maak</a:t>
            </a:r>
            <a:r>
              <a:rPr lang="en-US" dirty="0"/>
              <a:t> </a:t>
            </a:r>
            <a:r>
              <a:rPr lang="en-US" dirty="0" err="1"/>
              <a:t>een</a:t>
            </a:r>
            <a:r>
              <a:rPr lang="en-US" dirty="0"/>
              <a:t> </a:t>
            </a:r>
            <a:r>
              <a:rPr lang="en-US" dirty="0" err="1"/>
              <a:t>lijst</a:t>
            </a:r>
            <a:r>
              <a:rPr lang="en-US" dirty="0"/>
              <a:t> van het </a:t>
            </a:r>
            <a:r>
              <a:rPr lang="en-US" dirty="0" err="1"/>
              <a:t>volgende</a:t>
            </a:r>
            <a:r>
              <a:rPr lang="en-US" dirty="0"/>
              <a:t>:</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a:t>De </a:t>
            </a:r>
            <a:r>
              <a:rPr lang="en-US" dirty="0" err="1"/>
              <a:t>mogelijkheden</a:t>
            </a:r>
            <a:r>
              <a:rPr lang="en-US" dirty="0"/>
              <a:t> </a:t>
            </a:r>
            <a:r>
              <a:rPr lang="en-US" dirty="0" err="1"/>
              <a:t>binnen</a:t>
            </a:r>
            <a:r>
              <a:rPr lang="en-US" dirty="0"/>
              <a:t> </a:t>
            </a:r>
            <a:r>
              <a:rPr lang="en-US" dirty="0" err="1"/>
              <a:t>uw</a:t>
            </a:r>
            <a:r>
              <a:rPr lang="en-US" dirty="0"/>
              <a:t> </a:t>
            </a:r>
            <a:r>
              <a:rPr lang="en-US" dirty="0" err="1"/>
              <a:t>lokale</a:t>
            </a:r>
            <a:r>
              <a:rPr lang="en-US" dirty="0"/>
              <a:t>/</a:t>
            </a:r>
            <a:r>
              <a:rPr lang="en-US" dirty="0" err="1"/>
              <a:t>regionale</a:t>
            </a:r>
            <a:r>
              <a:rPr lang="en-US" dirty="0"/>
              <a:t> </a:t>
            </a:r>
            <a:r>
              <a:rPr lang="en-US" dirty="0" err="1"/>
              <a:t>culinaire</a:t>
            </a:r>
            <a:r>
              <a:rPr lang="en-US" dirty="0"/>
              <a:t> </a:t>
            </a:r>
            <a:r>
              <a:rPr lang="en-US" dirty="0" err="1"/>
              <a:t>erfgoed</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a:t>Contact </a:t>
            </a:r>
            <a:r>
              <a:rPr lang="en-US" dirty="0" err="1"/>
              <a:t>opnemen</a:t>
            </a:r>
            <a:r>
              <a:rPr lang="en-US" dirty="0"/>
              <a:t> met </a:t>
            </a:r>
            <a:r>
              <a:rPr lang="en-US" dirty="0" err="1"/>
              <a:t>organisaties</a:t>
            </a:r>
            <a:r>
              <a:rPr lang="en-US" dirty="0"/>
              <a:t> </a:t>
            </a:r>
            <a:r>
              <a:rPr lang="en-US" dirty="0" err="1"/>
              <a:t>voor</a:t>
            </a:r>
            <a:r>
              <a:rPr lang="en-US" dirty="0"/>
              <a:t> </a:t>
            </a:r>
            <a:r>
              <a:rPr lang="en-US" dirty="0" err="1"/>
              <a:t>culinaire</a:t>
            </a:r>
            <a:r>
              <a:rPr lang="en-US" dirty="0"/>
              <a:t> </a:t>
            </a:r>
            <a:r>
              <a:rPr lang="en-US" dirty="0" err="1"/>
              <a:t>opleidingen</a:t>
            </a:r>
            <a:r>
              <a:rPr lang="en-US" dirty="0"/>
              <a:t> (</a:t>
            </a:r>
            <a:r>
              <a:rPr lang="en-US" dirty="0" err="1"/>
              <a:t>wie</a:t>
            </a:r>
            <a:r>
              <a:rPr lang="en-US" dirty="0"/>
              <a:t> is </a:t>
            </a:r>
            <a:r>
              <a:rPr lang="en-US" dirty="0" err="1"/>
              <a:t>er</a:t>
            </a:r>
            <a:r>
              <a:rPr lang="en-US" dirty="0"/>
              <a:t> </a:t>
            </a:r>
            <a:r>
              <a:rPr lang="en-US" dirty="0" err="1"/>
              <a:t>voor</a:t>
            </a:r>
            <a:r>
              <a:rPr lang="en-US" dirty="0"/>
              <a:t> u </a:t>
            </a:r>
            <a:r>
              <a:rPr lang="en-US" dirty="0" err="1"/>
              <a:t>beschikbaar</a:t>
            </a:r>
            <a:r>
              <a:rPr lang="en-US" dirty="0"/>
              <a:t>?).</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err="1"/>
              <a:t>Onderwijzen</a:t>
            </a:r>
            <a:r>
              <a:rPr lang="en-US" dirty="0"/>
              <a:t> </a:t>
            </a:r>
            <a:r>
              <a:rPr lang="en-US" dirty="0" err="1"/>
              <a:t>en</a:t>
            </a:r>
            <a:r>
              <a:rPr lang="en-US" dirty="0"/>
              <a:t> </a:t>
            </a:r>
            <a:r>
              <a:rPr lang="en-US" dirty="0" err="1"/>
              <a:t>leren</a:t>
            </a:r>
            <a:r>
              <a:rPr lang="en-US" dirty="0"/>
              <a:t> door </a:t>
            </a:r>
            <a:r>
              <a:rPr lang="en-US" dirty="0" err="1"/>
              <a:t>middel</a:t>
            </a:r>
            <a:r>
              <a:rPr lang="en-US" dirty="0"/>
              <a:t> van </a:t>
            </a:r>
            <a:r>
              <a:rPr lang="en-US" dirty="0" err="1"/>
              <a:t>casestudies</a:t>
            </a:r>
            <a:endParaRPr dirty="0"/>
          </a:p>
          <a:p>
            <a:pPr marL="0" lvl="0" indent="0" algn="l" rtl="0">
              <a:lnSpc>
                <a:spcPct val="110000"/>
              </a:lnSpc>
              <a:spcBef>
                <a:spcPts val="1000"/>
              </a:spcBef>
              <a:spcAft>
                <a:spcPts val="0"/>
              </a:spcAft>
              <a:buClr>
                <a:schemeClr val="lt1"/>
              </a:buClr>
              <a:buSzPct val="100000"/>
              <a:buNone/>
            </a:pPr>
            <a:r>
              <a:rPr lang="en-US" dirty="0" err="1"/>
              <a:t>Ziet</a:t>
            </a:r>
            <a:r>
              <a:rPr lang="en-US" dirty="0"/>
              <a:t> u nu de </a:t>
            </a:r>
            <a:r>
              <a:rPr lang="en-US" dirty="0" err="1"/>
              <a:t>mogelijkheden</a:t>
            </a:r>
            <a:r>
              <a:rPr lang="en-US" dirty="0"/>
              <a:t> van het </a:t>
            </a:r>
            <a:r>
              <a:rPr lang="en-US" dirty="0" err="1"/>
              <a:t>culinaire</a:t>
            </a:r>
            <a:r>
              <a:rPr lang="en-US" dirty="0"/>
              <a:t> </a:t>
            </a:r>
            <a:r>
              <a:rPr lang="en-US" dirty="0" err="1"/>
              <a:t>erfgoed</a:t>
            </a:r>
            <a:r>
              <a:rPr lang="en-US" dirty="0"/>
              <a:t> </a:t>
            </a:r>
            <a:r>
              <a:rPr lang="en-US" dirty="0" err="1"/>
              <a:t>voor</a:t>
            </a:r>
            <a:r>
              <a:rPr lang="en-US" dirty="0"/>
              <a:t> </a:t>
            </a:r>
            <a:r>
              <a:rPr lang="en-US" dirty="0" err="1"/>
              <a:t>uw</a:t>
            </a:r>
            <a:r>
              <a:rPr lang="en-US" dirty="0"/>
              <a:t> </a:t>
            </a:r>
            <a:r>
              <a:rPr lang="en-US" dirty="0" err="1"/>
              <a:t>levensmiddelenbedrijf</a:t>
            </a:r>
            <a:r>
              <a:rPr lang="en-US" dirty="0"/>
              <a:t>, </a:t>
            </a:r>
            <a:r>
              <a:rPr lang="en-US" dirty="0" err="1"/>
              <a:t>vooral</a:t>
            </a:r>
            <a:r>
              <a:rPr lang="en-US" dirty="0"/>
              <a:t> met </a:t>
            </a:r>
            <a:r>
              <a:rPr lang="en-US" dirty="0" err="1"/>
              <a:t>behulp</a:t>
            </a:r>
            <a:r>
              <a:rPr lang="en-US" dirty="0"/>
              <a:t> van </a:t>
            </a:r>
            <a:r>
              <a:rPr lang="en-US" dirty="0" err="1"/>
              <a:t>stageprogramma's</a:t>
            </a:r>
            <a:r>
              <a:rPr lang="en-US" dirty="0"/>
              <a:t>?</a:t>
            </a:r>
            <a:endParaRPr dirty="0"/>
          </a:p>
        </p:txBody>
      </p:sp>
      <p:sp>
        <p:nvSpPr>
          <p:cNvPr id="1003" name="Google Shape;1003;p51"/>
          <p:cNvSpPr txBox="1">
            <a:spLocks noGrp="1"/>
          </p:cNvSpPr>
          <p:nvPr>
            <p:ph type="body" idx="3"/>
          </p:nvPr>
        </p:nvSpPr>
        <p:spPr>
          <a:xfrm>
            <a:off x="1052532" y="188009"/>
            <a:ext cx="6120542" cy="822659"/>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3200"/>
              <a:buNone/>
            </a:pPr>
            <a:r>
              <a:rPr lang="en-US" sz="3200"/>
              <a:t>3. Mogelijkheden en verbindingen</a:t>
            </a:r>
            <a:endParaRPr sz="3200"/>
          </a:p>
        </p:txBody>
      </p:sp>
      <p:pic>
        <p:nvPicPr>
          <p:cNvPr id="1004" name="Google Shape;1004;p51"/>
          <p:cNvPicPr preferRelativeResize="0"/>
          <p:nvPr/>
        </p:nvPicPr>
        <p:blipFill rotWithShape="1">
          <a:blip r:embed="rId3">
            <a:alphaModFix/>
          </a:blip>
          <a:srcRect/>
          <a:stretch/>
        </p:blipFill>
        <p:spPr>
          <a:xfrm>
            <a:off x="7814220" y="1808867"/>
            <a:ext cx="3438442" cy="2603218"/>
          </a:xfrm>
          <a:prstGeom prst="rect">
            <a:avLst/>
          </a:prstGeom>
          <a:noFill/>
          <a:ln>
            <a:noFill/>
          </a:ln>
        </p:spPr>
      </p:pic>
      <p:sp>
        <p:nvSpPr>
          <p:cNvPr id="1005" name="Google Shape;1005;p51"/>
          <p:cNvSpPr/>
          <p:nvPr/>
        </p:nvSpPr>
        <p:spPr>
          <a:xfrm>
            <a:off x="7648379" y="4886924"/>
            <a:ext cx="1001949" cy="894945"/>
          </a:xfrm>
          <a:prstGeom prst="ellipse">
            <a:avLst/>
          </a:prstGeom>
          <a:solidFill>
            <a:srgbClr val="F0985E"/>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Klik hier</a:t>
            </a:r>
            <a:endParaRPr sz="1800" b="1">
              <a:solidFill>
                <a:schemeClr val="lt1"/>
              </a:solidFill>
              <a:latin typeface="Calibri"/>
              <a:ea typeface="Calibri"/>
              <a:cs typeface="Calibri"/>
              <a:sym typeface="Calibri"/>
            </a:endParaRPr>
          </a:p>
        </p:txBody>
      </p:sp>
      <p:graphicFrame>
        <p:nvGraphicFramePr>
          <p:cNvPr id="1006" name="Google Shape;1006;p51"/>
          <p:cNvGraphicFramePr/>
          <p:nvPr/>
        </p:nvGraphicFramePr>
        <p:xfrm>
          <a:off x="9006769" y="4921537"/>
          <a:ext cx="1823640" cy="794718"/>
        </p:xfrm>
        <a:graphic>
          <a:graphicData uri="http://schemas.openxmlformats.org/presentationml/2006/ole">
            <mc:AlternateContent xmlns:mc="http://schemas.openxmlformats.org/markup-compatibility/2006">
              <mc:Choice xmlns:v="urn:schemas-microsoft-com:vml" Requires="v">
                <p:oleObj r:id="rId4" imgW="1823640" imgH="794718" progId="Package">
                  <p:embed/>
                </p:oleObj>
              </mc:Choice>
              <mc:Fallback>
                <p:oleObj r:id="rId4" imgW="1823640" imgH="794718" progId="Package">
                  <p:embed/>
                  <p:pic>
                    <p:nvPicPr>
                      <p:cNvPr id="1006" name="Google Shape;1006;p51"/>
                      <p:cNvPicPr preferRelativeResize="0"/>
                      <p:nvPr/>
                    </p:nvPicPr>
                    <p:blipFill rotWithShape="1">
                      <a:blip r:embed="rId5">
                        <a:alphaModFix/>
                      </a:blip>
                      <a:srcRect/>
                      <a:stretch/>
                    </p:blipFill>
                    <p:spPr>
                      <a:xfrm>
                        <a:off x="9006769" y="4921537"/>
                        <a:ext cx="1823640" cy="794718"/>
                      </a:xfrm>
                      <a:prstGeom prst="rect">
                        <a:avLst/>
                      </a:prstGeom>
                      <a:noFill/>
                      <a:ln w="28575" cap="flat" cmpd="sng">
                        <a:solidFill>
                          <a:srgbClr val="568754"/>
                        </a:solidFill>
                        <a:prstDash val="solid"/>
                        <a:round/>
                        <a:headEnd type="none" w="sm" len="sm"/>
                        <a:tailEnd type="none" w="sm" len="sm"/>
                      </a:ln>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52"/>
          <p:cNvSpPr txBox="1">
            <a:spLocks noGrp="1"/>
          </p:cNvSpPr>
          <p:nvPr>
            <p:ph type="body" idx="3"/>
          </p:nvPr>
        </p:nvSpPr>
        <p:spPr>
          <a:xfrm>
            <a:off x="1119938" y="324949"/>
            <a:ext cx="6120542" cy="822659"/>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3200"/>
              <a:buNone/>
            </a:pPr>
            <a:r>
              <a:rPr lang="en-US" sz="3200"/>
              <a:t>4. Het meten van succes </a:t>
            </a:r>
            <a:endParaRPr sz="3200"/>
          </a:p>
        </p:txBody>
      </p:sp>
      <p:pic>
        <p:nvPicPr>
          <p:cNvPr id="1012" name="Google Shape;1012;p52"/>
          <p:cNvPicPr preferRelativeResize="0"/>
          <p:nvPr/>
        </p:nvPicPr>
        <p:blipFill rotWithShape="1">
          <a:blip r:embed="rId3">
            <a:alphaModFix/>
          </a:blip>
          <a:srcRect/>
          <a:stretch/>
        </p:blipFill>
        <p:spPr>
          <a:xfrm>
            <a:off x="7814220" y="1808867"/>
            <a:ext cx="3438442" cy="2603218"/>
          </a:xfrm>
          <a:prstGeom prst="rect">
            <a:avLst/>
          </a:prstGeom>
          <a:noFill/>
          <a:ln>
            <a:noFill/>
          </a:ln>
        </p:spPr>
      </p:pic>
      <p:sp>
        <p:nvSpPr>
          <p:cNvPr id="1013" name="Google Shape;1013;p52"/>
          <p:cNvSpPr txBox="1">
            <a:spLocks noGrp="1"/>
          </p:cNvSpPr>
          <p:nvPr>
            <p:ph type="body" idx="1"/>
          </p:nvPr>
        </p:nvSpPr>
        <p:spPr>
          <a:xfrm>
            <a:off x="831031" y="1505502"/>
            <a:ext cx="5820622" cy="5103941"/>
          </a:xfrm>
          <a:prstGeom prst="rect">
            <a:avLst/>
          </a:prstGeom>
          <a:noFill/>
          <a:ln>
            <a:noFill/>
          </a:ln>
        </p:spPr>
        <p:txBody>
          <a:bodyPr spcFirstLastPara="1" wrap="square" lIns="91425" tIns="45700" rIns="91425" bIns="45700" anchor="t" anchorCtr="0">
            <a:normAutofit fontScale="92500" lnSpcReduction="20000"/>
          </a:bodyPr>
          <a:lstStyle/>
          <a:p>
            <a:pPr marL="228600" lvl="0" indent="0" algn="l" rtl="0">
              <a:lnSpc>
                <a:spcPct val="100000"/>
              </a:lnSpc>
              <a:spcBef>
                <a:spcPts val="0"/>
              </a:spcBef>
              <a:spcAft>
                <a:spcPts val="0"/>
              </a:spcAft>
              <a:buClr>
                <a:schemeClr val="lt1"/>
              </a:buClr>
              <a:buSzPct val="100000"/>
              <a:buNone/>
            </a:pPr>
            <a:r>
              <a:rPr lang="en-US"/>
              <a:t>Wanneer u een nieuw project op uw werkplek introduceert, is het enorm nuttig om een evaluatie uit te voeren van de uitvoering en het effect ervan.</a:t>
            </a:r>
            <a:endParaRPr/>
          </a:p>
          <a:p>
            <a:pPr marL="228600" lvl="0" indent="0" algn="l" rtl="0">
              <a:lnSpc>
                <a:spcPct val="100000"/>
              </a:lnSpc>
              <a:spcBef>
                <a:spcPts val="1000"/>
              </a:spcBef>
              <a:spcAft>
                <a:spcPts val="0"/>
              </a:spcAft>
              <a:buClr>
                <a:schemeClr val="lt1"/>
              </a:buClr>
              <a:buSzPct val="100000"/>
              <a:buNone/>
            </a:pPr>
            <a:r>
              <a:rPr lang="en-US"/>
              <a:t>Dit is een beoordeling of overzicht van alle lopende of voltooide taken binnen het project, waarbij wordt bepaald hoe effectief het idee of het nieuwe project was en of het relevant is in termen van wat nodig is om uw bedrijf goed te laten functioneren, en wat door uw klanten of cliënten wordt gewenst.</a:t>
            </a:r>
            <a:endParaRPr/>
          </a:p>
          <a:p>
            <a:pPr marL="228600" lvl="0" indent="0" algn="l" rtl="0">
              <a:lnSpc>
                <a:spcPct val="100000"/>
              </a:lnSpc>
              <a:spcBef>
                <a:spcPts val="1000"/>
              </a:spcBef>
              <a:spcAft>
                <a:spcPts val="0"/>
              </a:spcAft>
              <a:buClr>
                <a:schemeClr val="lt1"/>
              </a:buClr>
              <a:buSzPct val="100000"/>
              <a:buNone/>
            </a:pPr>
            <a:r>
              <a:rPr lang="en-US"/>
              <a:t>Het doel is na te gaan of het project al dan niet een succes was en de gevolgen daarvan voor de middelen, de verkoop enz. te belichten. </a:t>
            </a:r>
            <a:endParaRPr/>
          </a:p>
        </p:txBody>
      </p:sp>
      <p:pic>
        <p:nvPicPr>
          <p:cNvPr id="1014" name="Google Shape;1014;p52" descr="People with floating lantern"/>
          <p:cNvPicPr preferRelativeResize="0"/>
          <p:nvPr/>
        </p:nvPicPr>
        <p:blipFill rotWithShape="1">
          <a:blip r:embed="rId4">
            <a:alphaModFix/>
          </a:blip>
          <a:srcRect/>
          <a:stretch/>
        </p:blipFill>
        <p:spPr>
          <a:xfrm>
            <a:off x="6852062" y="324949"/>
            <a:ext cx="5068389" cy="557105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53"/>
          <p:cNvSpPr txBox="1">
            <a:spLocks noGrp="1"/>
          </p:cNvSpPr>
          <p:nvPr>
            <p:ph type="body" idx="3"/>
          </p:nvPr>
        </p:nvSpPr>
        <p:spPr>
          <a:xfrm>
            <a:off x="813899" y="389309"/>
            <a:ext cx="6120542" cy="822659"/>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lt1"/>
              </a:buClr>
              <a:buSzPts val="3200"/>
              <a:buNone/>
            </a:pPr>
            <a:r>
              <a:rPr lang="en-US" sz="3200" dirty="0" err="1"/>
              <a:t>Beoordelingsrichtlijnen</a:t>
            </a:r>
            <a:r>
              <a:rPr lang="en-US" sz="3200" dirty="0"/>
              <a:t> </a:t>
            </a:r>
            <a:r>
              <a:rPr lang="en-US" sz="3200" dirty="0" err="1"/>
              <a:t>voor</a:t>
            </a:r>
            <a:r>
              <a:rPr lang="en-US" sz="3200" dirty="0"/>
              <a:t> </a:t>
            </a:r>
            <a:r>
              <a:rPr lang="en-US" sz="3200" dirty="0" err="1"/>
              <a:t>evaluatie</a:t>
            </a:r>
            <a:r>
              <a:rPr lang="en-US" sz="3200" dirty="0"/>
              <a:t>  </a:t>
            </a:r>
            <a:endParaRPr sz="3200" dirty="0"/>
          </a:p>
        </p:txBody>
      </p:sp>
      <p:pic>
        <p:nvPicPr>
          <p:cNvPr id="1020" name="Google Shape;1020;p53" descr="Hand placing stars"/>
          <p:cNvPicPr preferRelativeResize="0"/>
          <p:nvPr/>
        </p:nvPicPr>
        <p:blipFill rotWithShape="1">
          <a:blip r:embed="rId3">
            <a:alphaModFix/>
          </a:blip>
          <a:srcRect/>
          <a:stretch/>
        </p:blipFill>
        <p:spPr>
          <a:xfrm>
            <a:off x="6852062" y="320298"/>
            <a:ext cx="5026826" cy="5440730"/>
          </a:xfrm>
          <a:prstGeom prst="rect">
            <a:avLst/>
          </a:prstGeom>
          <a:noFill/>
          <a:ln>
            <a:noFill/>
          </a:ln>
        </p:spPr>
      </p:pic>
      <p:sp>
        <p:nvSpPr>
          <p:cNvPr id="1021" name="Google Shape;1021;p53"/>
          <p:cNvSpPr txBox="1">
            <a:spLocks noGrp="1"/>
          </p:cNvSpPr>
          <p:nvPr>
            <p:ph type="body" idx="1"/>
          </p:nvPr>
        </p:nvSpPr>
        <p:spPr>
          <a:xfrm>
            <a:off x="813899" y="1493822"/>
            <a:ext cx="6120542" cy="5361708"/>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lt1"/>
              </a:buClr>
              <a:buSzPts val="2400"/>
              <a:buNone/>
            </a:pPr>
            <a:r>
              <a:rPr lang="en-US" sz="2000" dirty="0"/>
              <a:t>Monitoring &amp; </a:t>
            </a:r>
            <a:r>
              <a:rPr lang="en-US" sz="2000" dirty="0" err="1"/>
              <a:t>beoordeling</a:t>
            </a:r>
            <a:r>
              <a:rPr lang="en-US" sz="2000" dirty="0"/>
              <a:t> </a:t>
            </a:r>
            <a:r>
              <a:rPr lang="en-US" sz="2000" dirty="0" err="1"/>
              <a:t>worden</a:t>
            </a:r>
            <a:r>
              <a:rPr lang="en-US" sz="2000" dirty="0"/>
              <a:t> </a:t>
            </a:r>
            <a:r>
              <a:rPr lang="en-US" sz="2000" dirty="0" err="1"/>
              <a:t>standaardpraktijk</a:t>
            </a:r>
            <a:r>
              <a:rPr lang="en-US" sz="2000" dirty="0"/>
              <a:t> </a:t>
            </a:r>
            <a:r>
              <a:rPr lang="en-US" sz="2000" dirty="0" err="1"/>
              <a:t>bij</a:t>
            </a:r>
            <a:r>
              <a:rPr lang="en-US" sz="2000" dirty="0"/>
              <a:t> de </a:t>
            </a:r>
            <a:r>
              <a:rPr lang="en-US" sz="2000" dirty="0" err="1"/>
              <a:t>evaluatie</a:t>
            </a:r>
            <a:r>
              <a:rPr lang="en-US" sz="2000" dirty="0"/>
              <a:t> van </a:t>
            </a:r>
            <a:r>
              <a:rPr lang="en-US" sz="2000" dirty="0" err="1"/>
              <a:t>een</a:t>
            </a:r>
            <a:r>
              <a:rPr lang="en-US" sz="2000" dirty="0"/>
              <a:t> project</a:t>
            </a:r>
            <a:endParaRPr sz="2000" dirty="0"/>
          </a:p>
          <a:p>
            <a:pPr marL="228600" lvl="0" indent="0" algn="l" rtl="0">
              <a:lnSpc>
                <a:spcPct val="90000"/>
              </a:lnSpc>
              <a:spcBef>
                <a:spcPts val="1000"/>
              </a:spcBef>
              <a:spcAft>
                <a:spcPts val="0"/>
              </a:spcAft>
              <a:buClr>
                <a:schemeClr val="lt1"/>
              </a:buClr>
              <a:buSzPts val="2400"/>
              <a:buNone/>
            </a:pPr>
            <a:r>
              <a:rPr lang="en-US" sz="2000" b="1" dirty="0"/>
              <a:t>Monitoring </a:t>
            </a:r>
            <a:r>
              <a:rPr lang="en-US" sz="2000" dirty="0"/>
              <a:t>- het </a:t>
            </a:r>
            <a:r>
              <a:rPr lang="en-US" sz="2000" dirty="0" err="1"/>
              <a:t>systematisch</a:t>
            </a:r>
            <a:r>
              <a:rPr lang="en-US" sz="2000" dirty="0"/>
              <a:t> </a:t>
            </a:r>
            <a:r>
              <a:rPr lang="en-US" sz="2000" dirty="0" err="1"/>
              <a:t>verzamelen</a:t>
            </a:r>
            <a:r>
              <a:rPr lang="en-US" sz="2000" dirty="0"/>
              <a:t> van </a:t>
            </a:r>
            <a:r>
              <a:rPr lang="en-US" sz="2000" dirty="0" err="1"/>
              <a:t>gegevens</a:t>
            </a:r>
            <a:r>
              <a:rPr lang="en-US" sz="2000" dirty="0"/>
              <a:t> op </a:t>
            </a:r>
            <a:r>
              <a:rPr lang="en-US" sz="2000" dirty="0" err="1"/>
              <a:t>bepaalde</a:t>
            </a:r>
            <a:r>
              <a:rPr lang="en-US" sz="2000" dirty="0"/>
              <a:t> </a:t>
            </a:r>
            <a:r>
              <a:rPr lang="en-US" sz="2000" dirty="0" err="1"/>
              <a:t>momenten</a:t>
            </a:r>
            <a:r>
              <a:rPr lang="en-US" sz="2000" dirty="0"/>
              <a:t> om </a:t>
            </a:r>
            <a:r>
              <a:rPr lang="en-US" sz="2000" dirty="0" err="1"/>
              <a:t>een</a:t>
            </a:r>
            <a:r>
              <a:rPr lang="en-US" sz="2000" dirty="0"/>
              <a:t> </a:t>
            </a:r>
            <a:r>
              <a:rPr lang="en-US" sz="2000" dirty="0" err="1"/>
              <a:t>beeld</a:t>
            </a:r>
            <a:r>
              <a:rPr lang="en-US" sz="2000" dirty="0"/>
              <a:t> </a:t>
            </a:r>
            <a:r>
              <a:rPr lang="en-US" sz="2000" dirty="0" err="1"/>
              <a:t>te</a:t>
            </a:r>
            <a:r>
              <a:rPr lang="en-US" sz="2000" dirty="0"/>
              <a:t> </a:t>
            </a:r>
            <a:r>
              <a:rPr lang="en-US" sz="2000" dirty="0" err="1"/>
              <a:t>krijgen</a:t>
            </a:r>
            <a:r>
              <a:rPr lang="en-US" sz="2000" dirty="0"/>
              <a:t> van de </a:t>
            </a:r>
            <a:r>
              <a:rPr lang="en-US" sz="2000" dirty="0" err="1"/>
              <a:t>ontwikkeling</a:t>
            </a:r>
            <a:r>
              <a:rPr lang="en-US" sz="2000" dirty="0"/>
              <a:t> van het project </a:t>
            </a:r>
            <a:r>
              <a:rPr lang="en-US" sz="2000" dirty="0" err="1"/>
              <a:t>en</a:t>
            </a:r>
            <a:r>
              <a:rPr lang="en-US" sz="2000" dirty="0"/>
              <a:t> de </a:t>
            </a:r>
            <a:r>
              <a:rPr lang="en-US" sz="2000" dirty="0" err="1"/>
              <a:t>voortgang</a:t>
            </a:r>
            <a:r>
              <a:rPr lang="en-US" sz="2000" dirty="0"/>
              <a:t> van de </a:t>
            </a:r>
            <a:r>
              <a:rPr lang="en-US" sz="2000" dirty="0" err="1"/>
              <a:t>doelstellingen</a:t>
            </a:r>
            <a:r>
              <a:rPr lang="en-US" sz="2000" dirty="0"/>
              <a:t>.</a:t>
            </a:r>
            <a:endParaRPr sz="2000" dirty="0"/>
          </a:p>
          <a:p>
            <a:pPr marL="228600" lvl="0" indent="0" algn="l" rtl="0">
              <a:lnSpc>
                <a:spcPct val="90000"/>
              </a:lnSpc>
              <a:spcBef>
                <a:spcPts val="1000"/>
              </a:spcBef>
              <a:spcAft>
                <a:spcPts val="0"/>
              </a:spcAft>
              <a:buClr>
                <a:schemeClr val="lt1"/>
              </a:buClr>
              <a:buSzPts val="2400"/>
              <a:buNone/>
            </a:pPr>
            <a:r>
              <a:rPr lang="en-US" sz="2000" b="1" dirty="0" err="1"/>
              <a:t>Beoordelingen</a:t>
            </a:r>
            <a:r>
              <a:rPr lang="en-US" sz="2000" b="1" dirty="0"/>
              <a:t> </a:t>
            </a:r>
            <a:r>
              <a:rPr lang="en-US" sz="2000" dirty="0" err="1"/>
              <a:t>zijn</a:t>
            </a:r>
            <a:r>
              <a:rPr lang="en-US" sz="2000" b="1" dirty="0"/>
              <a:t> </a:t>
            </a:r>
            <a:r>
              <a:rPr lang="en-US" sz="2000" dirty="0" err="1"/>
              <a:t>meestal</a:t>
            </a:r>
            <a:r>
              <a:rPr lang="en-US" sz="2000" dirty="0"/>
              <a:t> minder </a:t>
            </a:r>
            <a:r>
              <a:rPr lang="en-US" sz="2000" dirty="0" err="1"/>
              <a:t>uitgebreide</a:t>
            </a:r>
            <a:r>
              <a:rPr lang="en-US" sz="2000" dirty="0"/>
              <a:t> </a:t>
            </a:r>
            <a:r>
              <a:rPr lang="en-US" sz="2000" dirty="0" err="1"/>
              <a:t>beoordelingen</a:t>
            </a:r>
            <a:r>
              <a:rPr lang="en-US" sz="2000" dirty="0"/>
              <a:t> </a:t>
            </a:r>
            <a:r>
              <a:rPr lang="en-US" sz="2000" dirty="0" err="1"/>
              <a:t>en</a:t>
            </a:r>
            <a:r>
              <a:rPr lang="en-US" sz="2000" dirty="0"/>
              <a:t> </a:t>
            </a:r>
            <a:r>
              <a:rPr lang="en-US" sz="2000" dirty="0" err="1"/>
              <a:t>richten</a:t>
            </a:r>
            <a:r>
              <a:rPr lang="en-US" sz="2000" dirty="0"/>
              <a:t> </a:t>
            </a:r>
            <a:r>
              <a:rPr lang="en-US" sz="2000" dirty="0" err="1"/>
              <a:t>zich</a:t>
            </a:r>
            <a:r>
              <a:rPr lang="en-US" sz="2000" dirty="0"/>
              <a:t> </a:t>
            </a:r>
            <a:r>
              <a:rPr lang="en-US" sz="2000" dirty="0" err="1"/>
              <a:t>vaak</a:t>
            </a:r>
            <a:r>
              <a:rPr lang="en-US" sz="2000" dirty="0"/>
              <a:t> op </a:t>
            </a:r>
            <a:r>
              <a:rPr lang="en-US" sz="2000" dirty="0" err="1"/>
              <a:t>praktische</a:t>
            </a:r>
            <a:r>
              <a:rPr lang="en-US" sz="2000" dirty="0"/>
              <a:t> </a:t>
            </a:r>
            <a:r>
              <a:rPr lang="en-US" sz="2000" dirty="0" err="1"/>
              <a:t>aspecten</a:t>
            </a:r>
            <a:r>
              <a:rPr lang="en-US" sz="2000" dirty="0"/>
              <a:t> van het project.</a:t>
            </a:r>
            <a:endParaRPr sz="2000" dirty="0"/>
          </a:p>
          <a:p>
            <a:pPr marL="228600" lvl="0" indent="0" algn="l" rtl="0">
              <a:lnSpc>
                <a:spcPct val="90000"/>
              </a:lnSpc>
              <a:spcBef>
                <a:spcPts val="1000"/>
              </a:spcBef>
              <a:spcAft>
                <a:spcPts val="0"/>
              </a:spcAft>
              <a:buClr>
                <a:schemeClr val="lt1"/>
              </a:buClr>
              <a:buSzPts val="2400"/>
              <a:buNone/>
            </a:pPr>
            <a:r>
              <a:rPr lang="en-US" sz="2000" dirty="0"/>
              <a:t>De school van de </a:t>
            </a:r>
            <a:r>
              <a:rPr lang="en-US" sz="2000" dirty="0" err="1"/>
              <a:t>leerling</a:t>
            </a:r>
            <a:r>
              <a:rPr lang="en-US" sz="2000" dirty="0"/>
              <a:t> </a:t>
            </a:r>
            <a:r>
              <a:rPr lang="en-US" sz="2000" dirty="0" err="1"/>
              <a:t>zal</a:t>
            </a:r>
            <a:r>
              <a:rPr lang="en-US" sz="2000" dirty="0"/>
              <a:t> u over het </a:t>
            </a:r>
            <a:r>
              <a:rPr lang="en-US" sz="2000" dirty="0" err="1"/>
              <a:t>algemeen</a:t>
            </a:r>
            <a:r>
              <a:rPr lang="en-US" sz="2000" dirty="0"/>
              <a:t> </a:t>
            </a:r>
            <a:r>
              <a:rPr lang="en-US" sz="2000" dirty="0" err="1"/>
              <a:t>evaluatieadvies</a:t>
            </a:r>
            <a:r>
              <a:rPr lang="en-US" sz="2000" dirty="0"/>
              <a:t> </a:t>
            </a:r>
            <a:r>
              <a:rPr lang="en-US" sz="2000" dirty="0" err="1"/>
              <a:t>geven</a:t>
            </a:r>
            <a:r>
              <a:rPr lang="en-US" sz="2000" dirty="0"/>
              <a:t> over de </a:t>
            </a:r>
            <a:r>
              <a:rPr lang="en-US" sz="2000" dirty="0" err="1"/>
              <a:t>vorderingen</a:t>
            </a:r>
            <a:r>
              <a:rPr lang="en-US" sz="2000" dirty="0"/>
              <a:t> van de </a:t>
            </a:r>
            <a:r>
              <a:rPr lang="en-US" sz="2000" dirty="0" err="1"/>
              <a:t>leerling</a:t>
            </a:r>
            <a:r>
              <a:rPr lang="en-US" sz="2000" dirty="0"/>
              <a:t>, maar </a:t>
            </a:r>
            <a:r>
              <a:rPr lang="en-US" sz="2000" dirty="0" err="1"/>
              <a:t>dit</a:t>
            </a:r>
            <a:r>
              <a:rPr lang="en-US" sz="2000" dirty="0"/>
              <a:t> is </a:t>
            </a:r>
            <a:r>
              <a:rPr lang="en-US" sz="2000" dirty="0" err="1"/>
              <a:t>een</a:t>
            </a:r>
            <a:r>
              <a:rPr lang="en-US" sz="2000" dirty="0"/>
              <a:t> </a:t>
            </a:r>
            <a:r>
              <a:rPr lang="en-US" sz="2000" dirty="0" err="1"/>
              <a:t>nuttige</a:t>
            </a:r>
            <a:r>
              <a:rPr lang="en-US" sz="2000" dirty="0"/>
              <a:t> </a:t>
            </a:r>
            <a:r>
              <a:rPr lang="en-US" sz="2000" dirty="0" err="1"/>
              <a:t>oefening</a:t>
            </a:r>
            <a:r>
              <a:rPr lang="en-US" sz="2000" dirty="0"/>
              <a:t> om </a:t>
            </a:r>
            <a:r>
              <a:rPr lang="en-US" sz="2000" dirty="0" err="1"/>
              <a:t>uit</a:t>
            </a:r>
            <a:r>
              <a:rPr lang="en-US" sz="2000" dirty="0"/>
              <a:t> </a:t>
            </a:r>
            <a:r>
              <a:rPr lang="en-US" sz="2000" dirty="0" err="1"/>
              <a:t>te</a:t>
            </a:r>
            <a:r>
              <a:rPr lang="en-US" sz="2000" dirty="0"/>
              <a:t> </a:t>
            </a:r>
            <a:r>
              <a:rPr lang="en-US" sz="2000" dirty="0" err="1"/>
              <a:t>voeren</a:t>
            </a:r>
            <a:r>
              <a:rPr lang="en-US" sz="2000" dirty="0"/>
              <a:t> </a:t>
            </a:r>
            <a:r>
              <a:rPr lang="en-US" sz="2000" dirty="0" err="1"/>
              <a:t>voor</a:t>
            </a:r>
            <a:r>
              <a:rPr lang="en-US" sz="2000" dirty="0"/>
              <a:t> </a:t>
            </a:r>
            <a:r>
              <a:rPr lang="en-US" sz="2000" dirty="0" err="1"/>
              <a:t>alle</a:t>
            </a:r>
            <a:r>
              <a:rPr lang="en-US" sz="2000" dirty="0"/>
              <a:t> </a:t>
            </a:r>
            <a:r>
              <a:rPr lang="en-US" sz="2000" dirty="0" err="1"/>
              <a:t>aspecten</a:t>
            </a:r>
            <a:r>
              <a:rPr lang="en-US" sz="2000" dirty="0"/>
              <a:t> van </a:t>
            </a:r>
            <a:r>
              <a:rPr lang="en-US" sz="2000" dirty="0" err="1"/>
              <a:t>uw</a:t>
            </a:r>
            <a:r>
              <a:rPr lang="en-US" sz="2000" dirty="0"/>
              <a:t> </a:t>
            </a:r>
            <a:r>
              <a:rPr lang="en-US" sz="2000" dirty="0" err="1"/>
              <a:t>levensmiddelenbedrijf</a:t>
            </a:r>
            <a:r>
              <a:rPr lang="en-US" sz="2000" dirty="0"/>
              <a:t>, </a:t>
            </a:r>
            <a:r>
              <a:rPr lang="en-US" sz="2000" dirty="0" err="1"/>
              <a:t>niet</a:t>
            </a:r>
            <a:r>
              <a:rPr lang="en-US" sz="2000" dirty="0"/>
              <a:t> </a:t>
            </a:r>
            <a:r>
              <a:rPr lang="en-US" sz="2000" dirty="0" err="1"/>
              <a:t>alleen</a:t>
            </a:r>
            <a:r>
              <a:rPr lang="en-US" sz="2000" dirty="0"/>
              <a:t> </a:t>
            </a:r>
            <a:r>
              <a:rPr lang="en-US" sz="2000" dirty="0" err="1"/>
              <a:t>voor</a:t>
            </a:r>
            <a:r>
              <a:rPr lang="en-US" sz="2000" dirty="0"/>
              <a:t> stages.</a:t>
            </a:r>
            <a:endParaRPr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026" name="Google Shape;1026;p54" descr="An arrow hitting a bull's eye target"/>
          <p:cNvPicPr preferRelativeResize="0">
            <a:picLocks noGrp="1"/>
          </p:cNvPicPr>
          <p:nvPr>
            <p:ph type="pic" idx="2"/>
          </p:nvPr>
        </p:nvPicPr>
        <p:blipFill rotWithShape="1">
          <a:blip r:embed="rId3">
            <a:alphaModFix/>
          </a:blip>
          <a:srcRect l="-1" r="-67031"/>
          <a:stretch/>
        </p:blipFill>
        <p:spPr>
          <a:xfrm>
            <a:off x="247650" y="1468438"/>
            <a:ext cx="11696700" cy="4699000"/>
          </a:xfrm>
          <a:prstGeom prst="rect">
            <a:avLst/>
          </a:prstGeom>
          <a:solidFill>
            <a:schemeClr val="lt1"/>
          </a:solidFill>
          <a:ln>
            <a:noFill/>
          </a:ln>
        </p:spPr>
      </p:pic>
      <p:sp>
        <p:nvSpPr>
          <p:cNvPr id="1027" name="Google Shape;1027;p54"/>
          <p:cNvSpPr txBox="1">
            <a:spLocks noGrp="1"/>
          </p:cNvSpPr>
          <p:nvPr>
            <p:ph type="body" idx="1"/>
          </p:nvPr>
        </p:nvSpPr>
        <p:spPr>
          <a:xfrm>
            <a:off x="5397388" y="2974136"/>
            <a:ext cx="6546961" cy="1466443"/>
          </a:xfrm>
          <a:prstGeom prst="rect">
            <a:avLst/>
          </a:prstGeom>
          <a:solidFill>
            <a:srgbClr val="568754"/>
          </a:solidFill>
          <a:ln>
            <a:noFill/>
          </a:ln>
        </p:spPr>
        <p:txBody>
          <a:bodyPr spcFirstLastPara="1" wrap="square" lIns="91425" tIns="45700" rIns="91425" bIns="45700" anchor="ctr" anchorCtr="0">
            <a:normAutofit/>
          </a:bodyPr>
          <a:lstStyle/>
          <a:p>
            <a:pPr marL="228600" lvl="0" indent="-228600" algn="ctr" rtl="0">
              <a:lnSpc>
                <a:spcPct val="90000"/>
              </a:lnSpc>
              <a:spcBef>
                <a:spcPts val="0"/>
              </a:spcBef>
              <a:spcAft>
                <a:spcPts val="0"/>
              </a:spcAft>
              <a:buClr>
                <a:schemeClr val="lt1"/>
              </a:buClr>
              <a:buSzPts val="2400"/>
              <a:buNone/>
            </a:pPr>
            <a:r>
              <a:rPr lang="en-US" sz="2000" dirty="0" err="1"/>
              <a:t>Deze</a:t>
            </a:r>
            <a:r>
              <a:rPr lang="en-US" sz="2000" dirty="0"/>
              <a:t> </a:t>
            </a:r>
            <a:r>
              <a:rPr lang="en-US" sz="2000" dirty="0" err="1"/>
              <a:t>evaluaties</a:t>
            </a:r>
            <a:r>
              <a:rPr lang="en-US" sz="2000" dirty="0"/>
              <a:t> </a:t>
            </a:r>
            <a:r>
              <a:rPr lang="en-US" sz="2000" dirty="0" err="1"/>
              <a:t>zijn</a:t>
            </a:r>
            <a:r>
              <a:rPr lang="en-US" sz="2000" dirty="0"/>
              <a:t> </a:t>
            </a:r>
            <a:r>
              <a:rPr lang="en-US" sz="2000" dirty="0" err="1"/>
              <a:t>een</a:t>
            </a:r>
            <a:r>
              <a:rPr lang="en-US" sz="2000" dirty="0"/>
              <a:t> </a:t>
            </a:r>
            <a:r>
              <a:rPr lang="en-US" sz="2000" dirty="0" err="1"/>
              <a:t>geweldig</a:t>
            </a:r>
            <a:r>
              <a:rPr lang="en-US" sz="2000" dirty="0"/>
              <a:t> </a:t>
            </a:r>
            <a:r>
              <a:rPr lang="en-US" sz="2000" dirty="0" err="1"/>
              <a:t>leermiddel</a:t>
            </a:r>
            <a:r>
              <a:rPr lang="en-US" sz="2000" dirty="0"/>
              <a:t>, </a:t>
            </a:r>
            <a:r>
              <a:rPr lang="en-US" sz="2000" dirty="0" err="1"/>
              <a:t>omdat</a:t>
            </a:r>
            <a:r>
              <a:rPr lang="en-US" sz="2000" dirty="0"/>
              <a:t> </a:t>
            </a:r>
            <a:r>
              <a:rPr lang="en-US" sz="2000" dirty="0" err="1"/>
              <a:t>ze</a:t>
            </a:r>
            <a:r>
              <a:rPr lang="en-US" sz="2000" dirty="0"/>
              <a:t> </a:t>
            </a:r>
            <a:r>
              <a:rPr lang="en-US" sz="2000" dirty="0" err="1"/>
              <a:t>laten</a:t>
            </a:r>
            <a:r>
              <a:rPr lang="en-US" sz="2000" dirty="0"/>
              <a:t> </a:t>
            </a:r>
            <a:r>
              <a:rPr lang="en-US" sz="2000" dirty="0" err="1"/>
              <a:t>zien</a:t>
            </a:r>
            <a:r>
              <a:rPr lang="en-US" sz="2000" dirty="0"/>
              <a:t> wat u </a:t>
            </a:r>
            <a:r>
              <a:rPr lang="en-US" sz="2000" dirty="0" err="1"/>
              <a:t>niet</a:t>
            </a:r>
            <a:r>
              <a:rPr lang="en-US" sz="2000" dirty="0"/>
              <a:t> </a:t>
            </a:r>
            <a:r>
              <a:rPr lang="en-US" sz="2000" dirty="0" err="1"/>
              <a:t>moet</a:t>
            </a:r>
            <a:r>
              <a:rPr lang="en-US" sz="2000" dirty="0"/>
              <a:t> </a:t>
            </a:r>
            <a:r>
              <a:rPr lang="en-US" sz="2000" dirty="0" err="1"/>
              <a:t>doen</a:t>
            </a:r>
            <a:r>
              <a:rPr lang="en-US" sz="2000" dirty="0"/>
              <a:t> </a:t>
            </a:r>
            <a:r>
              <a:rPr lang="en-US" sz="2000" dirty="0" err="1"/>
              <a:t>en</a:t>
            </a:r>
            <a:r>
              <a:rPr lang="en-US" sz="2000" dirty="0"/>
              <a:t> wat u </a:t>
            </a:r>
            <a:r>
              <a:rPr lang="en-US" sz="2000" dirty="0" err="1"/>
              <a:t>bij</a:t>
            </a:r>
            <a:r>
              <a:rPr lang="en-US" sz="2000" dirty="0"/>
              <a:t> </a:t>
            </a:r>
            <a:r>
              <a:rPr lang="en-US" sz="2000" dirty="0" err="1"/>
              <a:t>toekomstige</a:t>
            </a:r>
            <a:r>
              <a:rPr lang="en-US" sz="2000" dirty="0"/>
              <a:t> </a:t>
            </a:r>
            <a:r>
              <a:rPr lang="en-US" sz="2000" dirty="0" err="1"/>
              <a:t>projecten</a:t>
            </a:r>
            <a:r>
              <a:rPr lang="en-US" sz="2000" dirty="0"/>
              <a:t> </a:t>
            </a:r>
            <a:r>
              <a:rPr lang="en-US" sz="2000" dirty="0" err="1"/>
              <a:t>moet</a:t>
            </a:r>
            <a:r>
              <a:rPr lang="en-US" sz="2000" dirty="0"/>
              <a:t> </a:t>
            </a:r>
            <a:r>
              <a:rPr lang="en-US" sz="2000" dirty="0" err="1"/>
              <a:t>herhalen</a:t>
            </a:r>
            <a:r>
              <a:rPr lang="en-US" sz="2000" dirty="0"/>
              <a:t>.</a:t>
            </a:r>
            <a:endParaRPr sz="2000" dirty="0"/>
          </a:p>
        </p:txBody>
      </p:sp>
      <p:sp>
        <p:nvSpPr>
          <p:cNvPr id="1028" name="Google Shape;1028;p54"/>
          <p:cNvSpPr txBox="1">
            <a:spLocks noGrp="1"/>
          </p:cNvSpPr>
          <p:nvPr>
            <p:ph type="body" idx="3"/>
          </p:nvPr>
        </p:nvSpPr>
        <p:spPr>
          <a:xfrm>
            <a:off x="464195" y="444299"/>
            <a:ext cx="9383812"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b="1" dirty="0" err="1"/>
              <a:t>Voordelen</a:t>
            </a:r>
            <a:r>
              <a:rPr lang="en-US" b="1" dirty="0"/>
              <a:t> van monitoring </a:t>
            </a:r>
            <a:r>
              <a:rPr lang="en-US" b="1" dirty="0" err="1"/>
              <a:t>en</a:t>
            </a:r>
            <a:r>
              <a:rPr lang="en-US" b="1" dirty="0"/>
              <a:t> </a:t>
            </a:r>
            <a:r>
              <a:rPr lang="en-US" b="1" dirty="0" err="1"/>
              <a:t>evaluaties</a:t>
            </a:r>
            <a:endParaRPr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55"/>
          <p:cNvPicPr preferRelativeResize="0">
            <a:picLocks noGrp="1"/>
          </p:cNvPicPr>
          <p:nvPr>
            <p:ph type="pic" idx="2"/>
          </p:nvPr>
        </p:nvPicPr>
        <p:blipFill rotWithShape="1">
          <a:blip r:embed="rId3">
            <a:alphaModFix/>
          </a:blip>
          <a:srcRect/>
          <a:stretch/>
        </p:blipFill>
        <p:spPr>
          <a:xfrm>
            <a:off x="2" y="2138363"/>
            <a:ext cx="12191999" cy="3387725"/>
          </a:xfrm>
          <a:prstGeom prst="rect">
            <a:avLst/>
          </a:prstGeom>
          <a:noFill/>
          <a:ln>
            <a:noFill/>
          </a:ln>
        </p:spPr>
      </p:pic>
      <p:sp>
        <p:nvSpPr>
          <p:cNvPr id="1034" name="Google Shape;1034;p55"/>
          <p:cNvSpPr txBox="1">
            <a:spLocks noGrp="1"/>
          </p:cNvSpPr>
          <p:nvPr>
            <p:ph type="body" idx="1"/>
          </p:nvPr>
        </p:nvSpPr>
        <p:spPr>
          <a:xfrm>
            <a:off x="1398489" y="5138247"/>
            <a:ext cx="7313249" cy="775681"/>
          </a:xfrm>
          <a:prstGeom prst="rect">
            <a:avLst/>
          </a:prstGeom>
          <a:solidFill>
            <a:srgbClr val="568754"/>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000"/>
              <a:buNone/>
            </a:pPr>
            <a:r>
              <a:rPr lang="en-US" sz="3600" dirty="0"/>
              <a:t>2. </a:t>
            </a:r>
            <a:r>
              <a:rPr lang="en-US" sz="3600" dirty="0" err="1"/>
              <a:t>Initiatief</a:t>
            </a:r>
            <a:r>
              <a:rPr lang="en-US" sz="3600" dirty="0"/>
              <a:t> </a:t>
            </a:r>
            <a:r>
              <a:rPr lang="en-US" sz="3600" dirty="0" err="1"/>
              <a:t>aanmoedigen</a:t>
            </a:r>
            <a:endParaRPr sz="4800" dirty="0"/>
          </a:p>
        </p:txBody>
      </p:sp>
      <p:grpSp>
        <p:nvGrpSpPr>
          <p:cNvPr id="1035" name="Google Shape;1035;p55"/>
          <p:cNvGrpSpPr/>
          <p:nvPr/>
        </p:nvGrpSpPr>
        <p:grpSpPr>
          <a:xfrm>
            <a:off x="1190072" y="328550"/>
            <a:ext cx="3313907" cy="2484250"/>
            <a:chOff x="2904151" y="2414371"/>
            <a:chExt cx="2770617" cy="2076976"/>
          </a:xfrm>
        </p:grpSpPr>
        <p:sp>
          <p:nvSpPr>
            <p:cNvPr id="1036" name="Google Shape;1036;p55"/>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1037" name="Google Shape;1037;p55"/>
            <p:cNvGrpSpPr/>
            <p:nvPr/>
          </p:nvGrpSpPr>
          <p:grpSpPr>
            <a:xfrm>
              <a:off x="2904151" y="2414371"/>
              <a:ext cx="2770617" cy="2076976"/>
              <a:chOff x="2904151" y="2414371"/>
              <a:chExt cx="2770617" cy="2076976"/>
            </a:xfrm>
          </p:grpSpPr>
          <p:sp>
            <p:nvSpPr>
              <p:cNvPr id="1038" name="Google Shape;1038;p55"/>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39" name="Google Shape;1039;p55"/>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0" name="Google Shape;1040;p55"/>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1" name="Google Shape;1041;p55"/>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2" name="Google Shape;1042;p55"/>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3" name="Google Shape;1043;p55"/>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4" name="Google Shape;1044;p55"/>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5" name="Google Shape;1045;p55"/>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6" name="Google Shape;1046;p55"/>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7" name="Google Shape;1047;p55"/>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8" name="Google Shape;1048;p55"/>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49" name="Google Shape;1049;p55"/>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0" name="Google Shape;1050;p55"/>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1" name="Google Shape;1051;p55"/>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2" name="Google Shape;1052;p55"/>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3" name="Google Shape;1053;p55"/>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4" name="Google Shape;1054;p55"/>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5" name="Google Shape;1055;p55"/>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6" name="Google Shape;1056;p55"/>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7" name="Google Shape;1057;p55"/>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8" name="Google Shape;1058;p55"/>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9" name="Google Shape;1059;p55"/>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0" name="Google Shape;1060;p55"/>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1" name="Google Shape;1061;p55"/>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2" name="Google Shape;1062;p55"/>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3" name="Google Shape;1063;p55"/>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4" name="Google Shape;1064;p55"/>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5" name="Google Shape;1065;p55"/>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6" name="Google Shape;1066;p55"/>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7" name="Google Shape;1067;p55"/>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8" name="Google Shape;1068;p55"/>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9" name="Google Shape;1069;p55"/>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0" name="Google Shape;1070;p55"/>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1" name="Google Shape;1071;p55"/>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2" name="Google Shape;1072;p55"/>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3" name="Google Shape;1073;p55"/>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4" name="Google Shape;1074;p55"/>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5" name="Google Shape;1075;p55"/>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6" name="Google Shape;1076;p55"/>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7" name="Google Shape;1077;p55"/>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8" name="Google Shape;1078;p55"/>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9" name="Google Shape;1079;p55"/>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0" name="Google Shape;1080;p55"/>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1" name="Google Shape;1081;p55"/>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2" name="Google Shape;1082;p55"/>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3" name="Google Shape;1083;p55"/>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4" name="Google Shape;1084;p55"/>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5" name="Google Shape;1085;p55"/>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6" name="Google Shape;1086;p55"/>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7" name="Google Shape;1087;p55"/>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8" name="Google Shape;1088;p55"/>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9" name="Google Shape;1089;p55"/>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0" name="Google Shape;1090;p55"/>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1" name="Google Shape;1091;p55"/>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2" name="Google Shape;1092;p55"/>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3" name="Google Shape;1093;p55"/>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4" name="Google Shape;1094;p55"/>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5" name="Google Shape;1095;p55"/>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6" name="Google Shape;1096;p55"/>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7" name="Google Shape;1097;p55"/>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8" name="Google Shape;1098;p55"/>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9" name="Google Shape;1099;p55"/>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
        <p:nvSpPr>
          <p:cNvPr id="1100" name="Google Shape;1100;p55"/>
          <p:cNvSpPr txBox="1"/>
          <p:nvPr/>
        </p:nvSpPr>
        <p:spPr>
          <a:xfrm>
            <a:off x="10009848" y="5810081"/>
            <a:ext cx="2039193" cy="775681"/>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56"/>
          <p:cNvSpPr txBox="1">
            <a:spLocks noGrp="1"/>
          </p:cNvSpPr>
          <p:nvPr>
            <p:ph type="body" idx="1"/>
          </p:nvPr>
        </p:nvSpPr>
        <p:spPr>
          <a:xfrm>
            <a:off x="299258" y="1504604"/>
            <a:ext cx="6001602" cy="430599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ct val="100000"/>
              <a:buNone/>
            </a:pPr>
            <a:r>
              <a:rPr lang="en-US" sz="1800" dirty="0" err="1"/>
              <a:t>Een</a:t>
            </a:r>
            <a:r>
              <a:rPr lang="en-US" sz="1800" dirty="0"/>
              <a:t> van de </a:t>
            </a:r>
            <a:r>
              <a:rPr lang="en-US" sz="1800" dirty="0" err="1"/>
              <a:t>kerndoelstellingen</a:t>
            </a:r>
            <a:r>
              <a:rPr lang="en-US" sz="1800" dirty="0"/>
              <a:t> van Cook it Forward is het </a:t>
            </a:r>
            <a:r>
              <a:rPr lang="en-US" sz="1800" b="1" dirty="0" err="1"/>
              <a:t>interculturele</a:t>
            </a:r>
            <a:r>
              <a:rPr lang="en-US" sz="1800" b="1" dirty="0"/>
              <a:t> </a:t>
            </a:r>
            <a:r>
              <a:rPr lang="en-US" sz="1800" b="1" dirty="0" err="1"/>
              <a:t>gesprek</a:t>
            </a:r>
            <a:r>
              <a:rPr lang="en-US" sz="1800" b="1" dirty="0"/>
              <a:t> </a:t>
            </a:r>
            <a:r>
              <a:rPr lang="en-US" sz="1800" dirty="0" err="1"/>
              <a:t>tussen</a:t>
            </a:r>
            <a:r>
              <a:rPr lang="en-US" sz="1800" dirty="0"/>
              <a:t> </a:t>
            </a:r>
            <a:r>
              <a:rPr lang="en-US" sz="1800" dirty="0" err="1"/>
              <a:t>jongeren</a:t>
            </a:r>
            <a:r>
              <a:rPr lang="en-US" sz="1800" dirty="0"/>
              <a:t> over </a:t>
            </a:r>
            <a:r>
              <a:rPr lang="en-US" sz="1800" dirty="0" err="1"/>
              <a:t>cultureel</a:t>
            </a:r>
            <a:r>
              <a:rPr lang="en-US" sz="1800" dirty="0"/>
              <a:t> </a:t>
            </a:r>
            <a:r>
              <a:rPr lang="en-US" sz="1800" dirty="0" err="1"/>
              <a:t>erfgoed</a:t>
            </a:r>
            <a:r>
              <a:rPr lang="en-US" sz="1800" dirty="0"/>
              <a:t> op gang </a:t>
            </a:r>
            <a:r>
              <a:rPr lang="en-US" sz="1800" dirty="0" err="1"/>
              <a:t>te</a:t>
            </a:r>
            <a:r>
              <a:rPr lang="en-US" sz="1800" dirty="0"/>
              <a:t> </a:t>
            </a:r>
            <a:r>
              <a:rPr lang="en-US" sz="1800" dirty="0" err="1"/>
              <a:t>brengen</a:t>
            </a:r>
            <a:r>
              <a:rPr lang="en-US" sz="1800" dirty="0"/>
              <a:t> </a:t>
            </a:r>
            <a:r>
              <a:rPr lang="en-US" sz="1800" dirty="0" err="1"/>
              <a:t>en</a:t>
            </a:r>
            <a:r>
              <a:rPr lang="en-US" sz="1800" dirty="0"/>
              <a:t> hen de </a:t>
            </a:r>
            <a:r>
              <a:rPr lang="en-US" sz="1800" dirty="0" err="1"/>
              <a:t>diversiteit</a:t>
            </a:r>
            <a:r>
              <a:rPr lang="en-US" sz="1800" dirty="0"/>
              <a:t> van het </a:t>
            </a:r>
            <a:r>
              <a:rPr lang="en-US" sz="1800" dirty="0" err="1"/>
              <a:t>Europese</a:t>
            </a:r>
            <a:r>
              <a:rPr lang="en-US" sz="1800" dirty="0"/>
              <a:t> </a:t>
            </a:r>
            <a:r>
              <a:rPr lang="en-US" sz="1800" dirty="0" err="1"/>
              <a:t>culinaire</a:t>
            </a:r>
            <a:r>
              <a:rPr lang="en-US" sz="1800" dirty="0"/>
              <a:t> </a:t>
            </a:r>
            <a:r>
              <a:rPr lang="en-US" sz="1800" dirty="0" err="1"/>
              <a:t>erfgoed</a:t>
            </a:r>
            <a:r>
              <a:rPr lang="en-US" sz="1800" dirty="0"/>
              <a:t> </a:t>
            </a:r>
            <a:r>
              <a:rPr lang="en-US" sz="1800" dirty="0" err="1"/>
              <a:t>te</a:t>
            </a:r>
            <a:r>
              <a:rPr lang="en-US" sz="1800" dirty="0"/>
              <a:t> </a:t>
            </a:r>
            <a:r>
              <a:rPr lang="en-US" sz="1800" dirty="0" err="1"/>
              <a:t>laten</a:t>
            </a:r>
            <a:r>
              <a:rPr lang="en-US" sz="1800" dirty="0"/>
              <a:t> </a:t>
            </a:r>
            <a:r>
              <a:rPr lang="en-US" sz="1800" dirty="0" err="1"/>
              <a:t>ontdekken</a:t>
            </a:r>
            <a:r>
              <a:rPr lang="en-US" sz="1800" dirty="0"/>
              <a:t>. </a:t>
            </a:r>
            <a:endParaRPr sz="1800" dirty="0"/>
          </a:p>
          <a:p>
            <a:pPr marL="0" lvl="0" indent="0" algn="l" rtl="0">
              <a:lnSpc>
                <a:spcPct val="120000"/>
              </a:lnSpc>
              <a:spcBef>
                <a:spcPts val="1000"/>
              </a:spcBef>
              <a:spcAft>
                <a:spcPts val="0"/>
              </a:spcAft>
              <a:buClr>
                <a:schemeClr val="lt1"/>
              </a:buClr>
              <a:buSzPct val="100000"/>
              <a:buNone/>
            </a:pPr>
            <a:r>
              <a:rPr lang="en-US" sz="1800" dirty="0"/>
              <a:t>Door </a:t>
            </a:r>
            <a:r>
              <a:rPr lang="en-US" sz="1800" dirty="0" err="1"/>
              <a:t>samen</a:t>
            </a:r>
            <a:r>
              <a:rPr lang="en-US" sz="1800" dirty="0"/>
              <a:t> </a:t>
            </a:r>
            <a:r>
              <a:rPr lang="en-US" sz="1800" dirty="0" err="1"/>
              <a:t>te</a:t>
            </a:r>
            <a:r>
              <a:rPr lang="en-US" sz="1800" dirty="0"/>
              <a:t> </a:t>
            </a:r>
            <a:r>
              <a:rPr lang="en-US" sz="1800" dirty="0" err="1"/>
              <a:t>werken</a:t>
            </a:r>
            <a:r>
              <a:rPr lang="en-US" sz="1800" dirty="0"/>
              <a:t> in </a:t>
            </a:r>
            <a:r>
              <a:rPr lang="en-US" sz="1800" dirty="0" err="1"/>
              <a:t>internationale</a:t>
            </a:r>
            <a:r>
              <a:rPr lang="en-US" sz="1800" dirty="0"/>
              <a:t> </a:t>
            </a:r>
            <a:r>
              <a:rPr lang="en-US" sz="1800" dirty="0" err="1"/>
              <a:t>studentengroepen</a:t>
            </a:r>
            <a:r>
              <a:rPr lang="en-US" sz="1800" dirty="0"/>
              <a:t> over </a:t>
            </a:r>
            <a:r>
              <a:rPr lang="en-US" sz="1800" dirty="0" err="1"/>
              <a:t>cultureel</a:t>
            </a:r>
            <a:r>
              <a:rPr lang="en-US" sz="1800" dirty="0"/>
              <a:t> </a:t>
            </a:r>
            <a:r>
              <a:rPr lang="en-US" sz="1800" dirty="0" err="1"/>
              <a:t>erfgoed</a:t>
            </a:r>
            <a:r>
              <a:rPr lang="en-US" sz="1800" dirty="0"/>
              <a:t> </a:t>
            </a:r>
            <a:r>
              <a:rPr lang="en-US" sz="1800" dirty="0" err="1"/>
              <a:t>beseffen</a:t>
            </a:r>
            <a:r>
              <a:rPr lang="en-US" sz="1800" dirty="0"/>
              <a:t> ze wat </a:t>
            </a:r>
            <a:r>
              <a:rPr lang="en-US" sz="1800" dirty="0" err="1"/>
              <a:t>Europese</a:t>
            </a:r>
            <a:r>
              <a:rPr lang="en-US" sz="1800" dirty="0"/>
              <a:t> </a:t>
            </a:r>
            <a:r>
              <a:rPr lang="en-US" sz="1800" dirty="0" err="1"/>
              <a:t>regio's</a:t>
            </a:r>
            <a:r>
              <a:rPr lang="en-US" sz="1800" dirty="0"/>
              <a:t> </a:t>
            </a:r>
            <a:r>
              <a:rPr lang="en-US" sz="1800" dirty="0" err="1"/>
              <a:t>gemeen</a:t>
            </a:r>
            <a:r>
              <a:rPr lang="en-US" sz="1800" dirty="0"/>
              <a:t> </a:t>
            </a:r>
            <a:r>
              <a:rPr lang="en-US" sz="1800" dirty="0" err="1"/>
              <a:t>hebben</a:t>
            </a:r>
            <a:r>
              <a:rPr lang="en-US" sz="1800" dirty="0"/>
              <a:t> </a:t>
            </a:r>
            <a:r>
              <a:rPr lang="en-US" sz="1800" dirty="0" err="1"/>
              <a:t>en</a:t>
            </a:r>
            <a:r>
              <a:rPr lang="en-US" sz="1800" dirty="0"/>
              <a:t> </a:t>
            </a:r>
            <a:r>
              <a:rPr lang="en-US" sz="1800" dirty="0" err="1"/>
              <a:t>delen</a:t>
            </a:r>
            <a:r>
              <a:rPr lang="en-US" sz="1800" dirty="0"/>
              <a:t> ze </a:t>
            </a:r>
            <a:r>
              <a:rPr lang="en-US" sz="1800" dirty="0" err="1"/>
              <a:t>culinaire</a:t>
            </a:r>
            <a:r>
              <a:rPr lang="en-US" sz="1800" dirty="0"/>
              <a:t> </a:t>
            </a:r>
            <a:r>
              <a:rPr lang="en-US" sz="1800" dirty="0" err="1"/>
              <a:t>tradities</a:t>
            </a:r>
            <a:r>
              <a:rPr lang="en-US" sz="1800" dirty="0"/>
              <a:t>, </a:t>
            </a:r>
            <a:r>
              <a:rPr lang="en-US" sz="1800" dirty="0" err="1"/>
              <a:t>oude</a:t>
            </a:r>
            <a:r>
              <a:rPr lang="en-US" sz="1800" dirty="0"/>
              <a:t> </a:t>
            </a:r>
            <a:r>
              <a:rPr lang="en-US" sz="1800" dirty="0" err="1"/>
              <a:t>recepten</a:t>
            </a:r>
            <a:r>
              <a:rPr lang="en-US" sz="1800" dirty="0"/>
              <a:t>, </a:t>
            </a:r>
            <a:r>
              <a:rPr lang="en-US" sz="1800" dirty="0" err="1"/>
              <a:t>vergeten</a:t>
            </a:r>
            <a:r>
              <a:rPr lang="en-US" sz="1800" dirty="0"/>
              <a:t> </a:t>
            </a:r>
            <a:r>
              <a:rPr lang="en-US" sz="1800" dirty="0" err="1"/>
              <a:t>regionale</a:t>
            </a:r>
            <a:r>
              <a:rPr lang="en-US" sz="1800" dirty="0"/>
              <a:t> </a:t>
            </a:r>
            <a:r>
              <a:rPr lang="en-US" sz="1800" dirty="0" err="1"/>
              <a:t>ingrediënten</a:t>
            </a:r>
            <a:r>
              <a:rPr lang="en-US" sz="1800" dirty="0"/>
              <a:t> </a:t>
            </a:r>
            <a:r>
              <a:rPr lang="en-US" sz="1800" dirty="0" err="1"/>
              <a:t>en</a:t>
            </a:r>
            <a:r>
              <a:rPr lang="en-US" sz="1800" dirty="0"/>
              <a:t> </a:t>
            </a:r>
            <a:r>
              <a:rPr lang="en-US" sz="1800" dirty="0" err="1"/>
              <a:t>traditionele</a:t>
            </a:r>
            <a:r>
              <a:rPr lang="en-US" sz="1800" dirty="0"/>
              <a:t> </a:t>
            </a:r>
            <a:r>
              <a:rPr lang="en-US" sz="1800" dirty="0" err="1"/>
              <a:t>kooktechnieken</a:t>
            </a:r>
            <a:r>
              <a:rPr lang="en-US" sz="1800" dirty="0"/>
              <a:t> met </a:t>
            </a:r>
            <a:r>
              <a:rPr lang="en-US" sz="1800" dirty="0" err="1"/>
              <a:t>elkaar</a:t>
            </a:r>
            <a:r>
              <a:rPr lang="en-US" sz="1800" dirty="0"/>
              <a:t>. Door het </a:t>
            </a:r>
            <a:r>
              <a:rPr lang="en-US" sz="1800" dirty="0" err="1"/>
              <a:t>gesprek</a:t>
            </a:r>
            <a:r>
              <a:rPr lang="en-US" sz="1800" dirty="0"/>
              <a:t> </a:t>
            </a:r>
            <a:r>
              <a:rPr lang="en-US" sz="1800" dirty="0" err="1"/>
              <a:t>aan</a:t>
            </a:r>
            <a:r>
              <a:rPr lang="en-US" sz="1800" dirty="0"/>
              <a:t> </a:t>
            </a:r>
            <a:r>
              <a:rPr lang="en-US" sz="1800" dirty="0" err="1"/>
              <a:t>te</a:t>
            </a:r>
            <a:r>
              <a:rPr lang="en-US" sz="1800" dirty="0"/>
              <a:t> </a:t>
            </a:r>
            <a:r>
              <a:rPr lang="en-US" sz="1800" dirty="0" err="1"/>
              <a:t>gaan</a:t>
            </a:r>
            <a:r>
              <a:rPr lang="en-US" sz="1800" dirty="0"/>
              <a:t>, </a:t>
            </a:r>
            <a:r>
              <a:rPr lang="en-US" sz="1800" dirty="0" err="1"/>
              <a:t>bevordert</a:t>
            </a:r>
            <a:r>
              <a:rPr lang="en-US" sz="1800" dirty="0"/>
              <a:t> u het </a:t>
            </a:r>
            <a:r>
              <a:rPr lang="en-US" sz="1800" dirty="0" err="1"/>
              <a:t>interculturele</a:t>
            </a:r>
            <a:r>
              <a:rPr lang="en-US" sz="1800" dirty="0"/>
              <a:t> </a:t>
            </a:r>
            <a:r>
              <a:rPr lang="en-US" sz="1800" dirty="0" err="1"/>
              <a:t>dialoog</a:t>
            </a:r>
            <a:r>
              <a:rPr lang="en-US" sz="1800" dirty="0"/>
              <a:t>. </a:t>
            </a:r>
            <a:endParaRPr sz="1800" dirty="0"/>
          </a:p>
        </p:txBody>
      </p:sp>
      <p:sp>
        <p:nvSpPr>
          <p:cNvPr id="1106" name="Google Shape;1106;p56"/>
          <p:cNvSpPr txBox="1">
            <a:spLocks noGrp="1"/>
          </p:cNvSpPr>
          <p:nvPr>
            <p:ph type="body" idx="2"/>
          </p:nvPr>
        </p:nvSpPr>
        <p:spPr>
          <a:xfrm>
            <a:off x="390698" y="426841"/>
            <a:ext cx="6001602"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Het gesprek beginnen </a:t>
            </a:r>
            <a:endParaRPr sz="3200"/>
          </a:p>
        </p:txBody>
      </p:sp>
      <p:pic>
        <p:nvPicPr>
          <p:cNvPr id="1107" name="Google Shape;1107;p56" descr="Two people working and having lunch together"/>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Google Shape;1112;p57"/>
          <p:cNvPicPr preferRelativeResize="0">
            <a:picLocks noGrp="1"/>
          </p:cNvPicPr>
          <p:nvPr>
            <p:ph type="pic" idx="2"/>
          </p:nvPr>
        </p:nvPicPr>
        <p:blipFill rotWithShape="1">
          <a:blip r:embed="rId3">
            <a:alphaModFix/>
          </a:blip>
          <a:srcRect t="7326" b="7326"/>
          <a:stretch/>
        </p:blipFill>
        <p:spPr>
          <a:xfrm>
            <a:off x="7333446" y="1011045"/>
            <a:ext cx="3594836" cy="2305596"/>
          </a:xfrm>
          <a:prstGeom prst="rect">
            <a:avLst/>
          </a:prstGeom>
          <a:noFill/>
          <a:ln>
            <a:noFill/>
          </a:ln>
        </p:spPr>
      </p:pic>
      <p:sp>
        <p:nvSpPr>
          <p:cNvPr id="1113" name="Google Shape;1113;p57"/>
          <p:cNvSpPr txBox="1">
            <a:spLocks noGrp="1"/>
          </p:cNvSpPr>
          <p:nvPr>
            <p:ph type="body" idx="1"/>
          </p:nvPr>
        </p:nvSpPr>
        <p:spPr>
          <a:xfrm>
            <a:off x="704007" y="461950"/>
            <a:ext cx="5227317" cy="13110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0985E"/>
              </a:buClr>
              <a:buSzPts val="3600"/>
              <a:buNone/>
            </a:pPr>
            <a:r>
              <a:rPr lang="en-US">
                <a:solidFill>
                  <a:srgbClr val="F0985E"/>
                </a:solidFill>
              </a:rPr>
              <a:t>Fora als leermiddelen</a:t>
            </a:r>
            <a:endParaRPr>
              <a:solidFill>
                <a:srgbClr val="F0985E"/>
              </a:solidFill>
            </a:endParaRPr>
          </a:p>
        </p:txBody>
      </p:sp>
      <p:sp>
        <p:nvSpPr>
          <p:cNvPr id="1114" name="Google Shape;1114;p57"/>
          <p:cNvSpPr txBox="1">
            <a:spLocks noGrp="1"/>
          </p:cNvSpPr>
          <p:nvPr>
            <p:ph type="body" idx="3"/>
          </p:nvPr>
        </p:nvSpPr>
        <p:spPr>
          <a:xfrm>
            <a:off x="6518376" y="3882045"/>
            <a:ext cx="5224975" cy="281068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33637"/>
              </a:buClr>
              <a:buSzPts val="2400"/>
              <a:buNone/>
            </a:pPr>
            <a:r>
              <a:rPr lang="en-US"/>
              <a:t>Enkele voorbeelden:</a:t>
            </a:r>
            <a:endParaRPr/>
          </a:p>
          <a:p>
            <a:pPr marL="342900" lvl="0" indent="-342900" algn="l" rtl="0">
              <a:lnSpc>
                <a:spcPct val="100000"/>
              </a:lnSpc>
              <a:spcBef>
                <a:spcPts val="1000"/>
              </a:spcBef>
              <a:spcAft>
                <a:spcPts val="0"/>
              </a:spcAft>
              <a:buClr>
                <a:srgbClr val="033637"/>
              </a:buClr>
              <a:buSzPts val="2400"/>
              <a:buFont typeface="Arial"/>
              <a:buChar char="•"/>
            </a:pPr>
            <a:r>
              <a:rPr lang="en-US" u="sng">
                <a:solidFill>
                  <a:schemeClr val="hlink"/>
                </a:solidFill>
                <a:hlinkClick r:id="rId4"/>
              </a:rPr>
              <a:t>Top 25 Food Forums, Discussies en Message Boards in 2021 (feedspot.com)</a:t>
            </a:r>
            <a:endParaRPr/>
          </a:p>
          <a:p>
            <a:pPr marL="342900" lvl="0" indent="-342900" algn="l" rtl="0">
              <a:lnSpc>
                <a:spcPct val="100000"/>
              </a:lnSpc>
              <a:spcBef>
                <a:spcPts val="1000"/>
              </a:spcBef>
              <a:spcAft>
                <a:spcPts val="0"/>
              </a:spcAft>
              <a:buClr>
                <a:srgbClr val="033637"/>
              </a:buClr>
              <a:buSzPts val="2400"/>
              <a:buFont typeface="Arial"/>
              <a:buChar char="•"/>
            </a:pPr>
            <a:r>
              <a:rPr lang="en-US" u="sng">
                <a:solidFill>
                  <a:schemeClr val="hlink"/>
                </a:solidFill>
                <a:hlinkClick r:id="rId5"/>
              </a:rPr>
              <a:t>Voedsel forums | ProBoards</a:t>
            </a:r>
            <a:endParaRPr/>
          </a:p>
        </p:txBody>
      </p:sp>
      <p:sp>
        <p:nvSpPr>
          <p:cNvPr id="1115" name="Google Shape;1115;p57"/>
          <p:cNvSpPr txBox="1"/>
          <p:nvPr/>
        </p:nvSpPr>
        <p:spPr>
          <a:xfrm>
            <a:off x="655325" y="1133111"/>
            <a:ext cx="5729161"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dirty="0" err="1">
                <a:solidFill>
                  <a:srgbClr val="666666"/>
                </a:solidFill>
                <a:latin typeface="Raleway"/>
                <a:ea typeface="Raleway"/>
                <a:cs typeface="Raleway"/>
                <a:sym typeface="Raleway"/>
              </a:rPr>
              <a:t>Leerlingen</a:t>
            </a:r>
            <a:r>
              <a:rPr lang="en-US" sz="1800" b="1" i="0" dirty="0">
                <a:solidFill>
                  <a:srgbClr val="666666"/>
                </a:solidFill>
                <a:latin typeface="Raleway"/>
                <a:ea typeface="Raleway"/>
                <a:cs typeface="Raleway"/>
                <a:sym typeface="Raleway"/>
              </a:rPr>
              <a:t> </a:t>
            </a:r>
            <a:r>
              <a:rPr lang="en-US" sz="1800" b="1" i="0" dirty="0" err="1">
                <a:solidFill>
                  <a:srgbClr val="666666"/>
                </a:solidFill>
                <a:latin typeface="Raleway"/>
                <a:ea typeface="Raleway"/>
                <a:cs typeface="Raleway"/>
                <a:sym typeface="Raleway"/>
              </a:rPr>
              <a:t>aanmoedigen</a:t>
            </a:r>
            <a:r>
              <a:rPr lang="en-US" sz="1800" b="1" i="0" dirty="0">
                <a:solidFill>
                  <a:srgbClr val="666666"/>
                </a:solidFill>
                <a:latin typeface="Raleway"/>
                <a:ea typeface="Raleway"/>
                <a:cs typeface="Raleway"/>
                <a:sym typeface="Raleway"/>
              </a:rPr>
              <a:t> om forums </a:t>
            </a:r>
            <a:r>
              <a:rPr lang="en-US" sz="1800" b="1" i="0" dirty="0" err="1">
                <a:solidFill>
                  <a:srgbClr val="666666"/>
                </a:solidFill>
                <a:latin typeface="Raleway"/>
                <a:ea typeface="Raleway"/>
                <a:cs typeface="Raleway"/>
                <a:sym typeface="Raleway"/>
              </a:rPr>
              <a:t>te</a:t>
            </a:r>
            <a:r>
              <a:rPr lang="en-US" sz="1800" b="1" i="0" dirty="0">
                <a:solidFill>
                  <a:srgbClr val="666666"/>
                </a:solidFill>
                <a:latin typeface="Raleway"/>
                <a:ea typeface="Raleway"/>
                <a:cs typeface="Raleway"/>
                <a:sym typeface="Raleway"/>
              </a:rPr>
              <a:t> </a:t>
            </a:r>
            <a:r>
              <a:rPr lang="en-US" sz="1800" b="1" i="0" dirty="0" err="1">
                <a:solidFill>
                  <a:srgbClr val="666666"/>
                </a:solidFill>
                <a:latin typeface="Raleway"/>
                <a:ea typeface="Raleway"/>
                <a:cs typeface="Raleway"/>
                <a:sym typeface="Raleway"/>
              </a:rPr>
              <a:t>gebruiken</a:t>
            </a:r>
            <a:r>
              <a:rPr lang="en-US" sz="1800" b="1" i="0" dirty="0">
                <a:solidFill>
                  <a:srgbClr val="666666"/>
                </a:solidFill>
                <a:latin typeface="Raleway"/>
                <a:ea typeface="Raleway"/>
                <a:cs typeface="Raleway"/>
                <a:sym typeface="Raleway"/>
              </a:rPr>
              <a:t>:</a:t>
            </a:r>
            <a:endParaRPr sz="1200" dirty="0"/>
          </a:p>
          <a:p>
            <a:pPr marL="0" marR="0" lvl="0" indent="0" algn="l" rtl="0">
              <a:spcBef>
                <a:spcPts val="0"/>
              </a:spcBef>
              <a:spcAft>
                <a:spcPts val="0"/>
              </a:spcAft>
              <a:buNone/>
            </a:pPr>
            <a:r>
              <a:rPr lang="en-US" sz="1800" b="0" i="0" dirty="0">
                <a:solidFill>
                  <a:srgbClr val="666666"/>
                </a:solidFill>
                <a:latin typeface="Raleway"/>
                <a:ea typeface="Raleway"/>
                <a:cs typeface="Raleway"/>
                <a:sym typeface="Raleway"/>
              </a:rPr>
              <a:t>Als </a:t>
            </a:r>
            <a:r>
              <a:rPr lang="en-US" sz="1800" b="0" i="0" dirty="0" err="1">
                <a:solidFill>
                  <a:srgbClr val="666666"/>
                </a:solidFill>
                <a:latin typeface="Raleway"/>
                <a:ea typeface="Raleway"/>
                <a:cs typeface="Raleway"/>
                <a:sym typeface="Raleway"/>
              </a:rPr>
              <a:t>hulpmiddel</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bij</a:t>
            </a:r>
            <a:r>
              <a:rPr lang="en-US" sz="1800" b="0" i="0" dirty="0">
                <a:solidFill>
                  <a:srgbClr val="666666"/>
                </a:solidFill>
                <a:latin typeface="Raleway"/>
                <a:ea typeface="Raleway"/>
                <a:cs typeface="Raleway"/>
                <a:sym typeface="Raleway"/>
              </a:rPr>
              <a:t> het </a:t>
            </a:r>
            <a:r>
              <a:rPr lang="en-US" sz="1800" b="0" i="0" dirty="0" err="1">
                <a:solidFill>
                  <a:srgbClr val="666666"/>
                </a:solidFill>
                <a:latin typeface="Raleway"/>
                <a:ea typeface="Raleway"/>
                <a:cs typeface="Raleway"/>
                <a:sym typeface="Raleway"/>
              </a:rPr>
              <a:t>leren</a:t>
            </a:r>
            <a:r>
              <a:rPr lang="en-US" sz="1800" b="0" i="0" dirty="0">
                <a:solidFill>
                  <a:srgbClr val="666666"/>
                </a:solidFill>
                <a:latin typeface="Raleway"/>
                <a:ea typeface="Raleway"/>
                <a:cs typeface="Raleway"/>
                <a:sym typeface="Raleway"/>
              </a:rPr>
              <a:t> is </a:t>
            </a:r>
            <a:r>
              <a:rPr lang="en-US" sz="1800" b="0" i="0" dirty="0" err="1">
                <a:solidFill>
                  <a:srgbClr val="666666"/>
                </a:solidFill>
                <a:latin typeface="Raleway"/>
                <a:ea typeface="Raleway"/>
                <a:cs typeface="Raleway"/>
                <a:sym typeface="Raleway"/>
              </a:rPr>
              <a:t>gebleken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dat</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discussiefora</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kritisch</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denken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stimuleert</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communicatievaardigheden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verbetert</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een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gemeenschapsgevoel</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onder</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studenten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bevordert</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en</a:t>
            </a:r>
            <a:r>
              <a:rPr lang="en-US" sz="1800" b="0" i="0" dirty="0">
                <a:solidFill>
                  <a:srgbClr val="666666"/>
                </a:solidFill>
                <a:latin typeface="Raleway"/>
                <a:ea typeface="Raleway"/>
                <a:cs typeface="Raleway"/>
                <a:sym typeface="Raleway"/>
              </a:rPr>
              <a:t> het </a:t>
            </a:r>
            <a:r>
              <a:rPr lang="en-US" sz="1800" b="0" i="0" dirty="0" err="1">
                <a:solidFill>
                  <a:srgbClr val="666666"/>
                </a:solidFill>
                <a:latin typeface="Raleway"/>
                <a:ea typeface="Raleway"/>
                <a:cs typeface="Raleway"/>
                <a:sym typeface="Raleway"/>
              </a:rPr>
              <a:t>gezamenlijk</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oplossen</a:t>
            </a:r>
            <a:r>
              <a:rPr lang="en-US" sz="1800" b="0" i="0" dirty="0">
                <a:solidFill>
                  <a:srgbClr val="666666"/>
                </a:solidFill>
                <a:latin typeface="Raleway"/>
                <a:ea typeface="Raleway"/>
                <a:cs typeface="Raleway"/>
                <a:sym typeface="Raleway"/>
              </a:rPr>
              <a:t> van </a:t>
            </a:r>
            <a:r>
              <a:rPr lang="en-US" sz="1800" b="0" i="0" dirty="0" err="1">
                <a:solidFill>
                  <a:srgbClr val="666666"/>
                </a:solidFill>
                <a:latin typeface="Raleway"/>
                <a:ea typeface="Raleway"/>
                <a:cs typeface="Raleway"/>
                <a:sym typeface="Raleway"/>
              </a:rPr>
              <a:t>problemen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aanmoedigt</a:t>
            </a:r>
            <a:r>
              <a:rPr lang="en-US" sz="1800" b="0" i="0" dirty="0">
                <a:solidFill>
                  <a:srgbClr val="666666"/>
                </a:solidFill>
                <a:latin typeface="Raleway"/>
                <a:ea typeface="Raleway"/>
                <a:cs typeface="Raleway"/>
                <a:sym typeface="Raleway"/>
              </a:rPr>
              <a:t>. </a:t>
            </a:r>
            <a:endParaRPr sz="1200" dirty="0"/>
          </a:p>
          <a:p>
            <a:pPr marL="0" marR="0" lvl="0" indent="0" algn="l" rtl="0">
              <a:spcBef>
                <a:spcPts val="0"/>
              </a:spcBef>
              <a:spcAft>
                <a:spcPts val="0"/>
              </a:spcAft>
              <a:buNone/>
            </a:pPr>
            <a:endParaRPr sz="1800" dirty="0">
              <a:solidFill>
                <a:srgbClr val="666666"/>
              </a:solidFill>
              <a:latin typeface="Raleway"/>
              <a:ea typeface="Raleway"/>
              <a:cs typeface="Raleway"/>
              <a:sym typeface="Raleway"/>
            </a:endParaRPr>
          </a:p>
          <a:p>
            <a:pPr marL="0" marR="0" lvl="0" indent="0" algn="l" rtl="0">
              <a:spcBef>
                <a:spcPts val="0"/>
              </a:spcBef>
              <a:spcAft>
                <a:spcPts val="0"/>
              </a:spcAft>
              <a:buNone/>
            </a:pPr>
            <a:r>
              <a:rPr lang="en-US" sz="1800" b="0" i="0" dirty="0" err="1">
                <a:solidFill>
                  <a:srgbClr val="666666"/>
                </a:solidFill>
                <a:latin typeface="Raleway"/>
                <a:ea typeface="Raleway"/>
                <a:cs typeface="Raleway"/>
                <a:sym typeface="Raleway"/>
              </a:rPr>
              <a:t>Verder</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kunnen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studenten</a:t>
            </a:r>
            <a:r>
              <a:rPr lang="en-US" sz="1800" b="0" i="0" dirty="0">
                <a:solidFill>
                  <a:srgbClr val="666666"/>
                </a:solidFill>
                <a:latin typeface="Raleway"/>
                <a:ea typeface="Raleway"/>
                <a:cs typeface="Raleway"/>
                <a:sym typeface="Raleway"/>
              </a:rPr>
              <a:t> via online fora  </a:t>
            </a:r>
            <a:r>
              <a:rPr lang="en-US" sz="1800" b="0" i="0" dirty="0" err="1">
                <a:solidFill>
                  <a:srgbClr val="666666"/>
                </a:solidFill>
                <a:latin typeface="Raleway"/>
                <a:ea typeface="Raleway"/>
                <a:cs typeface="Raleway"/>
                <a:sym typeface="Raleway"/>
              </a:rPr>
              <a:t>samenwerken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aan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projecten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naar</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believen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deelnemen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aan</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suggestieve</a:t>
            </a:r>
            <a:r>
              <a:rPr lang="en-US" sz="1800" b="0" i="0" dirty="0">
                <a:solidFill>
                  <a:srgbClr val="666666"/>
                </a:solidFill>
                <a:latin typeface="Raleway"/>
                <a:ea typeface="Raleway"/>
                <a:cs typeface="Raleway"/>
                <a:sym typeface="Raleway"/>
              </a:rPr>
              <a:t> </a:t>
            </a:r>
            <a:r>
              <a:rPr lang="en-US" sz="1800" b="0" i="0" dirty="0" err="1">
                <a:solidFill>
                  <a:srgbClr val="666666"/>
                </a:solidFill>
                <a:latin typeface="Raleway"/>
                <a:ea typeface="Raleway"/>
                <a:cs typeface="Raleway"/>
                <a:sym typeface="Raleway"/>
              </a:rPr>
              <a:t>dialogen</a:t>
            </a:r>
            <a:r>
              <a:rPr lang="en-US" sz="1800" b="0" i="0" dirty="0">
                <a:solidFill>
                  <a:srgbClr val="666666"/>
                </a:solidFill>
                <a:latin typeface="Raleway"/>
                <a:ea typeface="Raleway"/>
                <a:cs typeface="Raleway"/>
                <a:sym typeface="Raleway"/>
              </a:rPr>
              <a:t> over cursus- of </a:t>
            </a:r>
            <a:r>
              <a:rPr lang="en-US" sz="1800" b="0" i="0" dirty="0" err="1">
                <a:solidFill>
                  <a:srgbClr val="666666"/>
                </a:solidFill>
                <a:latin typeface="Raleway"/>
                <a:ea typeface="Raleway"/>
                <a:cs typeface="Raleway"/>
                <a:sym typeface="Raleway"/>
              </a:rPr>
              <a:t>praktijkinhoud</a:t>
            </a:r>
            <a:r>
              <a:rPr lang="en-US" sz="1800" b="0" i="0" dirty="0">
                <a:solidFill>
                  <a:srgbClr val="666666"/>
                </a:solidFill>
                <a:latin typeface="Raleway"/>
                <a:ea typeface="Raleway"/>
                <a:cs typeface="Raleway"/>
                <a:sym typeface="Raleway"/>
              </a:rPr>
              <a:t>.</a:t>
            </a:r>
            <a:endParaRPr sz="1200" dirty="0"/>
          </a:p>
          <a:p>
            <a:pPr marL="0" marR="0" lvl="0" indent="0" algn="l" rtl="0">
              <a:spcBef>
                <a:spcPts val="0"/>
              </a:spcBef>
              <a:spcAft>
                <a:spcPts val="0"/>
              </a:spcAft>
              <a:buNone/>
            </a:pPr>
            <a:endParaRPr sz="1800" dirty="0">
              <a:solidFill>
                <a:srgbClr val="666666"/>
              </a:solidFill>
              <a:latin typeface="Raleway"/>
              <a:ea typeface="Raleway"/>
              <a:cs typeface="Raleway"/>
              <a:sym typeface="Raleway"/>
            </a:endParaRPr>
          </a:p>
          <a:p>
            <a:pPr marL="0" marR="0" lvl="0" indent="0" algn="l" rtl="0">
              <a:spcBef>
                <a:spcPts val="0"/>
              </a:spcBef>
              <a:spcAft>
                <a:spcPts val="0"/>
              </a:spcAft>
              <a:buNone/>
            </a:pPr>
            <a:r>
              <a:rPr lang="en-US" sz="1800" dirty="0" err="1">
                <a:solidFill>
                  <a:srgbClr val="666666"/>
                </a:solidFill>
                <a:latin typeface="Raleway"/>
                <a:ea typeface="Raleway"/>
                <a:cs typeface="Raleway"/>
                <a:sym typeface="Raleway"/>
              </a:rPr>
              <a:t>Deze</a:t>
            </a:r>
            <a:r>
              <a:rPr lang="en-US" sz="1800" dirty="0">
                <a:solidFill>
                  <a:srgbClr val="666666"/>
                </a:solidFill>
                <a:latin typeface="Raleway"/>
                <a:ea typeface="Raleway"/>
                <a:cs typeface="Raleway"/>
                <a:sym typeface="Raleway"/>
              </a:rPr>
              <a:t> link </a:t>
            </a:r>
            <a:r>
              <a:rPr lang="en-US" sz="1800" dirty="0" err="1">
                <a:solidFill>
                  <a:srgbClr val="666666"/>
                </a:solidFill>
                <a:latin typeface="Raleway"/>
                <a:ea typeface="Raleway"/>
                <a:cs typeface="Raleway"/>
                <a:sym typeface="Raleway"/>
              </a:rPr>
              <a:t>geeft</a:t>
            </a:r>
            <a:r>
              <a:rPr lang="en-US" sz="1800" dirty="0">
                <a:solidFill>
                  <a:srgbClr val="666666"/>
                </a:solidFill>
                <a:latin typeface="Raleway"/>
                <a:ea typeface="Raleway"/>
                <a:cs typeface="Raleway"/>
                <a:sym typeface="Raleway"/>
              </a:rPr>
              <a:t> </a:t>
            </a:r>
            <a:r>
              <a:rPr lang="en-US" sz="1800" dirty="0" err="1">
                <a:solidFill>
                  <a:srgbClr val="666666"/>
                </a:solidFill>
                <a:latin typeface="Raleway"/>
                <a:ea typeface="Raleway"/>
                <a:cs typeface="Raleway"/>
                <a:sym typeface="Raleway"/>
              </a:rPr>
              <a:t>toegang</a:t>
            </a:r>
            <a:r>
              <a:rPr lang="en-US" sz="1800" dirty="0">
                <a:solidFill>
                  <a:srgbClr val="666666"/>
                </a:solidFill>
                <a:latin typeface="Raleway"/>
                <a:ea typeface="Raleway"/>
                <a:cs typeface="Raleway"/>
                <a:sym typeface="Raleway"/>
              </a:rPr>
              <a:t> tot </a:t>
            </a:r>
            <a:r>
              <a:rPr lang="en-US" sz="1800" dirty="0" err="1">
                <a:solidFill>
                  <a:srgbClr val="666666"/>
                </a:solidFill>
                <a:latin typeface="Raleway"/>
                <a:ea typeface="Raleway"/>
                <a:cs typeface="Raleway"/>
                <a:sym typeface="Raleway"/>
              </a:rPr>
              <a:t>een</a:t>
            </a:r>
            <a:r>
              <a:rPr lang="en-US" sz="1800" dirty="0">
                <a:solidFill>
                  <a:srgbClr val="666666"/>
                </a:solidFill>
                <a:latin typeface="Raleway"/>
                <a:ea typeface="Raleway"/>
                <a:cs typeface="Raleway"/>
                <a:sym typeface="Raleway"/>
              </a:rPr>
              <a:t> platform </a:t>
            </a:r>
            <a:r>
              <a:rPr lang="en-US" sz="1800" dirty="0" err="1">
                <a:solidFill>
                  <a:srgbClr val="666666"/>
                </a:solidFill>
                <a:latin typeface="Raleway"/>
                <a:ea typeface="Raleway"/>
                <a:cs typeface="Raleway"/>
                <a:sym typeface="Raleway"/>
              </a:rPr>
              <a:t>waar</a:t>
            </a:r>
            <a:r>
              <a:rPr lang="en-US" sz="1800" dirty="0">
                <a:solidFill>
                  <a:srgbClr val="666666"/>
                </a:solidFill>
                <a:latin typeface="Raleway"/>
                <a:ea typeface="Raleway"/>
                <a:cs typeface="Raleway"/>
                <a:sym typeface="Raleway"/>
              </a:rPr>
              <a:t> u </a:t>
            </a:r>
            <a:r>
              <a:rPr lang="en-US" sz="1800" dirty="0" err="1">
                <a:solidFill>
                  <a:srgbClr val="666666"/>
                </a:solidFill>
                <a:latin typeface="Raleway"/>
                <a:ea typeface="Raleway"/>
                <a:cs typeface="Raleway"/>
                <a:sym typeface="Raleway"/>
              </a:rPr>
              <a:t>uw</a:t>
            </a:r>
            <a:r>
              <a:rPr lang="en-US" sz="1800" dirty="0">
                <a:solidFill>
                  <a:srgbClr val="666666"/>
                </a:solidFill>
                <a:latin typeface="Raleway"/>
                <a:ea typeface="Raleway"/>
                <a:cs typeface="Raleway"/>
                <a:sym typeface="Raleway"/>
              </a:rPr>
              <a:t> </a:t>
            </a:r>
            <a:r>
              <a:rPr lang="en-US" sz="1800" dirty="0" err="1">
                <a:solidFill>
                  <a:srgbClr val="666666"/>
                </a:solidFill>
                <a:latin typeface="Raleway"/>
                <a:ea typeface="Raleway"/>
                <a:cs typeface="Raleway"/>
                <a:sym typeface="Raleway"/>
              </a:rPr>
              <a:t>eigen</a:t>
            </a:r>
            <a:r>
              <a:rPr lang="en-US" sz="1800" dirty="0">
                <a:solidFill>
                  <a:srgbClr val="666666"/>
                </a:solidFill>
                <a:latin typeface="Raleway"/>
                <a:ea typeface="Raleway"/>
                <a:cs typeface="Raleway"/>
                <a:sym typeface="Raleway"/>
              </a:rPr>
              <a:t> gratis forum </a:t>
            </a:r>
            <a:r>
              <a:rPr lang="en-US" sz="1800" dirty="0" err="1">
                <a:solidFill>
                  <a:srgbClr val="666666"/>
                </a:solidFill>
                <a:latin typeface="Raleway"/>
                <a:ea typeface="Raleway"/>
                <a:cs typeface="Raleway"/>
                <a:sym typeface="Raleway"/>
              </a:rPr>
              <a:t>kunt</a:t>
            </a:r>
            <a:r>
              <a:rPr lang="en-US" sz="1800" dirty="0">
                <a:solidFill>
                  <a:srgbClr val="666666"/>
                </a:solidFill>
                <a:latin typeface="Raleway"/>
                <a:ea typeface="Raleway"/>
                <a:cs typeface="Raleway"/>
                <a:sym typeface="Raleway"/>
              </a:rPr>
              <a:t> </a:t>
            </a:r>
            <a:r>
              <a:rPr lang="en-US" sz="1800" dirty="0" err="1">
                <a:solidFill>
                  <a:srgbClr val="666666"/>
                </a:solidFill>
                <a:latin typeface="Raleway"/>
                <a:ea typeface="Raleway"/>
                <a:cs typeface="Raleway"/>
                <a:sym typeface="Raleway"/>
              </a:rPr>
              <a:t>creëren</a:t>
            </a:r>
            <a:r>
              <a:rPr lang="en-US" sz="1800" dirty="0">
                <a:solidFill>
                  <a:srgbClr val="666666"/>
                </a:solidFill>
                <a:latin typeface="Raleway"/>
                <a:ea typeface="Raleway"/>
                <a:cs typeface="Raleway"/>
                <a:sym typeface="Raleway"/>
              </a:rPr>
              <a:t> </a:t>
            </a:r>
            <a:r>
              <a:rPr lang="en-US" sz="1800" dirty="0" err="1">
                <a:solidFill>
                  <a:srgbClr val="666666"/>
                </a:solidFill>
                <a:latin typeface="Raleway"/>
                <a:ea typeface="Raleway"/>
                <a:cs typeface="Raleway"/>
                <a:sym typeface="Raleway"/>
              </a:rPr>
              <a:t>dat</a:t>
            </a:r>
            <a:r>
              <a:rPr lang="en-US" sz="1800" dirty="0">
                <a:solidFill>
                  <a:srgbClr val="666666"/>
                </a:solidFill>
                <a:latin typeface="Raleway"/>
                <a:ea typeface="Raleway"/>
                <a:cs typeface="Raleway"/>
                <a:sym typeface="Raleway"/>
              </a:rPr>
              <a:t> </a:t>
            </a:r>
            <a:r>
              <a:rPr lang="en-US" sz="1800" dirty="0" err="1">
                <a:solidFill>
                  <a:srgbClr val="666666"/>
                </a:solidFill>
                <a:latin typeface="Raleway"/>
                <a:ea typeface="Raleway"/>
                <a:cs typeface="Raleway"/>
                <a:sym typeface="Raleway"/>
              </a:rPr>
              <a:t>studenten</a:t>
            </a:r>
            <a:r>
              <a:rPr lang="en-US" sz="1800" dirty="0">
                <a:solidFill>
                  <a:srgbClr val="666666"/>
                </a:solidFill>
                <a:latin typeface="Raleway"/>
                <a:ea typeface="Raleway"/>
                <a:cs typeface="Raleway"/>
                <a:sym typeface="Raleway"/>
              </a:rPr>
              <a:t> </a:t>
            </a:r>
            <a:r>
              <a:rPr lang="en-US" sz="1800" dirty="0" err="1">
                <a:solidFill>
                  <a:srgbClr val="666666"/>
                </a:solidFill>
                <a:latin typeface="Raleway"/>
                <a:ea typeface="Raleway"/>
                <a:cs typeface="Raleway"/>
                <a:sym typeface="Raleway"/>
              </a:rPr>
              <a:t>en</a:t>
            </a:r>
            <a:r>
              <a:rPr lang="en-US" sz="1800" dirty="0">
                <a:solidFill>
                  <a:srgbClr val="666666"/>
                </a:solidFill>
                <a:latin typeface="Raleway"/>
                <a:ea typeface="Raleway"/>
                <a:cs typeface="Raleway"/>
                <a:sym typeface="Raleway"/>
              </a:rPr>
              <a:t> </a:t>
            </a:r>
            <a:r>
              <a:rPr lang="en-US" sz="1800" dirty="0" err="1">
                <a:solidFill>
                  <a:srgbClr val="666666"/>
                </a:solidFill>
                <a:latin typeface="Raleway"/>
                <a:ea typeface="Raleway"/>
                <a:cs typeface="Raleway"/>
                <a:sym typeface="Raleway"/>
              </a:rPr>
              <a:t>uw</a:t>
            </a:r>
            <a:r>
              <a:rPr lang="en-US" sz="1800" dirty="0">
                <a:solidFill>
                  <a:srgbClr val="666666"/>
                </a:solidFill>
                <a:latin typeface="Raleway"/>
                <a:ea typeface="Raleway"/>
                <a:cs typeface="Raleway"/>
                <a:sym typeface="Raleway"/>
              </a:rPr>
              <a:t> team </a:t>
            </a:r>
            <a:r>
              <a:rPr lang="en-US" sz="1800" dirty="0" err="1">
                <a:solidFill>
                  <a:srgbClr val="666666"/>
                </a:solidFill>
                <a:latin typeface="Raleway"/>
                <a:ea typeface="Raleway"/>
                <a:cs typeface="Raleway"/>
                <a:sym typeface="Raleway"/>
              </a:rPr>
              <a:t>kan</a:t>
            </a:r>
            <a:r>
              <a:rPr lang="en-US" sz="1800" dirty="0">
                <a:solidFill>
                  <a:srgbClr val="666666"/>
                </a:solidFill>
                <a:latin typeface="Raleway"/>
                <a:ea typeface="Raleway"/>
                <a:cs typeface="Raleway"/>
                <a:sym typeface="Raleway"/>
              </a:rPr>
              <a:t> </a:t>
            </a:r>
            <a:r>
              <a:rPr lang="en-US" sz="1800" dirty="0" err="1">
                <a:solidFill>
                  <a:srgbClr val="666666"/>
                </a:solidFill>
                <a:latin typeface="Raleway"/>
                <a:ea typeface="Raleway"/>
                <a:cs typeface="Raleway"/>
                <a:sym typeface="Raleway"/>
              </a:rPr>
              <a:t>betrekken</a:t>
            </a:r>
            <a:r>
              <a:rPr lang="en-US" sz="1800" dirty="0">
                <a:solidFill>
                  <a:srgbClr val="666666"/>
                </a:solidFill>
                <a:latin typeface="Raleway"/>
                <a:ea typeface="Raleway"/>
                <a:cs typeface="Raleway"/>
                <a:sym typeface="Raleway"/>
              </a:rPr>
              <a:t> </a:t>
            </a:r>
            <a:r>
              <a:rPr lang="en-US" sz="1800" dirty="0" err="1">
                <a:solidFill>
                  <a:srgbClr val="666666"/>
                </a:solidFill>
                <a:latin typeface="Raleway"/>
                <a:ea typeface="Raleway"/>
                <a:cs typeface="Raleway"/>
                <a:sym typeface="Raleway"/>
              </a:rPr>
              <a:t>bij</a:t>
            </a:r>
            <a:r>
              <a:rPr lang="en-US" sz="1800" dirty="0">
                <a:solidFill>
                  <a:srgbClr val="666666"/>
                </a:solidFill>
                <a:latin typeface="Raleway"/>
                <a:ea typeface="Raleway"/>
                <a:cs typeface="Raleway"/>
                <a:sym typeface="Raleway"/>
              </a:rPr>
              <a:t> het </a:t>
            </a:r>
            <a:r>
              <a:rPr lang="en-US" sz="1800" dirty="0" err="1">
                <a:solidFill>
                  <a:srgbClr val="666666"/>
                </a:solidFill>
                <a:latin typeface="Raleway"/>
                <a:ea typeface="Raleway"/>
                <a:cs typeface="Raleway"/>
                <a:sym typeface="Raleway"/>
              </a:rPr>
              <a:t>creëren</a:t>
            </a:r>
            <a:r>
              <a:rPr lang="en-US" sz="1800" dirty="0">
                <a:solidFill>
                  <a:srgbClr val="666666"/>
                </a:solidFill>
                <a:latin typeface="Raleway"/>
                <a:ea typeface="Raleway"/>
                <a:cs typeface="Raleway"/>
                <a:sym typeface="Raleway"/>
              </a:rPr>
              <a:t> van </a:t>
            </a:r>
            <a:r>
              <a:rPr lang="en-US" sz="1800" dirty="0" err="1">
                <a:solidFill>
                  <a:srgbClr val="666666"/>
                </a:solidFill>
                <a:latin typeface="Raleway"/>
                <a:ea typeface="Raleway"/>
                <a:cs typeface="Raleway"/>
                <a:sym typeface="Raleway"/>
              </a:rPr>
              <a:t>ideeën</a:t>
            </a:r>
            <a:r>
              <a:rPr lang="en-US" sz="1800" dirty="0">
                <a:solidFill>
                  <a:srgbClr val="666666"/>
                </a:solidFill>
                <a:latin typeface="Raleway"/>
                <a:ea typeface="Raleway"/>
                <a:cs typeface="Raleway"/>
                <a:sym typeface="Raleway"/>
              </a:rPr>
              <a:t> </a:t>
            </a:r>
            <a:r>
              <a:rPr lang="en-US" sz="1800" u="sng" dirty="0" err="1">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Creëer</a:t>
            </a:r>
            <a:r>
              <a:rPr lang="en-US" sz="1800" u="sng" dirty="0">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 </a:t>
            </a:r>
            <a:r>
              <a:rPr lang="en-US" sz="1800" u="sng" dirty="0" err="1">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vandaag</a:t>
            </a:r>
            <a:r>
              <a:rPr lang="en-US" sz="1800" u="sng" dirty="0">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 nog </a:t>
            </a:r>
            <a:r>
              <a:rPr lang="en-US" sz="1800" u="sng" dirty="0" err="1">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een</a:t>
            </a:r>
            <a:r>
              <a:rPr lang="en-US" sz="1800" u="sng" dirty="0">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 gratis forum! | </a:t>
            </a:r>
            <a:r>
              <a:rPr lang="en-US" sz="1800" u="sng" dirty="0" err="1">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ProBoards</a:t>
            </a:r>
            <a:r>
              <a:rPr lang="en-US" sz="1800" u="sng" dirty="0">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 | </a:t>
            </a:r>
            <a:r>
              <a:rPr lang="en-US" sz="1800" u="sng" dirty="0" err="1">
                <a:solidFill>
                  <a:schemeClr val="dk1"/>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ProBoards</a:t>
            </a:r>
            <a:endParaRPr sz="1800" dirty="0">
              <a:solidFill>
                <a:schemeClr val="dk1"/>
              </a:solidFill>
              <a:latin typeface="Raleway"/>
              <a:ea typeface="Raleway"/>
              <a:cs typeface="Raleway"/>
              <a:sym typeface="Raleway"/>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58"/>
          <p:cNvSpPr txBox="1">
            <a:spLocks noGrp="1"/>
          </p:cNvSpPr>
          <p:nvPr>
            <p:ph type="body" idx="1"/>
          </p:nvPr>
        </p:nvSpPr>
        <p:spPr>
          <a:xfrm>
            <a:off x="473825" y="2252749"/>
            <a:ext cx="5564882" cy="3401508"/>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90000"/>
              </a:lnSpc>
              <a:spcBef>
                <a:spcPts val="0"/>
              </a:spcBef>
              <a:spcAft>
                <a:spcPts val="0"/>
              </a:spcAft>
              <a:buClr>
                <a:schemeClr val="lt1"/>
              </a:buClr>
              <a:buSzPct val="100000"/>
              <a:buFont typeface="Arial"/>
              <a:buChar char="•"/>
            </a:pPr>
            <a:r>
              <a:rPr lang="en-US" sz="2000" u="sng">
                <a:solidFill>
                  <a:schemeClr val="hlink"/>
                </a:solidFill>
                <a:hlinkClick r:id="rId3"/>
              </a:rPr>
              <a:t>https://cheftalk.com/</a:t>
            </a:r>
            <a:endParaRPr sz="2000"/>
          </a:p>
          <a:p>
            <a:pPr marL="342900" lvl="0" indent="-342900" algn="l" rtl="0">
              <a:lnSpc>
                <a:spcPct val="90000"/>
              </a:lnSpc>
              <a:spcBef>
                <a:spcPts val="1000"/>
              </a:spcBef>
              <a:spcAft>
                <a:spcPts val="0"/>
              </a:spcAft>
              <a:buClr>
                <a:schemeClr val="lt1"/>
              </a:buClr>
              <a:buSzPct val="100000"/>
              <a:buFont typeface="Arial"/>
              <a:buChar char="•"/>
            </a:pPr>
            <a:r>
              <a:rPr lang="en-US" sz="2000" u="sng">
                <a:solidFill>
                  <a:schemeClr val="hlink"/>
                </a:solidFill>
                <a:hlinkClick r:id="rId4"/>
              </a:rPr>
              <a:t>Face book groep "Foodies Worl</a:t>
            </a:r>
            <a:r>
              <a:rPr lang="en-US" sz="2000"/>
              <a:t>d</a:t>
            </a:r>
            <a:endParaRPr/>
          </a:p>
          <a:p>
            <a:pPr marL="342900" lvl="0" indent="-342900" algn="l" rtl="0">
              <a:lnSpc>
                <a:spcPct val="90000"/>
              </a:lnSpc>
              <a:spcBef>
                <a:spcPts val="1000"/>
              </a:spcBef>
              <a:spcAft>
                <a:spcPts val="0"/>
              </a:spcAft>
              <a:buClr>
                <a:schemeClr val="lt1"/>
              </a:buClr>
              <a:buSzPct val="100000"/>
              <a:buFont typeface="Arial"/>
              <a:buChar char="•"/>
            </a:pPr>
            <a:r>
              <a:rPr lang="en-US" sz="2000" u="sng">
                <a:solidFill>
                  <a:schemeClr val="hlink"/>
                </a:solidFill>
                <a:hlinkClick r:id="rId4"/>
              </a:rPr>
              <a:t>Face book groep "Foodies</a:t>
            </a:r>
            <a:endParaRPr sz="2000"/>
          </a:p>
          <a:p>
            <a:pPr marL="342900" lvl="0" indent="-342900" algn="l" rtl="0">
              <a:lnSpc>
                <a:spcPct val="90000"/>
              </a:lnSpc>
              <a:spcBef>
                <a:spcPts val="1000"/>
              </a:spcBef>
              <a:spcAft>
                <a:spcPts val="0"/>
              </a:spcAft>
              <a:buClr>
                <a:schemeClr val="lt1"/>
              </a:buClr>
              <a:buSzPct val="100000"/>
              <a:buFont typeface="Arial"/>
              <a:buChar char="•"/>
            </a:pPr>
            <a:r>
              <a:rPr lang="en-US" sz="2000" u="sng">
                <a:solidFill>
                  <a:schemeClr val="hlink"/>
                </a:solidFill>
                <a:hlinkClick r:id="rId5"/>
              </a:rPr>
              <a:t>Facebook groep Spaans erfgoed Eten &amp; Recepten</a:t>
            </a:r>
            <a:endParaRPr sz="2000"/>
          </a:p>
          <a:p>
            <a:pPr marL="342900" lvl="0" indent="-342900" algn="l" rtl="0">
              <a:lnSpc>
                <a:spcPct val="90000"/>
              </a:lnSpc>
              <a:spcBef>
                <a:spcPts val="1000"/>
              </a:spcBef>
              <a:spcAft>
                <a:spcPts val="0"/>
              </a:spcAft>
              <a:buClr>
                <a:schemeClr val="lt1"/>
              </a:buClr>
              <a:buSzPct val="100000"/>
              <a:buFont typeface="Arial"/>
              <a:buChar char="•"/>
            </a:pPr>
            <a:r>
              <a:rPr lang="en-US" sz="2000" u="sng">
                <a:solidFill>
                  <a:schemeClr val="hlink"/>
                </a:solidFill>
                <a:hlinkClick r:id="rId6"/>
              </a:rPr>
              <a:t>Facebook groep over Nederlandse cultuur, recepten etc.</a:t>
            </a:r>
            <a:endParaRPr sz="2000"/>
          </a:p>
          <a:p>
            <a:pPr marL="342900" lvl="0" indent="-342900" algn="l" rtl="0">
              <a:lnSpc>
                <a:spcPct val="90000"/>
              </a:lnSpc>
              <a:spcBef>
                <a:spcPts val="1000"/>
              </a:spcBef>
              <a:spcAft>
                <a:spcPts val="0"/>
              </a:spcAft>
              <a:buClr>
                <a:schemeClr val="lt1"/>
              </a:buClr>
              <a:buSzPct val="100000"/>
              <a:buFont typeface="Arial"/>
              <a:buChar char="•"/>
            </a:pPr>
            <a:r>
              <a:rPr lang="en-US" sz="2000" u="sng">
                <a:solidFill>
                  <a:schemeClr val="hlink"/>
                </a:solidFill>
                <a:hlinkClick r:id="rId7"/>
              </a:rPr>
              <a:t>Facebook groep Ik hou van Litouws eten</a:t>
            </a:r>
            <a:endParaRPr sz="2000"/>
          </a:p>
          <a:p>
            <a:pPr marL="342900" lvl="0" indent="-342900" algn="l" rtl="0">
              <a:lnSpc>
                <a:spcPct val="90000"/>
              </a:lnSpc>
              <a:spcBef>
                <a:spcPts val="1000"/>
              </a:spcBef>
              <a:spcAft>
                <a:spcPts val="0"/>
              </a:spcAft>
              <a:buClr>
                <a:schemeClr val="lt1"/>
              </a:buClr>
              <a:buSzPct val="100000"/>
              <a:buFont typeface="Arial"/>
              <a:buChar char="•"/>
            </a:pPr>
            <a:r>
              <a:rPr lang="en-US" sz="2000" u="sng">
                <a:solidFill>
                  <a:schemeClr val="hlink"/>
                </a:solidFill>
                <a:hlinkClick r:id="rId8"/>
              </a:rPr>
              <a:t>Facebookgroep Ierse recepten Traditioneel &amp; ander Keltisch voedsel</a:t>
            </a:r>
            <a:endParaRPr sz="2000"/>
          </a:p>
        </p:txBody>
      </p:sp>
      <p:sp>
        <p:nvSpPr>
          <p:cNvPr id="1121" name="Google Shape;1121;p58"/>
          <p:cNvSpPr txBox="1">
            <a:spLocks noGrp="1"/>
          </p:cNvSpPr>
          <p:nvPr>
            <p:ph type="body" idx="2"/>
          </p:nvPr>
        </p:nvSpPr>
        <p:spPr>
          <a:xfrm>
            <a:off x="374074" y="191968"/>
            <a:ext cx="6168042" cy="996593"/>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3200"/>
              <a:buNone/>
            </a:pPr>
            <a:r>
              <a:rPr lang="en-US" sz="3200"/>
              <a:t>Voedselgroepen of fora om delen en leren te bevorderen</a:t>
            </a:r>
            <a:endParaRPr/>
          </a:p>
        </p:txBody>
      </p:sp>
      <p:pic>
        <p:nvPicPr>
          <p:cNvPr id="1122" name="Google Shape;1122;p58"/>
          <p:cNvPicPr preferRelativeResize="0">
            <a:picLocks noGrp="1"/>
          </p:cNvPicPr>
          <p:nvPr>
            <p:ph type="pic" idx="3"/>
          </p:nvPr>
        </p:nvPicPr>
        <p:blipFill rotWithShape="1">
          <a:blip r:embed="rId9">
            <a:alphaModFix/>
          </a:blip>
          <a:srcRect/>
          <a:stretch/>
        </p:blipFill>
        <p:spPr>
          <a:xfrm>
            <a:off x="6392300" y="228600"/>
            <a:ext cx="5564883" cy="5447571"/>
          </a:xfrm>
          <a:prstGeom prst="rect">
            <a:avLst/>
          </a:prstGeom>
          <a:solidFill>
            <a:schemeClr val="lt1"/>
          </a:solidFill>
          <a:ln>
            <a:noFill/>
          </a:ln>
        </p:spPr>
      </p:pic>
      <p:sp>
        <p:nvSpPr>
          <p:cNvPr id="1123" name="Google Shape;1123;p58"/>
          <p:cNvSpPr txBox="1"/>
          <p:nvPr/>
        </p:nvSpPr>
        <p:spPr>
          <a:xfrm>
            <a:off x="307572" y="1559627"/>
            <a:ext cx="49924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0985E"/>
                </a:solidFill>
                <a:latin typeface="Raleway"/>
                <a:ea typeface="Raleway"/>
                <a:cs typeface="Raleway"/>
                <a:sym typeface="Raleway"/>
              </a:rPr>
              <a:t>Enkele voorbeelden hier:</a:t>
            </a:r>
            <a:endParaRPr sz="2400" b="1">
              <a:solidFill>
                <a:srgbClr val="F0985E"/>
              </a:solidFill>
              <a:latin typeface="Raleway"/>
              <a:ea typeface="Raleway"/>
              <a:cs typeface="Raleway"/>
              <a:sym typeface="Raleway"/>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59" descr="Sea of hands in the middle"/>
          <p:cNvPicPr preferRelativeResize="0">
            <a:picLocks noGrp="1"/>
          </p:cNvPicPr>
          <p:nvPr>
            <p:ph type="pic" idx="2"/>
          </p:nvPr>
        </p:nvPicPr>
        <p:blipFill rotWithShape="1">
          <a:blip r:embed="rId3">
            <a:alphaModFix/>
          </a:blip>
          <a:srcRect/>
          <a:stretch/>
        </p:blipFill>
        <p:spPr>
          <a:xfrm>
            <a:off x="247651" y="1469050"/>
            <a:ext cx="8921288" cy="4699000"/>
          </a:xfrm>
          <a:prstGeom prst="rect">
            <a:avLst/>
          </a:prstGeom>
          <a:solidFill>
            <a:schemeClr val="lt1"/>
          </a:solidFill>
          <a:ln>
            <a:noFill/>
          </a:ln>
        </p:spPr>
      </p:pic>
      <p:sp>
        <p:nvSpPr>
          <p:cNvPr id="1129" name="Google Shape;1129;p59"/>
          <p:cNvSpPr txBox="1">
            <a:spLocks noGrp="1"/>
          </p:cNvSpPr>
          <p:nvPr>
            <p:ph type="body" idx="1"/>
          </p:nvPr>
        </p:nvSpPr>
        <p:spPr>
          <a:xfrm>
            <a:off x="5212080" y="2477194"/>
            <a:ext cx="6979920" cy="1963386"/>
          </a:xfrm>
          <a:prstGeom prst="rect">
            <a:avLst/>
          </a:prstGeom>
          <a:solidFill>
            <a:srgbClr val="568754"/>
          </a:solidFill>
          <a:ln>
            <a:noFill/>
          </a:ln>
        </p:spPr>
        <p:txBody>
          <a:bodyPr spcFirstLastPara="1" wrap="square" lIns="91425" tIns="45700" rIns="91425" bIns="45700" anchor="ctr" anchorCtr="0">
            <a:normAutofit/>
          </a:bodyPr>
          <a:lstStyle/>
          <a:p>
            <a:pPr marL="84138" lvl="0" indent="-84138" algn="l" rtl="0">
              <a:lnSpc>
                <a:spcPct val="100000"/>
              </a:lnSpc>
              <a:spcBef>
                <a:spcPts val="0"/>
              </a:spcBef>
              <a:spcAft>
                <a:spcPts val="0"/>
              </a:spcAft>
              <a:buClr>
                <a:schemeClr val="lt1"/>
              </a:buClr>
              <a:buSzPts val="2400"/>
              <a:buNone/>
            </a:pPr>
            <a:r>
              <a:rPr lang="en-US" dirty="0" err="1"/>
              <a:t>Vraag</a:t>
            </a:r>
            <a:r>
              <a:rPr lang="en-US" dirty="0"/>
              <a:t> de </a:t>
            </a:r>
            <a:r>
              <a:rPr lang="en-US" dirty="0" err="1"/>
              <a:t>leerlingen</a:t>
            </a:r>
            <a:r>
              <a:rPr lang="en-US" dirty="0"/>
              <a:t> om </a:t>
            </a:r>
            <a:r>
              <a:rPr lang="en-US" dirty="0" err="1"/>
              <a:t>hun</a:t>
            </a:r>
            <a:r>
              <a:rPr lang="en-US" dirty="0"/>
              <a:t> eigen </a:t>
            </a:r>
            <a:r>
              <a:rPr lang="en-US" dirty="0" err="1"/>
              <a:t>Culinaire</a:t>
            </a:r>
            <a:r>
              <a:rPr lang="en-US" dirty="0"/>
              <a:t> </a:t>
            </a:r>
            <a:r>
              <a:rPr lang="en-US" dirty="0" err="1"/>
              <a:t>erfgoed</a:t>
            </a:r>
            <a:r>
              <a:rPr lang="en-US" dirty="0"/>
              <a:t> </a:t>
            </a:r>
            <a:r>
              <a:rPr lang="en-US" dirty="0" err="1"/>
              <a:t>Facebookgroep</a:t>
            </a:r>
            <a:r>
              <a:rPr lang="en-US" dirty="0"/>
              <a:t> of </a:t>
            </a:r>
            <a:r>
              <a:rPr lang="en-US" dirty="0" err="1"/>
              <a:t>Instagrampagina</a:t>
            </a:r>
            <a:r>
              <a:rPr lang="en-US" dirty="0"/>
              <a:t> </a:t>
            </a:r>
            <a:r>
              <a:rPr lang="en-US" dirty="0" err="1"/>
              <a:t>te</a:t>
            </a:r>
            <a:r>
              <a:rPr lang="en-US" dirty="0"/>
              <a:t> </a:t>
            </a:r>
            <a:r>
              <a:rPr lang="en-US" dirty="0" err="1"/>
              <a:t>creëren</a:t>
            </a:r>
            <a:r>
              <a:rPr lang="en-US" dirty="0"/>
              <a:t> om </a:t>
            </a:r>
            <a:r>
              <a:rPr lang="en-US" dirty="0" err="1"/>
              <a:t>ideeën</a:t>
            </a:r>
            <a:r>
              <a:rPr lang="en-US" dirty="0"/>
              <a:t> </a:t>
            </a:r>
            <a:r>
              <a:rPr lang="en-US" dirty="0" err="1"/>
              <a:t>en</a:t>
            </a:r>
            <a:r>
              <a:rPr lang="en-US" dirty="0"/>
              <a:t> </a:t>
            </a:r>
            <a:r>
              <a:rPr lang="en-US" dirty="0" err="1"/>
              <a:t>recepten</a:t>
            </a:r>
            <a:r>
              <a:rPr lang="en-US" dirty="0"/>
              <a:t>, </a:t>
            </a:r>
            <a:r>
              <a:rPr lang="en-US" dirty="0" err="1"/>
              <a:t>overwinningen</a:t>
            </a:r>
            <a:r>
              <a:rPr lang="en-US" dirty="0"/>
              <a:t> </a:t>
            </a:r>
            <a:r>
              <a:rPr lang="en-US" dirty="0" err="1"/>
              <a:t>en</a:t>
            </a:r>
            <a:r>
              <a:rPr lang="en-US" dirty="0"/>
              <a:t> </a:t>
            </a:r>
            <a:r>
              <a:rPr lang="en-US" dirty="0" err="1"/>
              <a:t>mislukkingen</a:t>
            </a:r>
            <a:r>
              <a:rPr lang="en-US" dirty="0"/>
              <a:t>, </a:t>
            </a:r>
            <a:r>
              <a:rPr lang="en-US" dirty="0" err="1"/>
              <a:t>verhalen</a:t>
            </a:r>
            <a:r>
              <a:rPr lang="en-US" dirty="0"/>
              <a:t>, </a:t>
            </a:r>
            <a:r>
              <a:rPr lang="en-US" dirty="0" err="1"/>
              <a:t>voedseltradities</a:t>
            </a:r>
            <a:r>
              <a:rPr lang="en-US" dirty="0"/>
              <a:t> </a:t>
            </a:r>
            <a:r>
              <a:rPr lang="en-US" dirty="0" err="1"/>
              <a:t>en</a:t>
            </a:r>
            <a:r>
              <a:rPr lang="en-US" dirty="0"/>
              <a:t> hoe ze </a:t>
            </a:r>
            <a:r>
              <a:rPr lang="en-US" dirty="0" err="1"/>
              <a:t>levend</a:t>
            </a:r>
            <a:r>
              <a:rPr lang="en-US" dirty="0"/>
              <a:t> </a:t>
            </a:r>
            <a:r>
              <a:rPr lang="en-US" dirty="0" err="1"/>
              <a:t>te</a:t>
            </a:r>
            <a:r>
              <a:rPr lang="en-US" dirty="0"/>
              <a:t> </a:t>
            </a:r>
            <a:r>
              <a:rPr lang="en-US" dirty="0" err="1"/>
              <a:t>houden</a:t>
            </a:r>
            <a:r>
              <a:rPr lang="en-US" dirty="0"/>
              <a:t> met </a:t>
            </a:r>
            <a:r>
              <a:rPr lang="en-US" dirty="0" err="1"/>
              <a:t>elkaar</a:t>
            </a:r>
            <a:r>
              <a:rPr lang="en-US" dirty="0"/>
              <a:t> </a:t>
            </a:r>
            <a:r>
              <a:rPr lang="en-US" dirty="0" err="1"/>
              <a:t>te</a:t>
            </a:r>
            <a:r>
              <a:rPr lang="en-US" dirty="0"/>
              <a:t> </a:t>
            </a:r>
            <a:r>
              <a:rPr lang="en-US" dirty="0" err="1"/>
              <a:t>delen</a:t>
            </a:r>
            <a:r>
              <a:rPr lang="en-US" dirty="0"/>
              <a:t>! </a:t>
            </a:r>
            <a:endParaRPr dirty="0"/>
          </a:p>
        </p:txBody>
      </p:sp>
      <p:sp>
        <p:nvSpPr>
          <p:cNvPr id="1130" name="Google Shape;1130;p59"/>
          <p:cNvSpPr txBox="1">
            <a:spLocks noGrp="1"/>
          </p:cNvSpPr>
          <p:nvPr>
            <p:ph type="body" idx="3"/>
          </p:nvPr>
        </p:nvSpPr>
        <p:spPr>
          <a:xfrm>
            <a:off x="464195" y="444299"/>
            <a:ext cx="990177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68754"/>
              </a:buClr>
              <a:buSzPts val="3200"/>
              <a:buNone/>
            </a:pPr>
            <a:r>
              <a:rPr lang="en-US" sz="3200" b="1"/>
              <a:t>Creëer een studentenactiviteit op uw werkplek</a:t>
            </a:r>
            <a:endParaRPr sz="32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6"/>
          <p:cNvSpPr txBox="1">
            <a:spLocks noGrp="1"/>
          </p:cNvSpPr>
          <p:nvPr>
            <p:ph type="body" idx="1"/>
          </p:nvPr>
        </p:nvSpPr>
        <p:spPr>
          <a:xfrm>
            <a:off x="473825" y="1504604"/>
            <a:ext cx="5727470" cy="412011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2400"/>
              <a:buNone/>
            </a:pPr>
            <a:r>
              <a:rPr lang="en-US" dirty="0" err="1"/>
              <a:t>Als</a:t>
            </a:r>
            <a:r>
              <a:rPr lang="en-US" dirty="0"/>
              <a:t> </a:t>
            </a:r>
            <a:r>
              <a:rPr lang="en-US" dirty="0" err="1"/>
              <a:t>werkgevers</a:t>
            </a:r>
            <a:r>
              <a:rPr lang="en-US" dirty="0"/>
              <a:t> </a:t>
            </a:r>
            <a:r>
              <a:rPr lang="en-US" dirty="0" err="1"/>
              <a:t>keukens</a:t>
            </a:r>
            <a:r>
              <a:rPr lang="en-US" dirty="0"/>
              <a:t> of </a:t>
            </a:r>
            <a:r>
              <a:rPr lang="en-US" dirty="0" err="1"/>
              <a:t>werkruimten</a:t>
            </a:r>
            <a:r>
              <a:rPr lang="en-US" dirty="0"/>
              <a:t> </a:t>
            </a:r>
            <a:r>
              <a:rPr lang="en-US" dirty="0" err="1"/>
              <a:t>creëren</a:t>
            </a:r>
            <a:r>
              <a:rPr lang="en-US" dirty="0"/>
              <a:t> met </a:t>
            </a:r>
            <a:r>
              <a:rPr lang="en-US" dirty="0" err="1"/>
              <a:t>aandacht</a:t>
            </a:r>
            <a:r>
              <a:rPr lang="en-US" dirty="0"/>
              <a:t> </a:t>
            </a:r>
            <a:r>
              <a:rPr lang="en-US" dirty="0" err="1"/>
              <a:t>voor</a:t>
            </a:r>
            <a:r>
              <a:rPr lang="en-US" dirty="0"/>
              <a:t> het </a:t>
            </a:r>
            <a:r>
              <a:rPr lang="en-US" dirty="0" err="1"/>
              <a:t>delen</a:t>
            </a:r>
            <a:r>
              <a:rPr lang="en-US" dirty="0"/>
              <a:t> van </a:t>
            </a:r>
            <a:r>
              <a:rPr lang="en-US" dirty="0" err="1"/>
              <a:t>ideeën</a:t>
            </a:r>
            <a:r>
              <a:rPr lang="en-US" dirty="0"/>
              <a:t> </a:t>
            </a:r>
            <a:r>
              <a:rPr lang="en-US" dirty="0" err="1"/>
              <a:t>en</a:t>
            </a:r>
            <a:r>
              <a:rPr lang="en-US" dirty="0"/>
              <a:t> </a:t>
            </a:r>
            <a:r>
              <a:rPr lang="en-US" dirty="0" err="1"/>
              <a:t>onderwijs</a:t>
            </a:r>
            <a:r>
              <a:rPr lang="en-US" dirty="0"/>
              <a:t>, </a:t>
            </a:r>
            <a:r>
              <a:rPr lang="en-US" dirty="0" err="1"/>
              <a:t>kunnen</a:t>
            </a:r>
            <a:r>
              <a:rPr lang="en-US" dirty="0"/>
              <a:t> </a:t>
            </a:r>
            <a:r>
              <a:rPr lang="en-US" dirty="0" err="1"/>
              <a:t>deze</a:t>
            </a:r>
            <a:r>
              <a:rPr lang="en-US" dirty="0"/>
              <a:t> </a:t>
            </a:r>
            <a:r>
              <a:rPr lang="en-US" dirty="0" err="1"/>
              <a:t>ruimten</a:t>
            </a:r>
            <a:r>
              <a:rPr lang="en-US" dirty="0"/>
              <a:t> </a:t>
            </a:r>
            <a:r>
              <a:rPr lang="en-US" dirty="0" err="1"/>
              <a:t>veel</a:t>
            </a:r>
            <a:r>
              <a:rPr lang="en-US" dirty="0"/>
              <a:t> </a:t>
            </a:r>
            <a:r>
              <a:rPr lang="en-US" dirty="0" err="1"/>
              <a:t>effectiever</a:t>
            </a:r>
            <a:r>
              <a:rPr lang="en-US" dirty="0"/>
              <a:t> </a:t>
            </a:r>
            <a:r>
              <a:rPr lang="en-US" dirty="0" err="1"/>
              <a:t>zijn</a:t>
            </a:r>
            <a:r>
              <a:rPr lang="en-US" dirty="0"/>
              <a:t> </a:t>
            </a:r>
            <a:r>
              <a:rPr lang="en-US" dirty="0" err="1"/>
              <a:t>als</a:t>
            </a:r>
            <a:r>
              <a:rPr lang="en-US" dirty="0"/>
              <a:t> </a:t>
            </a:r>
            <a:r>
              <a:rPr lang="en-US" dirty="0" err="1"/>
              <a:t>creatieve</a:t>
            </a:r>
            <a:r>
              <a:rPr lang="en-US" dirty="0"/>
              <a:t> </a:t>
            </a:r>
            <a:r>
              <a:rPr lang="en-US" dirty="0" err="1"/>
              <a:t>ruimten</a:t>
            </a:r>
            <a:r>
              <a:rPr lang="en-US" dirty="0"/>
              <a:t>. </a:t>
            </a:r>
            <a:endParaRPr dirty="0"/>
          </a:p>
          <a:p>
            <a:pPr marL="228600" lvl="0" indent="-228600" algn="l" rtl="0">
              <a:lnSpc>
                <a:spcPct val="90000"/>
              </a:lnSpc>
              <a:spcBef>
                <a:spcPts val="1000"/>
              </a:spcBef>
              <a:spcAft>
                <a:spcPts val="0"/>
              </a:spcAft>
              <a:buClr>
                <a:schemeClr val="lt1"/>
              </a:buClr>
              <a:buSzPts val="2400"/>
              <a:buNone/>
            </a:pPr>
            <a:r>
              <a:rPr lang="en-US" dirty="0" err="1"/>
              <a:t>Bijvoorbeeld</a:t>
            </a:r>
            <a:r>
              <a:rPr lang="en-US" dirty="0"/>
              <a:t>:</a:t>
            </a:r>
            <a:endParaRPr dirty="0"/>
          </a:p>
          <a:p>
            <a:pPr marL="342900" lvl="0" indent="-342900" algn="l" rtl="0">
              <a:lnSpc>
                <a:spcPct val="90000"/>
              </a:lnSpc>
              <a:spcBef>
                <a:spcPts val="1000"/>
              </a:spcBef>
              <a:spcAft>
                <a:spcPts val="0"/>
              </a:spcAft>
              <a:buClr>
                <a:schemeClr val="lt1"/>
              </a:buClr>
              <a:buSzPts val="2400"/>
              <a:buFont typeface="Arial"/>
              <a:buChar char="•"/>
            </a:pPr>
            <a:r>
              <a:rPr lang="en-US" dirty="0"/>
              <a:t>Grote </a:t>
            </a:r>
            <a:r>
              <a:rPr lang="en-US" dirty="0" err="1"/>
              <a:t>werktafels</a:t>
            </a:r>
            <a:r>
              <a:rPr lang="en-US" dirty="0"/>
              <a:t>/stations.</a:t>
            </a:r>
            <a:endParaRPr dirty="0"/>
          </a:p>
          <a:p>
            <a:pPr marL="342900" lvl="0" indent="-342900" algn="l" rtl="0">
              <a:lnSpc>
                <a:spcPct val="90000"/>
              </a:lnSpc>
              <a:spcBef>
                <a:spcPts val="1000"/>
              </a:spcBef>
              <a:spcAft>
                <a:spcPts val="0"/>
              </a:spcAft>
              <a:buClr>
                <a:schemeClr val="lt1"/>
              </a:buClr>
              <a:buSzPts val="2400"/>
              <a:buFont typeface="Arial"/>
              <a:buChar char="•"/>
            </a:pPr>
            <a:r>
              <a:rPr lang="en-US" dirty="0"/>
              <a:t>Whiteboards om </a:t>
            </a:r>
            <a:r>
              <a:rPr lang="en-US" dirty="0" err="1"/>
              <a:t>nieuwe</a:t>
            </a:r>
            <a:r>
              <a:rPr lang="en-US" dirty="0"/>
              <a:t> </a:t>
            </a:r>
            <a:r>
              <a:rPr lang="en-US" dirty="0" err="1"/>
              <a:t>recepten</a:t>
            </a:r>
            <a:r>
              <a:rPr lang="en-US" dirty="0"/>
              <a:t>/</a:t>
            </a:r>
            <a:r>
              <a:rPr lang="en-US" dirty="0" err="1"/>
              <a:t>ideeën</a:t>
            </a:r>
            <a:r>
              <a:rPr lang="en-US" dirty="0"/>
              <a:t> op </a:t>
            </a:r>
            <a:r>
              <a:rPr lang="en-US" dirty="0" err="1"/>
              <a:t>te</a:t>
            </a:r>
            <a:r>
              <a:rPr lang="en-US" dirty="0"/>
              <a:t> </a:t>
            </a:r>
            <a:r>
              <a:rPr lang="en-US" dirty="0" err="1"/>
              <a:t>schrijven</a:t>
            </a:r>
            <a:endParaRPr dirty="0"/>
          </a:p>
          <a:p>
            <a:pPr marL="342900" lvl="0" indent="-342900" algn="l" rtl="0">
              <a:lnSpc>
                <a:spcPct val="90000"/>
              </a:lnSpc>
              <a:spcBef>
                <a:spcPts val="1000"/>
              </a:spcBef>
              <a:spcAft>
                <a:spcPts val="0"/>
              </a:spcAft>
              <a:buClr>
                <a:schemeClr val="lt1"/>
              </a:buClr>
              <a:buSzPts val="2400"/>
              <a:buFont typeface="Arial"/>
              <a:buChar char="•"/>
            </a:pPr>
            <a:r>
              <a:rPr lang="en-US" dirty="0"/>
              <a:t>Centrale </a:t>
            </a:r>
            <a:r>
              <a:rPr lang="en-US" dirty="0" err="1"/>
              <a:t>en</a:t>
            </a:r>
            <a:r>
              <a:rPr lang="en-US" dirty="0"/>
              <a:t> </a:t>
            </a:r>
            <a:r>
              <a:rPr lang="en-US" dirty="0" err="1"/>
              <a:t>zichtbare</a:t>
            </a:r>
            <a:r>
              <a:rPr lang="en-US" dirty="0"/>
              <a:t> </a:t>
            </a:r>
            <a:r>
              <a:rPr lang="en-US" dirty="0" err="1"/>
              <a:t>werkplekken</a:t>
            </a:r>
            <a:endParaRPr dirty="0"/>
          </a:p>
          <a:p>
            <a:pPr marL="342900" lvl="0" indent="-342900" algn="l" rtl="0">
              <a:lnSpc>
                <a:spcPct val="90000"/>
              </a:lnSpc>
              <a:spcBef>
                <a:spcPts val="1000"/>
              </a:spcBef>
              <a:spcAft>
                <a:spcPts val="0"/>
              </a:spcAft>
              <a:buClr>
                <a:schemeClr val="lt1"/>
              </a:buClr>
              <a:buSzPts val="2400"/>
              <a:buFont typeface="Arial"/>
              <a:buChar char="•"/>
            </a:pPr>
            <a:r>
              <a:rPr lang="en-US" dirty="0" err="1"/>
              <a:t>Passende</a:t>
            </a:r>
            <a:r>
              <a:rPr lang="en-US" dirty="0"/>
              <a:t> </a:t>
            </a:r>
            <a:r>
              <a:rPr lang="en-US" dirty="0" err="1"/>
              <a:t>achtergrondmuziek</a:t>
            </a:r>
            <a:endParaRPr dirty="0"/>
          </a:p>
        </p:txBody>
      </p:sp>
      <p:sp>
        <p:nvSpPr>
          <p:cNvPr id="305" name="Google Shape;305;p6"/>
          <p:cNvSpPr txBox="1">
            <a:spLocks noGrp="1"/>
          </p:cNvSpPr>
          <p:nvPr>
            <p:ph type="body" idx="2"/>
          </p:nvPr>
        </p:nvSpPr>
        <p:spPr>
          <a:xfrm>
            <a:off x="473825" y="453785"/>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Een keukenscenario...</a:t>
            </a:r>
            <a:endParaRPr sz="3200"/>
          </a:p>
        </p:txBody>
      </p:sp>
      <p:pic>
        <p:nvPicPr>
          <p:cNvPr id="306" name="Google Shape;306;p6" descr="A group of chefs in a kitchen&#10;&#10;Description automatically generated with medium confidence"/>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p60" descr="Chefs preparing food"/>
          <p:cNvPicPr preferRelativeResize="0">
            <a:picLocks noGrp="1"/>
          </p:cNvPicPr>
          <p:nvPr>
            <p:ph type="pic" idx="2"/>
          </p:nvPr>
        </p:nvPicPr>
        <p:blipFill rotWithShape="1">
          <a:blip r:embed="rId3">
            <a:alphaModFix/>
          </a:blip>
          <a:srcRect/>
          <a:stretch/>
        </p:blipFill>
        <p:spPr>
          <a:xfrm>
            <a:off x="0" y="2129005"/>
            <a:ext cx="12191999" cy="3387725"/>
          </a:xfrm>
          <a:prstGeom prst="rect">
            <a:avLst/>
          </a:prstGeom>
          <a:noFill/>
          <a:ln>
            <a:noFill/>
          </a:ln>
        </p:spPr>
      </p:pic>
      <p:sp>
        <p:nvSpPr>
          <p:cNvPr id="1136" name="Google Shape;1136;p60"/>
          <p:cNvSpPr txBox="1">
            <a:spLocks noGrp="1"/>
          </p:cNvSpPr>
          <p:nvPr>
            <p:ph type="body" idx="1"/>
          </p:nvPr>
        </p:nvSpPr>
        <p:spPr>
          <a:xfrm>
            <a:off x="1393857" y="5168545"/>
            <a:ext cx="8058736" cy="775681"/>
          </a:xfrm>
          <a:prstGeom prst="rect">
            <a:avLst/>
          </a:prstGeom>
          <a:solidFill>
            <a:srgbClr val="568754"/>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000"/>
              <a:buNone/>
            </a:pPr>
            <a:r>
              <a:rPr lang="en-US" sz="4000"/>
              <a:t>3. Link met culinaire opleiders</a:t>
            </a:r>
            <a:endParaRPr/>
          </a:p>
        </p:txBody>
      </p:sp>
      <p:grpSp>
        <p:nvGrpSpPr>
          <p:cNvPr id="1137" name="Google Shape;1137;p60"/>
          <p:cNvGrpSpPr/>
          <p:nvPr/>
        </p:nvGrpSpPr>
        <p:grpSpPr>
          <a:xfrm>
            <a:off x="1190072" y="328550"/>
            <a:ext cx="3313907" cy="2484250"/>
            <a:chOff x="2904151" y="2414371"/>
            <a:chExt cx="2770617" cy="2076976"/>
          </a:xfrm>
        </p:grpSpPr>
        <p:sp>
          <p:nvSpPr>
            <p:cNvPr id="1138" name="Google Shape;1138;p60"/>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1139" name="Google Shape;1139;p60"/>
            <p:cNvGrpSpPr/>
            <p:nvPr/>
          </p:nvGrpSpPr>
          <p:grpSpPr>
            <a:xfrm>
              <a:off x="2904151" y="2414371"/>
              <a:ext cx="2770617" cy="2076976"/>
              <a:chOff x="2904151" y="2414371"/>
              <a:chExt cx="2770617" cy="2076976"/>
            </a:xfrm>
          </p:grpSpPr>
          <p:sp>
            <p:nvSpPr>
              <p:cNvPr id="1140" name="Google Shape;1140;p60"/>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41" name="Google Shape;1141;p60"/>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42" name="Google Shape;1142;p60"/>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43" name="Google Shape;1143;p60"/>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44" name="Google Shape;1144;p60"/>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45" name="Google Shape;1145;p60"/>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46" name="Google Shape;1146;p60"/>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47" name="Google Shape;1147;p60"/>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48" name="Google Shape;1148;p60"/>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49" name="Google Shape;1149;p60"/>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0" name="Google Shape;1150;p60"/>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1" name="Google Shape;1151;p60"/>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2" name="Google Shape;1152;p60"/>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3" name="Google Shape;1153;p60"/>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4" name="Google Shape;1154;p60"/>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5" name="Google Shape;1155;p60"/>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6" name="Google Shape;1156;p60"/>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7" name="Google Shape;1157;p60"/>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8" name="Google Shape;1158;p60"/>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59" name="Google Shape;1159;p60"/>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0" name="Google Shape;1160;p60"/>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1" name="Google Shape;1161;p60"/>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2" name="Google Shape;1162;p60"/>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3" name="Google Shape;1163;p60"/>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4" name="Google Shape;1164;p60"/>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5" name="Google Shape;1165;p60"/>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6" name="Google Shape;1166;p60"/>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7" name="Google Shape;1167;p60"/>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8" name="Google Shape;1168;p60"/>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69" name="Google Shape;1169;p60"/>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0" name="Google Shape;1170;p60"/>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1" name="Google Shape;1171;p60"/>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2" name="Google Shape;1172;p60"/>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3" name="Google Shape;1173;p60"/>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4" name="Google Shape;1174;p60"/>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5" name="Google Shape;1175;p60"/>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6" name="Google Shape;1176;p60"/>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7" name="Google Shape;1177;p60"/>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8" name="Google Shape;1178;p60"/>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79" name="Google Shape;1179;p60"/>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0" name="Google Shape;1180;p60"/>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1" name="Google Shape;1181;p60"/>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2" name="Google Shape;1182;p60"/>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3" name="Google Shape;1183;p60"/>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4" name="Google Shape;1184;p60"/>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5" name="Google Shape;1185;p60"/>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6" name="Google Shape;1186;p60"/>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7" name="Google Shape;1187;p60"/>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8" name="Google Shape;1188;p60"/>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89" name="Google Shape;1189;p60"/>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0" name="Google Shape;1190;p60"/>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1" name="Google Shape;1191;p60"/>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2" name="Google Shape;1192;p60"/>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3" name="Google Shape;1193;p60"/>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4" name="Google Shape;1194;p60"/>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5" name="Google Shape;1195;p60"/>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6" name="Google Shape;1196;p60"/>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7" name="Google Shape;1197;p60"/>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8" name="Google Shape;1198;p60"/>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99" name="Google Shape;1199;p60"/>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0" name="Google Shape;1200;p60"/>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201" name="Google Shape;1201;p60"/>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
        <p:nvSpPr>
          <p:cNvPr id="1202" name="Google Shape;1202;p60"/>
          <p:cNvSpPr txBox="1"/>
          <p:nvPr/>
        </p:nvSpPr>
        <p:spPr>
          <a:xfrm>
            <a:off x="10236425" y="5785805"/>
            <a:ext cx="1836892" cy="775681"/>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61"/>
          <p:cNvSpPr txBox="1">
            <a:spLocks noGrp="1"/>
          </p:cNvSpPr>
          <p:nvPr>
            <p:ph type="body" idx="1"/>
          </p:nvPr>
        </p:nvSpPr>
        <p:spPr>
          <a:xfrm>
            <a:off x="11119485" y="3475473"/>
            <a:ext cx="785328" cy="1528762"/>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9600"/>
              <a:buNone/>
            </a:pPr>
            <a:r>
              <a:rPr lang="en-US" dirty="0"/>
              <a:t>"</a:t>
            </a:r>
            <a:endParaRPr dirty="0"/>
          </a:p>
        </p:txBody>
      </p:sp>
      <p:sp>
        <p:nvSpPr>
          <p:cNvPr id="1208" name="Google Shape;1208;p61"/>
          <p:cNvSpPr txBox="1">
            <a:spLocks noGrp="1"/>
          </p:cNvSpPr>
          <p:nvPr>
            <p:ph type="body" idx="2"/>
          </p:nvPr>
        </p:nvSpPr>
        <p:spPr>
          <a:xfrm>
            <a:off x="6375919" y="1125973"/>
            <a:ext cx="5248975" cy="4699000"/>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Clr>
                <a:schemeClr val="lt1"/>
              </a:buClr>
              <a:buSzPct val="100000"/>
              <a:buNone/>
            </a:pPr>
            <a:r>
              <a:rPr lang="en-US" dirty="0" err="1"/>
              <a:t>Levensmiddelenbedrijven</a:t>
            </a:r>
            <a:r>
              <a:rPr lang="en-US" dirty="0"/>
              <a:t> </a:t>
            </a:r>
            <a:r>
              <a:rPr lang="en-US" dirty="0" err="1"/>
              <a:t>zijn</a:t>
            </a:r>
            <a:r>
              <a:rPr lang="en-US" dirty="0"/>
              <a:t> </a:t>
            </a:r>
            <a:r>
              <a:rPr lang="en-US" dirty="0" err="1"/>
              <a:t>hongerig</a:t>
            </a:r>
            <a:r>
              <a:rPr lang="en-US" dirty="0"/>
              <a:t> </a:t>
            </a:r>
            <a:r>
              <a:rPr lang="en-US" dirty="0" err="1"/>
              <a:t>naar</a:t>
            </a:r>
            <a:r>
              <a:rPr lang="en-US" dirty="0"/>
              <a:t> </a:t>
            </a:r>
            <a:r>
              <a:rPr lang="en-US" dirty="0" err="1"/>
              <a:t>innovatie</a:t>
            </a:r>
            <a:r>
              <a:rPr lang="en-US" dirty="0"/>
              <a:t>. </a:t>
            </a:r>
            <a:r>
              <a:rPr lang="en-US" dirty="0" err="1"/>
              <a:t>Hoewel</a:t>
            </a:r>
            <a:r>
              <a:rPr lang="en-US" dirty="0"/>
              <a:t> de </a:t>
            </a:r>
            <a:r>
              <a:rPr lang="en-US" dirty="0" err="1"/>
              <a:t>voedings</a:t>
            </a:r>
            <a:r>
              <a:rPr lang="en-US" dirty="0"/>
              <a:t>- </a:t>
            </a:r>
            <a:r>
              <a:rPr lang="en-US" dirty="0" err="1"/>
              <a:t>en</a:t>
            </a:r>
            <a:r>
              <a:rPr lang="en-US" dirty="0"/>
              <a:t> </a:t>
            </a:r>
            <a:r>
              <a:rPr lang="en-US" dirty="0" err="1"/>
              <a:t>drankdienstensector</a:t>
            </a:r>
            <a:r>
              <a:rPr lang="en-US" dirty="0"/>
              <a:t> </a:t>
            </a:r>
            <a:r>
              <a:rPr lang="en-US" dirty="0" err="1"/>
              <a:t>een</a:t>
            </a:r>
            <a:r>
              <a:rPr lang="en-US" dirty="0"/>
              <a:t> </a:t>
            </a:r>
            <a:r>
              <a:rPr lang="en-US" dirty="0" err="1"/>
              <a:t>belangrijke</a:t>
            </a:r>
            <a:r>
              <a:rPr lang="en-US" dirty="0"/>
              <a:t> </a:t>
            </a:r>
            <a:r>
              <a:rPr lang="en-US" dirty="0" err="1"/>
              <a:t>rol</a:t>
            </a:r>
            <a:r>
              <a:rPr lang="en-US" dirty="0"/>
              <a:t> </a:t>
            </a:r>
            <a:r>
              <a:rPr lang="en-US" dirty="0" err="1"/>
              <a:t>speelt</a:t>
            </a:r>
            <a:r>
              <a:rPr lang="en-US" dirty="0"/>
              <a:t> in de </a:t>
            </a:r>
            <a:r>
              <a:rPr lang="en-US" dirty="0" err="1"/>
              <a:t>economie</a:t>
            </a:r>
            <a:r>
              <a:rPr lang="en-US" dirty="0"/>
              <a:t> van de EU, </a:t>
            </a:r>
            <a:r>
              <a:rPr lang="en-US" dirty="0" err="1"/>
              <a:t>heeft</a:t>
            </a:r>
            <a:r>
              <a:rPr lang="en-US" dirty="0"/>
              <a:t> </a:t>
            </a:r>
            <a:r>
              <a:rPr lang="en-US" dirty="0" err="1"/>
              <a:t>innovatie</a:t>
            </a:r>
            <a:r>
              <a:rPr lang="en-US" dirty="0"/>
              <a:t> in het MKB in de </a:t>
            </a:r>
            <a:r>
              <a:rPr lang="en-US" dirty="0" err="1"/>
              <a:t>voedingssector</a:t>
            </a:r>
            <a:r>
              <a:rPr lang="en-US" dirty="0"/>
              <a:t> tot nu toe </a:t>
            </a:r>
            <a:r>
              <a:rPr lang="en-US" dirty="0" err="1"/>
              <a:t>weinig</a:t>
            </a:r>
            <a:r>
              <a:rPr lang="en-US" dirty="0"/>
              <a:t> </a:t>
            </a:r>
            <a:r>
              <a:rPr lang="en-US" dirty="0" err="1"/>
              <a:t>aandacht</a:t>
            </a:r>
            <a:r>
              <a:rPr lang="en-US" dirty="0"/>
              <a:t> </a:t>
            </a:r>
            <a:r>
              <a:rPr lang="en-US" dirty="0" err="1"/>
              <a:t>gekregen</a:t>
            </a:r>
            <a:r>
              <a:rPr lang="en-US" dirty="0"/>
              <a:t>.</a:t>
            </a:r>
            <a:endParaRPr dirty="0"/>
          </a:p>
          <a:p>
            <a:pPr marL="0" lvl="0" indent="0" algn="ctr" rtl="0">
              <a:lnSpc>
                <a:spcPct val="90000"/>
              </a:lnSpc>
              <a:spcBef>
                <a:spcPts val="1000"/>
              </a:spcBef>
              <a:spcAft>
                <a:spcPts val="0"/>
              </a:spcAft>
              <a:buClr>
                <a:schemeClr val="lt1"/>
              </a:buClr>
              <a:buSzPct val="100000"/>
              <a:buNone/>
            </a:pPr>
            <a:endParaRPr dirty="0"/>
          </a:p>
          <a:p>
            <a:pPr marL="0" lvl="0" indent="0" algn="r" rtl="0">
              <a:lnSpc>
                <a:spcPct val="90000"/>
              </a:lnSpc>
              <a:spcBef>
                <a:spcPts val="1000"/>
              </a:spcBef>
              <a:spcAft>
                <a:spcPts val="0"/>
              </a:spcAft>
              <a:buClr>
                <a:schemeClr val="lt1"/>
              </a:buClr>
              <a:buSzPct val="100000"/>
              <a:buNone/>
            </a:pPr>
            <a:r>
              <a:rPr lang="en-US" sz="1800" dirty="0"/>
              <a:t>(</a:t>
            </a:r>
            <a:r>
              <a:rPr lang="en-US" sz="1800" dirty="0" err="1"/>
              <a:t>Baregheh</a:t>
            </a:r>
            <a:r>
              <a:rPr lang="en-US" sz="1800" dirty="0"/>
              <a:t>, A., Rowley, J.,</a:t>
            </a:r>
            <a:r>
              <a:rPr lang="en-US" sz="1800" dirty="0" err="1"/>
              <a:t>Sambrook</a:t>
            </a:r>
            <a:r>
              <a:rPr lang="en-US" sz="1800" dirty="0"/>
              <a:t>, S., Davies, D. "Innovation in food sector SMEs", Journal of Small Business and Enterprise Development).</a:t>
            </a:r>
            <a:endParaRPr dirty="0"/>
          </a:p>
          <a:p>
            <a:pPr marL="0" lvl="0" indent="0" algn="ctr" rtl="0">
              <a:lnSpc>
                <a:spcPct val="90000"/>
              </a:lnSpc>
              <a:spcBef>
                <a:spcPts val="1000"/>
              </a:spcBef>
              <a:spcAft>
                <a:spcPts val="0"/>
              </a:spcAft>
              <a:buClr>
                <a:schemeClr val="lt1"/>
              </a:buClr>
              <a:buSzPct val="100000"/>
              <a:buNone/>
            </a:pPr>
            <a:endParaRPr dirty="0"/>
          </a:p>
        </p:txBody>
      </p:sp>
      <p:sp>
        <p:nvSpPr>
          <p:cNvPr id="1209" name="Google Shape;1209;p61"/>
          <p:cNvSpPr txBox="1">
            <a:spLocks noGrp="1"/>
          </p:cNvSpPr>
          <p:nvPr>
            <p:ph type="body" idx="3"/>
          </p:nvPr>
        </p:nvSpPr>
        <p:spPr>
          <a:xfrm>
            <a:off x="6260766" y="895738"/>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dirty="0"/>
              <a:t>"</a:t>
            </a:r>
            <a:endParaRPr dirty="0"/>
          </a:p>
        </p:txBody>
      </p:sp>
      <p:pic>
        <p:nvPicPr>
          <p:cNvPr id="1210" name="Google Shape;1210;p61"/>
          <p:cNvPicPr preferRelativeResize="0"/>
          <p:nvPr/>
        </p:nvPicPr>
        <p:blipFill rotWithShape="1">
          <a:blip r:embed="rId3">
            <a:alphaModFix/>
          </a:blip>
          <a:srcRect/>
          <a:stretch/>
        </p:blipFill>
        <p:spPr>
          <a:xfrm>
            <a:off x="847025" y="-11441"/>
            <a:ext cx="5248975"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pic>
        <p:nvPicPr>
          <p:cNvPr id="1215" name="Google Shape;1215;p62" descr="Orange chain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216" name="Google Shape;1216;p62"/>
          <p:cNvSpPr txBox="1">
            <a:spLocks noGrp="1"/>
          </p:cNvSpPr>
          <p:nvPr>
            <p:ph type="body" idx="1"/>
          </p:nvPr>
        </p:nvSpPr>
        <p:spPr>
          <a:xfrm>
            <a:off x="922492" y="1487978"/>
            <a:ext cx="5686126" cy="484684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chemeClr val="lt1"/>
              </a:buClr>
              <a:buSzPts val="2400"/>
              <a:buNone/>
            </a:pPr>
            <a:r>
              <a:rPr lang="en-US" b="1"/>
              <a:t>1: Cook it forward Pedagogiek</a:t>
            </a:r>
            <a:endParaRPr/>
          </a:p>
          <a:p>
            <a:pPr marL="228600" lvl="0" indent="-228600" algn="l" rtl="0">
              <a:lnSpc>
                <a:spcPct val="100000"/>
              </a:lnSpc>
              <a:spcBef>
                <a:spcPts val="1000"/>
              </a:spcBef>
              <a:spcAft>
                <a:spcPts val="0"/>
              </a:spcAft>
              <a:buClr>
                <a:schemeClr val="lt1"/>
              </a:buClr>
              <a:buSzPts val="2400"/>
              <a:buNone/>
            </a:pPr>
            <a:r>
              <a:rPr lang="en-US"/>
              <a:t>(Leerplan en opleiding van leraren)</a:t>
            </a:r>
            <a:endParaRPr/>
          </a:p>
          <a:p>
            <a:pPr marL="0" lvl="0" indent="0" algn="l" rtl="0">
              <a:lnSpc>
                <a:spcPct val="100000"/>
              </a:lnSpc>
              <a:spcBef>
                <a:spcPts val="1000"/>
              </a:spcBef>
              <a:spcAft>
                <a:spcPts val="0"/>
              </a:spcAft>
              <a:buClr>
                <a:schemeClr val="lt1"/>
              </a:buClr>
              <a:buSzPts val="2400"/>
              <a:buNone/>
            </a:pPr>
            <a:r>
              <a:rPr lang="en-US"/>
              <a:t>Het evenwicht vinden tussen de leerling begeleiden en de leerling het initiatief laten nemen?</a:t>
            </a:r>
            <a:endParaRPr/>
          </a:p>
          <a:p>
            <a:pPr marL="228600" lvl="0" indent="-228600" algn="l" rtl="0">
              <a:lnSpc>
                <a:spcPct val="90000"/>
              </a:lnSpc>
              <a:spcBef>
                <a:spcPts val="1000"/>
              </a:spcBef>
              <a:spcAft>
                <a:spcPts val="0"/>
              </a:spcAft>
              <a:buClr>
                <a:schemeClr val="lt1"/>
              </a:buClr>
              <a:buSzPts val="2400"/>
              <a:buNone/>
            </a:pPr>
            <a:r>
              <a:rPr lang="en-US"/>
              <a:t>Een praktisch toepasbare handleiding waarin het Cook It Forward-programma zelf wordt beschreven en stap voor stap wordt uitgelegd hoe het in een vakschool kan worden geïmplementeerd.</a:t>
            </a:r>
            <a:endParaRPr sz="1800" b="1" i="0" u="sng" strike="noStrike">
              <a:solidFill>
                <a:srgbClr val="87A66E"/>
              </a:solidFill>
              <a:latin typeface="Raleway"/>
              <a:ea typeface="Raleway"/>
              <a:cs typeface="Raleway"/>
              <a:sym typeface="Raleway"/>
              <a:hlinkClick r:id="rId4">
                <a:extLst>
                  <a:ext uri="{A12FA001-AC4F-418D-AE19-62706E023703}">
                    <ahyp:hlinkClr xmlns:ahyp="http://schemas.microsoft.com/office/drawing/2018/hyperlinkcolor" val="tx"/>
                  </a:ext>
                </a:extLst>
              </a:hlinkClick>
            </a:endParaRPr>
          </a:p>
          <a:p>
            <a:pPr marL="228600" lvl="0" indent="-228600" algn="l" rtl="0">
              <a:lnSpc>
                <a:spcPct val="90000"/>
              </a:lnSpc>
              <a:spcBef>
                <a:spcPts val="1000"/>
              </a:spcBef>
              <a:spcAft>
                <a:spcPts val="0"/>
              </a:spcAft>
              <a:buClr>
                <a:srgbClr val="87A66E"/>
              </a:buClr>
              <a:buSzPts val="1800"/>
              <a:buNone/>
            </a:pPr>
            <a:r>
              <a:rPr lang="en-US" sz="1800" b="1" i="0" u="sng" strike="noStrike">
                <a:solidFill>
                  <a:srgbClr val="87A66E"/>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Hier vindt u onze pedagogische handleiding voor leerkrachten</a:t>
            </a:r>
            <a:endParaRPr b="0"/>
          </a:p>
          <a:p>
            <a:pPr marL="228600" lvl="0" indent="0" algn="l" rtl="0">
              <a:lnSpc>
                <a:spcPct val="100000"/>
              </a:lnSpc>
              <a:spcBef>
                <a:spcPts val="1000"/>
              </a:spcBef>
              <a:spcAft>
                <a:spcPts val="0"/>
              </a:spcAft>
              <a:buClr>
                <a:schemeClr val="lt1"/>
              </a:buClr>
              <a:buSzPts val="2400"/>
              <a:buNone/>
            </a:pPr>
            <a:endParaRPr/>
          </a:p>
        </p:txBody>
      </p:sp>
      <p:sp>
        <p:nvSpPr>
          <p:cNvPr id="1217" name="Google Shape;1217;p62"/>
          <p:cNvSpPr txBox="1">
            <a:spLocks noGrp="1"/>
          </p:cNvSpPr>
          <p:nvPr>
            <p:ph type="body" idx="3"/>
          </p:nvPr>
        </p:nvSpPr>
        <p:spPr>
          <a:xfrm>
            <a:off x="789710" y="432812"/>
            <a:ext cx="6226231" cy="9847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Onze projectresultaten koppelen</a:t>
            </a:r>
            <a:endParaRPr sz="32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63"/>
          <p:cNvSpPr txBox="1">
            <a:spLocks noGrp="1"/>
          </p:cNvSpPr>
          <p:nvPr>
            <p:ph type="body" idx="1"/>
          </p:nvPr>
        </p:nvSpPr>
        <p:spPr>
          <a:xfrm>
            <a:off x="734714" y="1529542"/>
            <a:ext cx="10808102" cy="409517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400"/>
              <a:buNone/>
            </a:pPr>
            <a:r>
              <a:rPr lang="en-US"/>
              <a:t>Als culinaire ondernemers willen we aanzetten tot kritisch denken en een verbreding van perspectieven en kennis over de mogelijkheden om de foodservice-industrie te innoveren zodat deze duurzamer wordt, terwijl we tegelijkertijd ons culinaire erfgoed vieren en behouden. Case studies kunnen daarbij helpen.</a:t>
            </a:r>
            <a:endParaRPr/>
          </a:p>
          <a:p>
            <a:pPr marL="0" lvl="0" indent="0" algn="l" rtl="0">
              <a:lnSpc>
                <a:spcPct val="100000"/>
              </a:lnSpc>
              <a:spcBef>
                <a:spcPts val="1000"/>
              </a:spcBef>
              <a:spcAft>
                <a:spcPts val="0"/>
              </a:spcAft>
              <a:buClr>
                <a:schemeClr val="lt1"/>
              </a:buClr>
              <a:buSzPts val="2400"/>
              <a:buNone/>
            </a:pPr>
            <a:r>
              <a:rPr lang="en-US"/>
              <a:t>Laat uw stagiairs in groepen of individueel leren een </a:t>
            </a:r>
            <a:r>
              <a:rPr lang="en-US" b="1"/>
              <a:t>projectcasus </a:t>
            </a:r>
            <a:r>
              <a:rPr lang="en-US">
                <a:solidFill>
                  <a:schemeClr val="dk2"/>
                </a:solidFill>
              </a:rPr>
              <a:t>uit onze </a:t>
            </a:r>
            <a:r>
              <a:rPr lang="en-US" u="sng">
                <a:solidFill>
                  <a:srgbClr val="F0985E"/>
                </a:solidFill>
                <a:hlinkClick r:id="rId3">
                  <a:extLst>
                    <a:ext uri="{A12FA001-AC4F-418D-AE19-62706E023703}">
                      <ahyp:hlinkClr xmlns:ahyp="http://schemas.microsoft.com/office/drawing/2018/hyperlinkcolor" val="tx"/>
                    </a:ext>
                  </a:extLst>
                </a:hlinkClick>
              </a:rPr>
              <a:t>collectie op onze projectwebsite </a:t>
            </a:r>
            <a:r>
              <a:rPr lang="en-US"/>
              <a:t>analyseren of hun eigen casus creëren, en ontleed belangrijke informatie om de ontstane problemen te identificeren en er oplossingen voor te vinden. Dit staat bekend als de case study leermethode. </a:t>
            </a:r>
            <a:endParaRPr/>
          </a:p>
          <a:p>
            <a:pPr marL="228600" lvl="0" indent="-228600" algn="l" rtl="0">
              <a:lnSpc>
                <a:spcPct val="100000"/>
              </a:lnSpc>
              <a:spcBef>
                <a:spcPts val="1000"/>
              </a:spcBef>
              <a:spcAft>
                <a:spcPts val="0"/>
              </a:spcAft>
              <a:buClr>
                <a:schemeClr val="lt1"/>
              </a:buClr>
              <a:buSzPts val="2400"/>
              <a:buNone/>
            </a:pPr>
            <a:endParaRPr/>
          </a:p>
        </p:txBody>
      </p:sp>
      <p:sp>
        <p:nvSpPr>
          <p:cNvPr id="1223" name="Google Shape;1223;p63"/>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De kracht van casestudies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64"/>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chemeClr val="dk1"/>
                </a:solidFill>
              </a:rPr>
              <a:t>Hierdoor kunnen studenten...</a:t>
            </a:r>
            <a:endParaRPr sz="3200">
              <a:solidFill>
                <a:schemeClr val="dk1"/>
              </a:solidFill>
            </a:endParaRPr>
          </a:p>
        </p:txBody>
      </p:sp>
      <p:grpSp>
        <p:nvGrpSpPr>
          <p:cNvPr id="1229" name="Google Shape;1229;p64"/>
          <p:cNvGrpSpPr/>
          <p:nvPr/>
        </p:nvGrpSpPr>
        <p:grpSpPr>
          <a:xfrm>
            <a:off x="4946067" y="2134775"/>
            <a:ext cx="956643" cy="1014410"/>
            <a:chOff x="10376768" y="2334933"/>
            <a:chExt cx="920484" cy="919581"/>
          </a:xfrm>
        </p:grpSpPr>
        <p:sp>
          <p:nvSpPr>
            <p:cNvPr id="1230" name="Google Shape;1230;p64"/>
            <p:cNvSpPr/>
            <p:nvPr/>
          </p:nvSpPr>
          <p:spPr>
            <a:xfrm>
              <a:off x="11105749" y="2358419"/>
              <a:ext cx="171631" cy="171631"/>
            </a:xfrm>
            <a:custGeom>
              <a:avLst/>
              <a:gdLst/>
              <a:ahLst/>
              <a:cxnLst/>
              <a:rect l="l" t="t" r="r" b="b"/>
              <a:pathLst>
                <a:path w="171631" h="171631" extrusionOk="0">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31" name="Google Shape;1231;p64"/>
            <p:cNvSpPr/>
            <p:nvPr/>
          </p:nvSpPr>
          <p:spPr>
            <a:xfrm>
              <a:off x="10773326" y="2554440"/>
              <a:ext cx="311645" cy="486890"/>
            </a:xfrm>
            <a:custGeom>
              <a:avLst/>
              <a:gdLst/>
              <a:ahLst/>
              <a:cxnLst/>
              <a:rect l="l" t="t" r="r" b="b"/>
              <a:pathLst>
                <a:path w="311645" h="486890" extrusionOk="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nvGrpSpPr>
            <p:cNvPr id="1232" name="Google Shape;1232;p64"/>
            <p:cNvGrpSpPr/>
            <p:nvPr/>
          </p:nvGrpSpPr>
          <p:grpSpPr>
            <a:xfrm>
              <a:off x="10376768" y="2334933"/>
              <a:ext cx="920484" cy="919581"/>
              <a:chOff x="10376768" y="2334933"/>
              <a:chExt cx="920484" cy="919581"/>
            </a:xfrm>
          </p:grpSpPr>
          <p:sp>
            <p:nvSpPr>
              <p:cNvPr id="1233" name="Google Shape;1233;p64"/>
              <p:cNvSpPr/>
              <p:nvPr/>
            </p:nvSpPr>
            <p:spPr>
              <a:xfrm>
                <a:off x="11043419" y="2944675"/>
                <a:ext cx="88525" cy="88525"/>
              </a:xfrm>
              <a:custGeom>
                <a:avLst/>
                <a:gdLst/>
                <a:ahLst/>
                <a:cxnLst/>
                <a:rect l="l" t="t" r="r" b="b"/>
                <a:pathLst>
                  <a:path w="88525" h="88525" extrusionOk="0">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34" name="Google Shape;1234;p64"/>
              <p:cNvSpPr/>
              <p:nvPr/>
            </p:nvSpPr>
            <p:spPr>
              <a:xfrm>
                <a:off x="10376768" y="2334933"/>
                <a:ext cx="920484" cy="919581"/>
              </a:xfrm>
              <a:custGeom>
                <a:avLst/>
                <a:gdLst/>
                <a:ahLst/>
                <a:cxnLst/>
                <a:rect l="l" t="t" r="r" b="b"/>
                <a:pathLst>
                  <a:path w="920484" h="919581" extrusionOk="0">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grpSp>
      <p:grpSp>
        <p:nvGrpSpPr>
          <p:cNvPr id="1235" name="Google Shape;1235;p64"/>
          <p:cNvGrpSpPr/>
          <p:nvPr/>
        </p:nvGrpSpPr>
        <p:grpSpPr>
          <a:xfrm>
            <a:off x="6240582" y="4609535"/>
            <a:ext cx="1141119" cy="926741"/>
            <a:chOff x="5632524" y="3887743"/>
            <a:chExt cx="867188" cy="794922"/>
          </a:xfrm>
        </p:grpSpPr>
        <p:sp>
          <p:nvSpPr>
            <p:cNvPr id="1236" name="Google Shape;1236;p64"/>
            <p:cNvSpPr/>
            <p:nvPr/>
          </p:nvSpPr>
          <p:spPr>
            <a:xfrm>
              <a:off x="6219683" y="3963622"/>
              <a:ext cx="173437" cy="160791"/>
            </a:xfrm>
            <a:custGeom>
              <a:avLst/>
              <a:gdLst/>
              <a:ahLst/>
              <a:cxnLst/>
              <a:rect l="l" t="t" r="r" b="b"/>
              <a:pathLst>
                <a:path w="173437" h="160791" extrusionOk="0">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37" name="Google Shape;1237;p64"/>
            <p:cNvSpPr/>
            <p:nvPr/>
          </p:nvSpPr>
          <p:spPr>
            <a:xfrm>
              <a:off x="6118511" y="3905809"/>
              <a:ext cx="173437" cy="160791"/>
            </a:xfrm>
            <a:custGeom>
              <a:avLst/>
              <a:gdLst/>
              <a:ahLst/>
              <a:cxnLst/>
              <a:rect l="l" t="t" r="r" b="b"/>
              <a:pathLst>
                <a:path w="173437" h="160791" extrusionOk="0">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38" name="Google Shape;1238;p64"/>
            <p:cNvSpPr/>
            <p:nvPr/>
          </p:nvSpPr>
          <p:spPr>
            <a:xfrm>
              <a:off x="5699369" y="3949169"/>
              <a:ext cx="202343" cy="160791"/>
            </a:xfrm>
            <a:custGeom>
              <a:avLst/>
              <a:gdLst/>
              <a:ahLst/>
              <a:cxnLst/>
              <a:rect l="l" t="t" r="r" b="b"/>
              <a:pathLst>
                <a:path w="202343" h="160791" extrusionOk="0">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nvGrpSpPr>
            <p:cNvPr id="1239" name="Google Shape;1239;p64"/>
            <p:cNvGrpSpPr/>
            <p:nvPr/>
          </p:nvGrpSpPr>
          <p:grpSpPr>
            <a:xfrm>
              <a:off x="5632524" y="3887743"/>
              <a:ext cx="867188" cy="794922"/>
              <a:chOff x="5632524" y="3887743"/>
              <a:chExt cx="867188" cy="794922"/>
            </a:xfrm>
          </p:grpSpPr>
          <p:sp>
            <p:nvSpPr>
              <p:cNvPr id="1240" name="Google Shape;1240;p64"/>
              <p:cNvSpPr/>
              <p:nvPr/>
            </p:nvSpPr>
            <p:spPr>
              <a:xfrm>
                <a:off x="5632524" y="4290624"/>
                <a:ext cx="867188" cy="392041"/>
              </a:xfrm>
              <a:custGeom>
                <a:avLst/>
                <a:gdLst/>
                <a:ahLst/>
                <a:cxnLst/>
                <a:rect l="l" t="t" r="r" b="b"/>
                <a:pathLst>
                  <a:path w="867188" h="392041" extrusionOk="0">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41" name="Google Shape;1241;p64"/>
              <p:cNvSpPr/>
              <p:nvPr/>
            </p:nvSpPr>
            <p:spPr>
              <a:xfrm>
                <a:off x="6080571" y="3887743"/>
                <a:ext cx="332422" cy="288861"/>
              </a:xfrm>
              <a:custGeom>
                <a:avLst/>
                <a:gdLst/>
                <a:ahLst/>
                <a:cxnLst/>
                <a:rect l="l" t="t" r="r" b="b"/>
                <a:pathLst>
                  <a:path w="332422" h="288861" extrusionOk="0">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42" name="Google Shape;1242;p64"/>
              <p:cNvSpPr/>
              <p:nvPr/>
            </p:nvSpPr>
            <p:spPr>
              <a:xfrm>
                <a:off x="5661430" y="3931102"/>
                <a:ext cx="260156" cy="231250"/>
              </a:xfrm>
              <a:custGeom>
                <a:avLst/>
                <a:gdLst/>
                <a:ahLst/>
                <a:cxnLst/>
                <a:rect l="l" t="t" r="r" b="b"/>
                <a:pathLst>
                  <a:path w="260156" h="231250" extrusionOk="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43" name="Google Shape;1243;p64"/>
              <p:cNvSpPr/>
              <p:nvPr/>
            </p:nvSpPr>
            <p:spPr>
              <a:xfrm>
                <a:off x="5719243"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44" name="Google Shape;1244;p64"/>
              <p:cNvSpPr/>
              <p:nvPr/>
            </p:nvSpPr>
            <p:spPr>
              <a:xfrm>
                <a:off x="5777055"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45" name="Google Shape;1245;p64"/>
              <p:cNvSpPr/>
              <p:nvPr/>
            </p:nvSpPr>
            <p:spPr>
              <a:xfrm>
                <a:off x="5834868"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46" name="Google Shape;1246;p64"/>
              <p:cNvSpPr/>
              <p:nvPr/>
            </p:nvSpPr>
            <p:spPr>
              <a:xfrm>
                <a:off x="6008306" y="4162352"/>
                <a:ext cx="115625" cy="115625"/>
              </a:xfrm>
              <a:custGeom>
                <a:avLst/>
                <a:gdLst/>
                <a:ahLst/>
                <a:cxnLst/>
                <a:rect l="l" t="t" r="r" b="b"/>
                <a:pathLst>
                  <a:path w="115625" h="115625" extrusionOk="0">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47" name="Google Shape;1247;p64"/>
              <p:cNvSpPr/>
              <p:nvPr/>
            </p:nvSpPr>
            <p:spPr>
              <a:xfrm>
                <a:off x="6384087" y="4191259"/>
                <a:ext cx="115625" cy="115625"/>
              </a:xfrm>
              <a:custGeom>
                <a:avLst/>
                <a:gdLst/>
                <a:ahLst/>
                <a:cxnLst/>
                <a:rect l="l" t="t" r="r" b="b"/>
                <a:pathLst>
                  <a:path w="115625" h="115625" extrusionOk="0">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48" name="Google Shape;1248;p64"/>
              <p:cNvSpPr/>
              <p:nvPr/>
            </p:nvSpPr>
            <p:spPr>
              <a:xfrm>
                <a:off x="5632524" y="4191259"/>
                <a:ext cx="115625" cy="115625"/>
              </a:xfrm>
              <a:custGeom>
                <a:avLst/>
                <a:gdLst/>
                <a:ahLst/>
                <a:cxnLst/>
                <a:rect l="l" t="t" r="r" b="b"/>
                <a:pathLst>
                  <a:path w="115625" h="115625" extrusionOk="0">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grpSp>
      <p:grpSp>
        <p:nvGrpSpPr>
          <p:cNvPr id="1249" name="Google Shape;1249;p64"/>
          <p:cNvGrpSpPr/>
          <p:nvPr/>
        </p:nvGrpSpPr>
        <p:grpSpPr>
          <a:xfrm>
            <a:off x="8466293" y="2104713"/>
            <a:ext cx="1100646" cy="1014409"/>
            <a:chOff x="10376768" y="3823816"/>
            <a:chExt cx="923646" cy="923888"/>
          </a:xfrm>
        </p:grpSpPr>
        <p:sp>
          <p:nvSpPr>
            <p:cNvPr id="1250" name="Google Shape;1250;p64"/>
            <p:cNvSpPr/>
            <p:nvPr/>
          </p:nvSpPr>
          <p:spPr>
            <a:xfrm>
              <a:off x="10872691" y="3846190"/>
              <a:ext cx="417334" cy="527539"/>
            </a:xfrm>
            <a:custGeom>
              <a:avLst/>
              <a:gdLst/>
              <a:ahLst/>
              <a:cxnLst/>
              <a:rect l="l" t="t" r="r" b="b"/>
              <a:pathLst>
                <a:path w="417334" h="527539" extrusionOk="0">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nvGrpSpPr>
            <p:cNvPr id="1251" name="Google Shape;1251;p64"/>
            <p:cNvGrpSpPr/>
            <p:nvPr/>
          </p:nvGrpSpPr>
          <p:grpSpPr>
            <a:xfrm>
              <a:off x="10376768" y="3823816"/>
              <a:ext cx="923646" cy="923888"/>
              <a:chOff x="10376768" y="3823816"/>
              <a:chExt cx="923646" cy="923888"/>
            </a:xfrm>
          </p:grpSpPr>
          <p:sp>
            <p:nvSpPr>
              <p:cNvPr id="1252" name="Google Shape;1252;p64"/>
              <p:cNvSpPr/>
              <p:nvPr/>
            </p:nvSpPr>
            <p:spPr>
              <a:xfrm>
                <a:off x="10376768" y="3823816"/>
                <a:ext cx="923646" cy="923888"/>
              </a:xfrm>
              <a:custGeom>
                <a:avLst/>
                <a:gdLst/>
                <a:ahLst/>
                <a:cxnLst/>
                <a:rect l="l" t="t" r="r" b="b"/>
                <a:pathLst>
                  <a:path w="923646" h="923888" extrusionOk="0">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53" name="Google Shape;1253;p64"/>
              <p:cNvSpPr/>
              <p:nvPr/>
            </p:nvSpPr>
            <p:spPr>
              <a:xfrm>
                <a:off x="10632408" y="4081957"/>
                <a:ext cx="406494" cy="406494"/>
              </a:xfrm>
              <a:custGeom>
                <a:avLst/>
                <a:gdLst/>
                <a:ahLst/>
                <a:cxnLst/>
                <a:rect l="l" t="t" r="r" b="b"/>
                <a:pathLst>
                  <a:path w="406494" h="406494" extrusionOk="0">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54" name="Google Shape;1254;p64"/>
              <p:cNvSpPr/>
              <p:nvPr/>
            </p:nvSpPr>
            <p:spPr>
              <a:xfrm>
                <a:off x="10799522" y="4177709"/>
                <a:ext cx="88977" cy="159888"/>
              </a:xfrm>
              <a:custGeom>
                <a:avLst/>
                <a:gdLst/>
                <a:ahLst/>
                <a:cxnLst/>
                <a:rect l="l" t="t" r="r" b="b"/>
                <a:pathLst>
                  <a:path w="88977" h="159888" extrusionOk="0">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grpSp>
      <p:grpSp>
        <p:nvGrpSpPr>
          <p:cNvPr id="1255" name="Google Shape;1255;p64"/>
          <p:cNvGrpSpPr/>
          <p:nvPr/>
        </p:nvGrpSpPr>
        <p:grpSpPr>
          <a:xfrm>
            <a:off x="3391295" y="4566717"/>
            <a:ext cx="1041367" cy="1055828"/>
            <a:chOff x="7257599" y="768348"/>
            <a:chExt cx="868457" cy="867509"/>
          </a:xfrm>
        </p:grpSpPr>
        <p:sp>
          <p:nvSpPr>
            <p:cNvPr id="1256" name="Google Shape;1256;p64"/>
            <p:cNvSpPr/>
            <p:nvPr/>
          </p:nvSpPr>
          <p:spPr>
            <a:xfrm>
              <a:off x="7672223" y="1282564"/>
              <a:ext cx="303614" cy="275513"/>
            </a:xfrm>
            <a:custGeom>
              <a:avLst/>
              <a:gdLst/>
              <a:ahLst/>
              <a:cxnLst/>
              <a:rect l="l" t="t" r="r" b="b"/>
              <a:pathLst>
                <a:path w="303614" h="275513" extrusionOk="0">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nvGrpSpPr>
            <p:cNvPr id="1257" name="Google Shape;1257;p64"/>
            <p:cNvGrpSpPr/>
            <p:nvPr/>
          </p:nvGrpSpPr>
          <p:grpSpPr>
            <a:xfrm>
              <a:off x="7257599" y="768348"/>
              <a:ext cx="868457" cy="867509"/>
              <a:chOff x="7257599" y="768348"/>
              <a:chExt cx="868457" cy="867509"/>
            </a:xfrm>
          </p:grpSpPr>
          <p:sp>
            <p:nvSpPr>
              <p:cNvPr id="1258" name="Google Shape;1258;p64"/>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59" name="Google Shape;1259;p64"/>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60" name="Google Shape;1260;p64"/>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61" name="Google Shape;1261;p64"/>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62" name="Google Shape;1262;p64"/>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grpSp>
      <p:grpSp>
        <p:nvGrpSpPr>
          <p:cNvPr id="1263" name="Google Shape;1263;p64"/>
          <p:cNvGrpSpPr/>
          <p:nvPr/>
        </p:nvGrpSpPr>
        <p:grpSpPr>
          <a:xfrm>
            <a:off x="1367156" y="2083323"/>
            <a:ext cx="1114709" cy="1047898"/>
            <a:chOff x="5700273" y="5386353"/>
            <a:chExt cx="766016" cy="767823"/>
          </a:xfrm>
        </p:grpSpPr>
        <p:grpSp>
          <p:nvGrpSpPr>
            <p:cNvPr id="1264" name="Google Shape;1264;p64"/>
            <p:cNvGrpSpPr/>
            <p:nvPr/>
          </p:nvGrpSpPr>
          <p:grpSpPr>
            <a:xfrm>
              <a:off x="5844804" y="5531788"/>
              <a:ext cx="476954" cy="420947"/>
              <a:chOff x="5844804" y="5531788"/>
              <a:chExt cx="476954" cy="420947"/>
            </a:xfrm>
          </p:grpSpPr>
          <p:sp>
            <p:nvSpPr>
              <p:cNvPr id="1265" name="Google Shape;1265;p64"/>
              <p:cNvSpPr/>
              <p:nvPr/>
            </p:nvSpPr>
            <p:spPr>
              <a:xfrm>
                <a:off x="5844804" y="5531788"/>
                <a:ext cx="238476" cy="420044"/>
              </a:xfrm>
              <a:custGeom>
                <a:avLst/>
                <a:gdLst/>
                <a:ahLst/>
                <a:cxnLst/>
                <a:rect l="l" t="t" r="r" b="b"/>
                <a:pathLst>
                  <a:path w="238476" h="420044" extrusionOk="0">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66" name="Google Shape;1266;p64"/>
              <p:cNvSpPr/>
              <p:nvPr/>
            </p:nvSpPr>
            <p:spPr>
              <a:xfrm>
                <a:off x="6102251" y="5533101"/>
                <a:ext cx="219507" cy="419634"/>
              </a:xfrm>
              <a:custGeom>
                <a:avLst/>
                <a:gdLst/>
                <a:ahLst/>
                <a:cxnLst/>
                <a:rect l="l" t="t" r="r" b="b"/>
                <a:pathLst>
                  <a:path w="219507" h="419634" extrusionOk="0">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grpSp>
          <p:nvGrpSpPr>
            <p:cNvPr id="1267" name="Google Shape;1267;p64"/>
            <p:cNvGrpSpPr/>
            <p:nvPr/>
          </p:nvGrpSpPr>
          <p:grpSpPr>
            <a:xfrm>
              <a:off x="5700273" y="5386353"/>
              <a:ext cx="766016" cy="767823"/>
              <a:chOff x="5700273" y="5386353"/>
              <a:chExt cx="766016" cy="767823"/>
            </a:xfrm>
          </p:grpSpPr>
          <p:sp>
            <p:nvSpPr>
              <p:cNvPr id="1268" name="Google Shape;1268;p64"/>
              <p:cNvSpPr/>
              <p:nvPr/>
            </p:nvSpPr>
            <p:spPr>
              <a:xfrm>
                <a:off x="5876421" y="5437842"/>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69" name="Google Shape;1269;p64"/>
              <p:cNvSpPr/>
              <p:nvPr/>
            </p:nvSpPr>
            <p:spPr>
              <a:xfrm>
                <a:off x="6258526" y="5638380"/>
                <a:ext cx="25293" cy="25293"/>
              </a:xfrm>
              <a:custGeom>
                <a:avLst/>
                <a:gdLst/>
                <a:ahLst/>
                <a:cxnLst/>
                <a:rect l="l" t="t" r="r" b="b"/>
                <a:pathLst>
                  <a:path w="25293" h="25293" extrusionOk="0">
                    <a:moveTo>
                      <a:pt x="0" y="0"/>
                    </a:moveTo>
                    <a:lnTo>
                      <a:pt x="25293" y="0"/>
                    </a:lnTo>
                    <a:lnTo>
                      <a:pt x="25293" y="25293"/>
                    </a:lnTo>
                    <a:lnTo>
                      <a:pt x="0" y="25293"/>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0" name="Google Shape;1270;p64"/>
              <p:cNvSpPr/>
              <p:nvPr/>
            </p:nvSpPr>
            <p:spPr>
              <a:xfrm>
                <a:off x="6334405" y="5437842"/>
                <a:ext cx="18969" cy="18969"/>
              </a:xfrm>
              <a:custGeom>
                <a:avLst/>
                <a:gdLst/>
                <a:ahLst/>
                <a:cxnLst/>
                <a:rect l="l" t="t" r="r" b="b"/>
                <a:pathLst>
                  <a:path w="18969" h="18969" extrusionOk="0">
                    <a:moveTo>
                      <a:pt x="0" y="0"/>
                    </a:moveTo>
                    <a:lnTo>
                      <a:pt x="18970" y="0"/>
                    </a:lnTo>
                    <a:lnTo>
                      <a:pt x="18970" y="18970"/>
                    </a:lnTo>
                    <a:lnTo>
                      <a:pt x="0" y="18970"/>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1" name="Google Shape;1271;p64"/>
              <p:cNvSpPr/>
              <p:nvPr/>
            </p:nvSpPr>
            <p:spPr>
              <a:xfrm>
                <a:off x="5700273" y="5669996"/>
                <a:ext cx="18969" cy="25293"/>
              </a:xfrm>
              <a:custGeom>
                <a:avLst/>
                <a:gdLst/>
                <a:ahLst/>
                <a:cxnLst/>
                <a:rect l="l" t="t" r="r" b="b"/>
                <a:pathLst>
                  <a:path w="18969" h="25293" extrusionOk="0">
                    <a:moveTo>
                      <a:pt x="0" y="0"/>
                    </a:moveTo>
                    <a:lnTo>
                      <a:pt x="18970" y="0"/>
                    </a:lnTo>
                    <a:lnTo>
                      <a:pt x="18970" y="25293"/>
                    </a:lnTo>
                    <a:lnTo>
                      <a:pt x="0" y="25293"/>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2" name="Google Shape;1272;p64"/>
              <p:cNvSpPr/>
              <p:nvPr/>
            </p:nvSpPr>
            <p:spPr>
              <a:xfrm>
                <a:off x="6045342" y="6083717"/>
                <a:ext cx="25293" cy="18969"/>
              </a:xfrm>
              <a:custGeom>
                <a:avLst/>
                <a:gdLst/>
                <a:ahLst/>
                <a:cxnLst/>
                <a:rect l="l" t="t" r="r" b="b"/>
                <a:pathLst>
                  <a:path w="25293" h="18969" extrusionOk="0">
                    <a:moveTo>
                      <a:pt x="0" y="0"/>
                    </a:moveTo>
                    <a:lnTo>
                      <a:pt x="25293" y="0"/>
                    </a:lnTo>
                    <a:lnTo>
                      <a:pt x="25293" y="18970"/>
                    </a:lnTo>
                    <a:lnTo>
                      <a:pt x="0" y="18970"/>
                    </a:ln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3" name="Google Shape;1273;p64"/>
              <p:cNvSpPr/>
              <p:nvPr/>
            </p:nvSpPr>
            <p:spPr>
              <a:xfrm>
                <a:off x="5926103" y="5996095"/>
                <a:ext cx="81329" cy="88524"/>
              </a:xfrm>
              <a:custGeom>
                <a:avLst/>
                <a:gdLst/>
                <a:ahLst/>
                <a:cxnLst/>
                <a:rect l="l" t="t" r="r" b="b"/>
                <a:pathLst>
                  <a:path w="81329" h="88524" extrusionOk="0">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4" name="Google Shape;1274;p64"/>
              <p:cNvSpPr/>
              <p:nvPr/>
            </p:nvSpPr>
            <p:spPr>
              <a:xfrm>
                <a:off x="5731889" y="5412549"/>
                <a:ext cx="88525" cy="81298"/>
              </a:xfrm>
              <a:custGeom>
                <a:avLst/>
                <a:gdLst/>
                <a:ahLst/>
                <a:cxnLst/>
                <a:rect l="l" t="t" r="r" b="b"/>
                <a:pathLst>
                  <a:path w="88525" h="81298" extrusionOk="0">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5" name="Google Shape;1275;p64"/>
              <p:cNvSpPr/>
              <p:nvPr/>
            </p:nvSpPr>
            <p:spPr>
              <a:xfrm>
                <a:off x="6020049" y="5386353"/>
                <a:ext cx="146338" cy="146338"/>
              </a:xfrm>
              <a:custGeom>
                <a:avLst/>
                <a:gdLst/>
                <a:ahLst/>
                <a:cxnLst/>
                <a:rect l="l" t="t" r="r" b="b"/>
                <a:pathLst>
                  <a:path w="146338" h="146338" extrusionOk="0">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6" name="Google Shape;1276;p64"/>
              <p:cNvSpPr/>
              <p:nvPr/>
            </p:nvSpPr>
            <p:spPr>
              <a:xfrm>
                <a:off x="6137480" y="6007838"/>
                <a:ext cx="146338" cy="146338"/>
              </a:xfrm>
              <a:custGeom>
                <a:avLst/>
                <a:gdLst/>
                <a:ahLst/>
                <a:cxnLst/>
                <a:rect l="l" t="t" r="r" b="b"/>
                <a:pathLst>
                  <a:path w="146338" h="146338" extrusionOk="0">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7" name="Google Shape;1277;p64"/>
              <p:cNvSpPr/>
              <p:nvPr/>
            </p:nvSpPr>
            <p:spPr>
              <a:xfrm>
                <a:off x="5702983" y="5494074"/>
                <a:ext cx="763306" cy="658295"/>
              </a:xfrm>
              <a:custGeom>
                <a:avLst/>
                <a:gdLst/>
                <a:ahLst/>
                <a:cxnLst/>
                <a:rect l="l" t="t" r="r" b="b"/>
                <a:pathLst>
                  <a:path w="763306" h="658295" extrusionOk="0">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8" name="Google Shape;1278;p64"/>
              <p:cNvSpPr/>
              <p:nvPr/>
            </p:nvSpPr>
            <p:spPr>
              <a:xfrm>
                <a:off x="5876421" y="5588448"/>
                <a:ext cx="175244" cy="62577"/>
              </a:xfrm>
              <a:custGeom>
                <a:avLst/>
                <a:gdLst/>
                <a:ahLst/>
                <a:cxnLst/>
                <a:rect l="l" t="t" r="r" b="b"/>
                <a:pathLst>
                  <a:path w="175244" h="62577" extrusionOk="0">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79" name="Google Shape;1279;p64"/>
              <p:cNvSpPr/>
              <p:nvPr/>
            </p:nvSpPr>
            <p:spPr>
              <a:xfrm>
                <a:off x="5876421" y="5650223"/>
                <a:ext cx="175244" cy="56809"/>
              </a:xfrm>
              <a:custGeom>
                <a:avLst/>
                <a:gdLst/>
                <a:ahLst/>
                <a:cxnLst/>
                <a:rect l="l" t="t" r="r" b="b"/>
                <a:pathLst>
                  <a:path w="175244" h="56809" extrusionOk="0">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80" name="Google Shape;1280;p64"/>
              <p:cNvSpPr/>
              <p:nvPr/>
            </p:nvSpPr>
            <p:spPr>
              <a:xfrm>
                <a:off x="6121221" y="5826603"/>
                <a:ext cx="175244" cy="62899"/>
              </a:xfrm>
              <a:custGeom>
                <a:avLst/>
                <a:gdLst/>
                <a:ahLst/>
                <a:cxnLst/>
                <a:rect l="l" t="t" r="r" b="b"/>
                <a:pathLst>
                  <a:path w="175244" h="62899" extrusionOk="0">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sp>
            <p:nvSpPr>
              <p:cNvPr id="1281" name="Google Shape;1281;p64"/>
              <p:cNvSpPr/>
              <p:nvPr/>
            </p:nvSpPr>
            <p:spPr>
              <a:xfrm>
                <a:off x="6121221" y="5582167"/>
                <a:ext cx="175244" cy="56212"/>
              </a:xfrm>
              <a:custGeom>
                <a:avLst/>
                <a:gdLst/>
                <a:ahLst/>
                <a:cxnLst/>
                <a:rect l="l" t="t" r="r" b="b"/>
                <a:pathLst>
                  <a:path w="175244" h="56212" extrusionOk="0">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416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58595B"/>
                  </a:solidFill>
                  <a:latin typeface="Calibri"/>
                  <a:ea typeface="Calibri"/>
                  <a:cs typeface="Calibri"/>
                  <a:sym typeface="Calibri"/>
                </a:endParaRPr>
              </a:p>
            </p:txBody>
          </p:sp>
        </p:grpSp>
      </p:grpSp>
      <p:sp>
        <p:nvSpPr>
          <p:cNvPr id="1282" name="Google Shape;1282;p64"/>
          <p:cNvSpPr txBox="1"/>
          <p:nvPr/>
        </p:nvSpPr>
        <p:spPr>
          <a:xfrm>
            <a:off x="1477575" y="3272716"/>
            <a:ext cx="1243574" cy="582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b="1" dirty="0" err="1">
                <a:solidFill>
                  <a:schemeClr val="dk1"/>
                </a:solidFill>
                <a:latin typeface="Raleway"/>
                <a:ea typeface="Raleway"/>
                <a:cs typeface="Raleway"/>
                <a:sym typeface="Raleway"/>
              </a:rPr>
              <a:t>Bepalen</a:t>
            </a:r>
            <a:r>
              <a:rPr lang="en-US" sz="1100" b="1" dirty="0">
                <a:solidFill>
                  <a:schemeClr val="dk1"/>
                </a:solidFill>
                <a:latin typeface="Raleway"/>
                <a:ea typeface="Raleway"/>
                <a:cs typeface="Raleway"/>
                <a:sym typeface="Raleway"/>
              </a:rPr>
              <a:t> </a:t>
            </a:r>
            <a:r>
              <a:rPr lang="en-US" sz="1100" b="1" dirty="0" err="1">
                <a:solidFill>
                  <a:schemeClr val="dk1"/>
                </a:solidFill>
                <a:latin typeface="Raleway"/>
                <a:ea typeface="Raleway"/>
                <a:cs typeface="Raleway"/>
                <a:sym typeface="Raleway"/>
              </a:rPr>
              <a:t>welke</a:t>
            </a:r>
            <a:r>
              <a:rPr lang="en-US" sz="1100" b="1" dirty="0">
                <a:solidFill>
                  <a:schemeClr val="dk1"/>
                </a:solidFill>
                <a:latin typeface="Raleway"/>
                <a:ea typeface="Raleway"/>
                <a:cs typeface="Raleway"/>
                <a:sym typeface="Raleway"/>
              </a:rPr>
              <a:t> </a:t>
            </a:r>
            <a:r>
              <a:rPr lang="en-US" sz="1100" b="1" dirty="0" err="1">
                <a:solidFill>
                  <a:schemeClr val="dk1"/>
                </a:solidFill>
                <a:latin typeface="Raleway"/>
                <a:ea typeface="Raleway"/>
                <a:cs typeface="Raleway"/>
                <a:sym typeface="Raleway"/>
              </a:rPr>
              <a:t>informatie</a:t>
            </a:r>
            <a:r>
              <a:rPr lang="en-US" sz="1100" b="1" dirty="0">
                <a:solidFill>
                  <a:schemeClr val="dk1"/>
                </a:solidFill>
                <a:latin typeface="Raleway"/>
                <a:ea typeface="Raleway"/>
                <a:cs typeface="Raleway"/>
                <a:sym typeface="Raleway"/>
              </a:rPr>
              <a:t> relevant is</a:t>
            </a:r>
            <a:endParaRPr dirty="0"/>
          </a:p>
        </p:txBody>
      </p:sp>
      <p:sp>
        <p:nvSpPr>
          <p:cNvPr id="1283" name="Google Shape;1283;p64"/>
          <p:cNvSpPr txBox="1"/>
          <p:nvPr/>
        </p:nvSpPr>
        <p:spPr>
          <a:xfrm>
            <a:off x="5050655" y="3303482"/>
            <a:ext cx="1043075" cy="4804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b="1" i="0">
                <a:solidFill>
                  <a:schemeClr val="dk1"/>
                </a:solidFill>
                <a:latin typeface="Raleway"/>
                <a:ea typeface="Raleway"/>
                <a:cs typeface="Raleway"/>
                <a:sym typeface="Raleway"/>
              </a:rPr>
              <a:t>Mogelijke oplossingen vaststellen</a:t>
            </a:r>
            <a:endParaRPr/>
          </a:p>
        </p:txBody>
      </p:sp>
      <p:sp>
        <p:nvSpPr>
          <p:cNvPr id="1284" name="Google Shape;1284;p64"/>
          <p:cNvSpPr txBox="1"/>
          <p:nvPr/>
        </p:nvSpPr>
        <p:spPr>
          <a:xfrm>
            <a:off x="6168771" y="5633368"/>
            <a:ext cx="1360251" cy="4374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b="1" dirty="0" err="1">
                <a:solidFill>
                  <a:schemeClr val="dk1"/>
                </a:solidFill>
                <a:latin typeface="Raleway"/>
                <a:ea typeface="Raleway"/>
                <a:cs typeface="Raleway"/>
                <a:sym typeface="Raleway"/>
              </a:rPr>
              <a:t>S</a:t>
            </a:r>
            <a:r>
              <a:rPr lang="en-US" sz="1100" b="1" i="0" dirty="0" err="1">
                <a:solidFill>
                  <a:schemeClr val="dk1"/>
                </a:solidFill>
                <a:latin typeface="Raleway"/>
                <a:ea typeface="Raleway"/>
                <a:cs typeface="Raleway"/>
                <a:sym typeface="Raleway"/>
              </a:rPr>
              <a:t>trategieën</a:t>
            </a:r>
            <a:r>
              <a:rPr lang="en-US" sz="1100" b="1" i="0" dirty="0">
                <a:solidFill>
                  <a:schemeClr val="dk1"/>
                </a:solidFill>
                <a:latin typeface="Raleway"/>
                <a:ea typeface="Raleway"/>
                <a:cs typeface="Raleway"/>
                <a:sym typeface="Raleway"/>
              </a:rPr>
              <a:t> </a:t>
            </a:r>
            <a:r>
              <a:rPr lang="en-US" sz="1100" b="1" i="0" dirty="0" err="1">
                <a:solidFill>
                  <a:schemeClr val="dk1"/>
                </a:solidFill>
                <a:latin typeface="Raleway"/>
                <a:ea typeface="Raleway"/>
                <a:cs typeface="Raleway"/>
                <a:sym typeface="Raleway"/>
              </a:rPr>
              <a:t>en</a:t>
            </a:r>
            <a:r>
              <a:rPr lang="en-US" sz="1100" b="1" i="0" dirty="0">
                <a:solidFill>
                  <a:schemeClr val="dk1"/>
                </a:solidFill>
                <a:latin typeface="Raleway"/>
                <a:ea typeface="Raleway"/>
                <a:cs typeface="Raleway"/>
                <a:sym typeface="Raleway"/>
              </a:rPr>
              <a:t> </a:t>
            </a:r>
            <a:r>
              <a:rPr lang="en-US" sz="1100" b="1" i="0" dirty="0" err="1">
                <a:solidFill>
                  <a:schemeClr val="dk1"/>
                </a:solidFill>
                <a:latin typeface="Raleway"/>
                <a:ea typeface="Raleway"/>
                <a:cs typeface="Raleway"/>
                <a:sym typeface="Raleway"/>
              </a:rPr>
              <a:t>ideeën</a:t>
            </a:r>
            <a:r>
              <a:rPr lang="en-US" sz="1100" b="1" i="0" dirty="0">
                <a:solidFill>
                  <a:schemeClr val="dk1"/>
                </a:solidFill>
                <a:latin typeface="Raleway"/>
                <a:ea typeface="Raleway"/>
                <a:cs typeface="Raleway"/>
                <a:sym typeface="Raleway"/>
              </a:rPr>
              <a:t> </a:t>
            </a:r>
            <a:r>
              <a:rPr lang="en-US" sz="1100" b="1" i="0" dirty="0" err="1">
                <a:solidFill>
                  <a:schemeClr val="dk1"/>
                </a:solidFill>
                <a:latin typeface="Raleway"/>
                <a:ea typeface="Raleway"/>
                <a:cs typeface="Raleway"/>
                <a:sym typeface="Raleway"/>
              </a:rPr>
              <a:t>vormen</a:t>
            </a:r>
            <a:r>
              <a:rPr lang="en-US" sz="1100" b="1" i="0" dirty="0">
                <a:solidFill>
                  <a:schemeClr val="dk1"/>
                </a:solidFill>
                <a:latin typeface="Raleway"/>
                <a:ea typeface="Raleway"/>
                <a:cs typeface="Raleway"/>
                <a:sym typeface="Raleway"/>
              </a:rPr>
              <a:t> </a:t>
            </a:r>
            <a:r>
              <a:rPr lang="en-US" sz="1100" b="1" i="0" dirty="0" err="1">
                <a:solidFill>
                  <a:schemeClr val="dk1"/>
                </a:solidFill>
                <a:latin typeface="Raleway"/>
                <a:ea typeface="Raleway"/>
                <a:cs typeface="Raleway"/>
                <a:sym typeface="Raleway"/>
              </a:rPr>
              <a:t>voor</a:t>
            </a:r>
            <a:r>
              <a:rPr lang="en-US" sz="1100" b="1" i="0" dirty="0">
                <a:solidFill>
                  <a:schemeClr val="dk1"/>
                </a:solidFill>
                <a:latin typeface="Raleway"/>
                <a:ea typeface="Raleway"/>
                <a:cs typeface="Raleway"/>
                <a:sym typeface="Raleway"/>
              </a:rPr>
              <a:t> </a:t>
            </a:r>
            <a:r>
              <a:rPr lang="en-US" sz="1100" b="1" i="0" dirty="0" err="1">
                <a:solidFill>
                  <a:schemeClr val="dk1"/>
                </a:solidFill>
                <a:latin typeface="Raleway"/>
                <a:ea typeface="Raleway"/>
                <a:cs typeface="Raleway"/>
                <a:sym typeface="Raleway"/>
              </a:rPr>
              <a:t>actie</a:t>
            </a:r>
            <a:endParaRPr dirty="0"/>
          </a:p>
        </p:txBody>
      </p:sp>
      <p:sp>
        <p:nvSpPr>
          <p:cNvPr id="1285" name="Google Shape;1285;p64"/>
          <p:cNvSpPr txBox="1"/>
          <p:nvPr/>
        </p:nvSpPr>
        <p:spPr>
          <a:xfrm>
            <a:off x="8467287" y="3272716"/>
            <a:ext cx="1374981" cy="8083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b="1" i="0">
                <a:solidFill>
                  <a:schemeClr val="dk1"/>
                </a:solidFill>
                <a:latin typeface="Raleway"/>
                <a:ea typeface="Raleway"/>
                <a:cs typeface="Raleway"/>
                <a:sym typeface="Raleway"/>
              </a:rPr>
              <a:t>Beslissingen nemen om de problemen op te lossen</a:t>
            </a:r>
            <a:endParaRPr/>
          </a:p>
        </p:txBody>
      </p:sp>
      <p:cxnSp>
        <p:nvCxnSpPr>
          <p:cNvPr id="1286" name="Google Shape;1286;p64"/>
          <p:cNvCxnSpPr/>
          <p:nvPr/>
        </p:nvCxnSpPr>
        <p:spPr>
          <a:xfrm rot="10800000">
            <a:off x="2608716" y="3281995"/>
            <a:ext cx="967642" cy="1206272"/>
          </a:xfrm>
          <a:prstGeom prst="straightConnector1">
            <a:avLst/>
          </a:prstGeom>
          <a:noFill/>
          <a:ln w="19050" cap="flat" cmpd="sng">
            <a:solidFill>
              <a:srgbClr val="416F70"/>
            </a:solidFill>
            <a:prstDash val="solid"/>
            <a:miter lim="800000"/>
            <a:headEnd type="none" w="sm" len="sm"/>
            <a:tailEnd type="none" w="sm" len="sm"/>
          </a:ln>
        </p:spPr>
      </p:cxnSp>
      <p:cxnSp>
        <p:nvCxnSpPr>
          <p:cNvPr id="1287" name="Google Shape;1287;p64"/>
          <p:cNvCxnSpPr/>
          <p:nvPr/>
        </p:nvCxnSpPr>
        <p:spPr>
          <a:xfrm rot="10800000">
            <a:off x="5951251" y="3262599"/>
            <a:ext cx="547174" cy="1225667"/>
          </a:xfrm>
          <a:prstGeom prst="straightConnector1">
            <a:avLst/>
          </a:prstGeom>
          <a:noFill/>
          <a:ln w="19050" cap="flat" cmpd="sng">
            <a:solidFill>
              <a:srgbClr val="416F70"/>
            </a:solidFill>
            <a:prstDash val="solid"/>
            <a:miter lim="800000"/>
            <a:headEnd type="none" w="sm" len="sm"/>
            <a:tailEnd type="none" w="sm" len="sm"/>
          </a:ln>
        </p:spPr>
      </p:cxnSp>
      <p:cxnSp>
        <p:nvCxnSpPr>
          <p:cNvPr id="1288" name="Google Shape;1288;p64"/>
          <p:cNvCxnSpPr/>
          <p:nvPr/>
        </p:nvCxnSpPr>
        <p:spPr>
          <a:xfrm rot="10800000" flipH="1">
            <a:off x="4306386" y="3281995"/>
            <a:ext cx="780688" cy="1218290"/>
          </a:xfrm>
          <a:prstGeom prst="straightConnector1">
            <a:avLst/>
          </a:prstGeom>
          <a:noFill/>
          <a:ln w="19050" cap="flat" cmpd="sng">
            <a:solidFill>
              <a:srgbClr val="416F70"/>
            </a:solidFill>
            <a:prstDash val="solid"/>
            <a:miter lim="800000"/>
            <a:headEnd type="none" w="sm" len="sm"/>
            <a:tailEnd type="none" w="sm" len="sm"/>
          </a:ln>
        </p:spPr>
      </p:cxnSp>
      <p:cxnSp>
        <p:nvCxnSpPr>
          <p:cNvPr id="1289" name="Google Shape;1289;p64"/>
          <p:cNvCxnSpPr/>
          <p:nvPr/>
        </p:nvCxnSpPr>
        <p:spPr>
          <a:xfrm rot="10800000" flipH="1">
            <a:off x="7362602" y="3224123"/>
            <a:ext cx="875311" cy="1274852"/>
          </a:xfrm>
          <a:prstGeom prst="straightConnector1">
            <a:avLst/>
          </a:prstGeom>
          <a:noFill/>
          <a:ln w="19050" cap="flat" cmpd="sng">
            <a:solidFill>
              <a:srgbClr val="416F70"/>
            </a:solidFill>
            <a:prstDash val="solid"/>
            <a:miter lim="800000"/>
            <a:headEnd type="none" w="sm" len="sm"/>
            <a:tailEnd type="none" w="sm" len="sm"/>
          </a:ln>
        </p:spPr>
      </p:cxnSp>
      <p:sp>
        <p:nvSpPr>
          <p:cNvPr id="1290" name="Google Shape;1290;p64"/>
          <p:cNvSpPr txBox="1"/>
          <p:nvPr/>
        </p:nvSpPr>
        <p:spPr>
          <a:xfrm>
            <a:off x="3340967" y="5628234"/>
            <a:ext cx="1459072" cy="671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b="1" i="0">
                <a:solidFill>
                  <a:schemeClr val="dk1"/>
                </a:solidFill>
                <a:latin typeface="Raleway"/>
                <a:ea typeface="Raleway"/>
                <a:cs typeface="Raleway"/>
                <a:sym typeface="Raleway"/>
              </a:rPr>
              <a:t>Het probleem en de parameters ervan vaststellen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pic>
        <p:nvPicPr>
          <p:cNvPr id="1295" name="Google Shape;1295;p65" descr="Equations on a blackboard"/>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296" name="Google Shape;1296;p65"/>
          <p:cNvSpPr txBox="1">
            <a:spLocks noGrp="1"/>
          </p:cNvSpPr>
          <p:nvPr>
            <p:ph type="body" idx="1"/>
          </p:nvPr>
        </p:nvSpPr>
        <p:spPr>
          <a:xfrm>
            <a:off x="865848" y="1808867"/>
            <a:ext cx="5451825" cy="4525954"/>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90000"/>
              </a:lnSpc>
              <a:spcBef>
                <a:spcPts val="0"/>
              </a:spcBef>
              <a:spcAft>
                <a:spcPts val="0"/>
              </a:spcAft>
              <a:buClr>
                <a:schemeClr val="lt1"/>
              </a:buClr>
              <a:buSzPts val="2400"/>
              <a:buNone/>
            </a:pPr>
            <a:r>
              <a:rPr lang="en-US"/>
              <a:t>Niet alleen de studenten kunnen leren en hun carrière bevorderen door onderwijs, maar ook onze culinaire bedrijven.</a:t>
            </a:r>
            <a:endParaRPr/>
          </a:p>
          <a:p>
            <a:pPr marL="228600" lvl="0" indent="0" algn="l" rtl="0">
              <a:lnSpc>
                <a:spcPct val="90000"/>
              </a:lnSpc>
              <a:spcBef>
                <a:spcPts val="1000"/>
              </a:spcBef>
              <a:spcAft>
                <a:spcPts val="0"/>
              </a:spcAft>
              <a:buClr>
                <a:schemeClr val="lt1"/>
              </a:buClr>
              <a:buSzPts val="2400"/>
              <a:buNone/>
            </a:pPr>
            <a:r>
              <a:rPr lang="en-US"/>
              <a:t>Door banden of connecties te leggen via studentenstages bouwen we netwerken op en openen we deuren naar nieuwe methoden, technologieën en onderzoek dat in heel Europa op deze scholen en hogescholen wordt uitgevoerd. Dit geeft ons een voorsprong op onze concurrenten en dus op de markt.</a:t>
            </a:r>
            <a:endParaRPr/>
          </a:p>
        </p:txBody>
      </p:sp>
      <p:sp>
        <p:nvSpPr>
          <p:cNvPr id="1297" name="Google Shape;1297;p65"/>
          <p:cNvSpPr txBox="1">
            <a:spLocks noGrp="1"/>
          </p:cNvSpPr>
          <p:nvPr>
            <p:ph type="body" idx="3"/>
          </p:nvPr>
        </p:nvSpPr>
        <p:spPr>
          <a:xfrm>
            <a:off x="1089168" y="339866"/>
            <a:ext cx="5249633" cy="10438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Koppeling met culinaire hogescholen</a:t>
            </a:r>
            <a:endParaRPr sz="32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2" name="Google Shape;1302;p66" descr="Person outside a bakery"/>
          <p:cNvPicPr preferRelativeResize="0">
            <a:picLocks noGrp="1"/>
          </p:cNvPicPr>
          <p:nvPr>
            <p:ph type="pic" idx="2"/>
          </p:nvPr>
        </p:nvPicPr>
        <p:blipFill rotWithShape="1">
          <a:blip r:embed="rId3">
            <a:alphaModFix/>
          </a:blip>
          <a:srcRect/>
          <a:stretch/>
        </p:blipFill>
        <p:spPr>
          <a:xfrm>
            <a:off x="2" y="2138363"/>
            <a:ext cx="12191999" cy="3387725"/>
          </a:xfrm>
          <a:prstGeom prst="rect">
            <a:avLst/>
          </a:prstGeom>
          <a:noFill/>
          <a:ln>
            <a:noFill/>
          </a:ln>
        </p:spPr>
      </p:pic>
      <p:sp>
        <p:nvSpPr>
          <p:cNvPr id="1303" name="Google Shape;1303;p66"/>
          <p:cNvSpPr txBox="1">
            <a:spLocks noGrp="1"/>
          </p:cNvSpPr>
          <p:nvPr>
            <p:ph type="body" idx="1"/>
          </p:nvPr>
        </p:nvSpPr>
        <p:spPr>
          <a:xfrm>
            <a:off x="1406627" y="5295222"/>
            <a:ext cx="6731532" cy="775681"/>
          </a:xfrm>
          <a:prstGeom prst="rect">
            <a:avLst/>
          </a:prstGeom>
          <a:solidFill>
            <a:srgbClr val="568754"/>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000"/>
              <a:buNone/>
            </a:pPr>
            <a:r>
              <a:rPr lang="en-US" sz="4000"/>
              <a:t>4. Checklist paraatheid</a:t>
            </a:r>
            <a:endParaRPr/>
          </a:p>
        </p:txBody>
      </p:sp>
      <p:grpSp>
        <p:nvGrpSpPr>
          <p:cNvPr id="1304" name="Google Shape;1304;p66"/>
          <p:cNvGrpSpPr/>
          <p:nvPr/>
        </p:nvGrpSpPr>
        <p:grpSpPr>
          <a:xfrm>
            <a:off x="1190072" y="328550"/>
            <a:ext cx="3313907" cy="2484250"/>
            <a:chOff x="2904151" y="2414371"/>
            <a:chExt cx="2770617" cy="2076976"/>
          </a:xfrm>
        </p:grpSpPr>
        <p:sp>
          <p:nvSpPr>
            <p:cNvPr id="1305" name="Google Shape;1305;p66"/>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1306" name="Google Shape;1306;p66"/>
            <p:cNvGrpSpPr/>
            <p:nvPr/>
          </p:nvGrpSpPr>
          <p:grpSpPr>
            <a:xfrm>
              <a:off x="2904151" y="2414371"/>
              <a:ext cx="2770617" cy="2076976"/>
              <a:chOff x="2904151" y="2414371"/>
              <a:chExt cx="2770617" cy="2076976"/>
            </a:xfrm>
          </p:grpSpPr>
          <p:sp>
            <p:nvSpPr>
              <p:cNvPr id="1307" name="Google Shape;1307;p66"/>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08" name="Google Shape;1308;p66"/>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09" name="Google Shape;1309;p66"/>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0" name="Google Shape;1310;p66"/>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1" name="Google Shape;1311;p66"/>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2" name="Google Shape;1312;p66"/>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3" name="Google Shape;1313;p66"/>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4" name="Google Shape;1314;p66"/>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5" name="Google Shape;1315;p66"/>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6" name="Google Shape;1316;p66"/>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7" name="Google Shape;1317;p66"/>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8" name="Google Shape;1318;p66"/>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19" name="Google Shape;1319;p66"/>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0" name="Google Shape;1320;p66"/>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1" name="Google Shape;1321;p66"/>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2" name="Google Shape;1322;p66"/>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3" name="Google Shape;1323;p66"/>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4" name="Google Shape;1324;p66"/>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5" name="Google Shape;1325;p66"/>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6" name="Google Shape;1326;p66"/>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7" name="Google Shape;1327;p66"/>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8" name="Google Shape;1328;p66"/>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29" name="Google Shape;1329;p66"/>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0" name="Google Shape;1330;p66"/>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1" name="Google Shape;1331;p66"/>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2" name="Google Shape;1332;p66"/>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3" name="Google Shape;1333;p66"/>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4" name="Google Shape;1334;p66"/>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5" name="Google Shape;1335;p66"/>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6" name="Google Shape;1336;p66"/>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7" name="Google Shape;1337;p66"/>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8" name="Google Shape;1338;p66"/>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39" name="Google Shape;1339;p66"/>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0" name="Google Shape;1340;p66"/>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1" name="Google Shape;1341;p66"/>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2" name="Google Shape;1342;p66"/>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3" name="Google Shape;1343;p66"/>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4" name="Google Shape;1344;p66"/>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5" name="Google Shape;1345;p66"/>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6" name="Google Shape;1346;p66"/>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7" name="Google Shape;1347;p66"/>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8" name="Google Shape;1348;p66"/>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49" name="Google Shape;1349;p66"/>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0" name="Google Shape;1350;p66"/>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1" name="Google Shape;1351;p66"/>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2" name="Google Shape;1352;p66"/>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3" name="Google Shape;1353;p66"/>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4" name="Google Shape;1354;p66"/>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5" name="Google Shape;1355;p66"/>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6" name="Google Shape;1356;p66"/>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7" name="Google Shape;1357;p66"/>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8" name="Google Shape;1358;p66"/>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59" name="Google Shape;1359;p66"/>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60" name="Google Shape;1360;p66"/>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61" name="Google Shape;1361;p66"/>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62" name="Google Shape;1362;p66"/>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63" name="Google Shape;1363;p66"/>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64" name="Google Shape;1364;p66"/>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65" name="Google Shape;1365;p66"/>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66" name="Google Shape;1366;p66"/>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67" name="Google Shape;1367;p66"/>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368" name="Google Shape;1368;p66"/>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67"/>
          <p:cNvSpPr txBox="1">
            <a:spLocks noGrp="1"/>
          </p:cNvSpPr>
          <p:nvPr>
            <p:ph type="body" idx="1"/>
          </p:nvPr>
        </p:nvSpPr>
        <p:spPr>
          <a:xfrm>
            <a:off x="389105" y="1410511"/>
            <a:ext cx="11459183" cy="421420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2400"/>
              <a:buNone/>
            </a:pPr>
            <a:r>
              <a:rPr lang="en-US" b="1"/>
              <a:t>Bent u/uw bedrijf, klaar voor studentenstages? Vragen om te stellen...</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Kunt u een veilige werkplek bieden die overeenkomt met hun opleiding/training?</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Kunt u een werkplekopleider/mentor zijn of aanwijzen?</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Bent u bereid samen te werken met de scholen voor beroepsonderwijs en -opleiding en zo nodig de juiste evaluaties/beoordelingen te verstrekken?</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Heeft u een contract waar alle partijen mee instemmen? Of een overeengekomen plaatsbeschrijving?</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Heeft u gecontroleerd of er financiering/nationale stimulansen zijn voor dergelijke regelingen? Zo niet, hebt u middelen om de studenten te betalen? Bijvoorbeeld </a:t>
            </a:r>
            <a:r>
              <a:rPr lang="en-US" u="sng">
                <a:solidFill>
                  <a:srgbClr val="0C6A7F"/>
                </a:solidFill>
                <a:hlinkClick r:id="rId3">
                  <a:extLst>
                    <a:ext uri="{A12FA001-AC4F-418D-AE19-62706E023703}">
                      <ahyp:hlinkClr xmlns:ahyp="http://schemas.microsoft.com/office/drawing/2018/hyperlinkcolor" val="tx"/>
                    </a:ext>
                  </a:extLst>
                </a:hlinkClick>
              </a:rPr>
              <a:t>WPEP in Ierland</a:t>
            </a:r>
            <a:endParaRPr>
              <a:solidFill>
                <a:srgbClr val="0C6A7F"/>
              </a:solidFill>
            </a:endParaRPr>
          </a:p>
          <a:p>
            <a:pPr marL="457200" lvl="0" indent="-304800" algn="l" rtl="0">
              <a:lnSpc>
                <a:spcPct val="90000"/>
              </a:lnSpc>
              <a:spcBef>
                <a:spcPts val="1000"/>
              </a:spcBef>
              <a:spcAft>
                <a:spcPts val="0"/>
              </a:spcAft>
              <a:buClr>
                <a:schemeClr val="lt1"/>
              </a:buClr>
              <a:buSzPts val="2400"/>
              <a:buFont typeface="Calibri"/>
              <a:buNone/>
            </a:pPr>
            <a:endParaRPr/>
          </a:p>
          <a:p>
            <a:pPr marL="457200" lvl="0" indent="-304800" algn="l" rtl="0">
              <a:lnSpc>
                <a:spcPct val="90000"/>
              </a:lnSpc>
              <a:spcBef>
                <a:spcPts val="1000"/>
              </a:spcBef>
              <a:spcAft>
                <a:spcPts val="0"/>
              </a:spcAft>
              <a:buClr>
                <a:schemeClr val="lt1"/>
              </a:buClr>
              <a:buSzPts val="2400"/>
              <a:buFont typeface="Calibri"/>
              <a:buNone/>
            </a:pPr>
            <a:endParaRPr>
              <a:highlight>
                <a:srgbClr val="EF9958"/>
              </a:highlight>
            </a:endParaRPr>
          </a:p>
        </p:txBody>
      </p:sp>
      <p:sp>
        <p:nvSpPr>
          <p:cNvPr id="1374" name="Google Shape;1374;p67"/>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Bereidheid tot stages</a:t>
            </a:r>
            <a:endParaRPr sz="32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68"/>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Vragen die u zullen helpen uw behoeften te herzien:</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Wat hoopt uw culinaire bedrijf met de stage te bereiken?</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 Is uw culinaire bedrijf op zoek naar een behoefte voor een specifiek project? </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Zal deze stage één groot project of meerdere kleine projecten omvatten?</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Welke talenten, academische achtergrond en ervaring wil je in een student?</a:t>
            </a:r>
            <a:endParaRPr/>
          </a:p>
          <a:p>
            <a:pPr marL="457200" lvl="0" indent="-457200" algn="l" rtl="0">
              <a:lnSpc>
                <a:spcPct val="90000"/>
              </a:lnSpc>
              <a:spcBef>
                <a:spcPts val="1000"/>
              </a:spcBef>
              <a:spcAft>
                <a:spcPts val="0"/>
              </a:spcAft>
              <a:buClr>
                <a:schemeClr val="lt1"/>
              </a:buClr>
              <a:buSzPts val="2400"/>
              <a:buFont typeface="Calibri"/>
              <a:buAutoNum type="arabicPeriod"/>
            </a:pPr>
            <a:r>
              <a:rPr lang="en-US"/>
              <a:t>Hoe kan een stagiair u helpen met uw bedrijfsdoelstellingen?</a:t>
            </a:r>
            <a:endParaRPr/>
          </a:p>
        </p:txBody>
      </p:sp>
      <p:sp>
        <p:nvSpPr>
          <p:cNvPr id="1380" name="Google Shape;1380;p68"/>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Bekijk uw behoeften...</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69"/>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lt1"/>
              </a:buClr>
              <a:buSzPts val="2400"/>
              <a:buFont typeface="Calibri"/>
              <a:buAutoNum type="arabicPeriod"/>
            </a:pPr>
            <a:r>
              <a:rPr lang="en-US" dirty="0" err="1"/>
              <a:t>Welke</a:t>
            </a:r>
            <a:r>
              <a:rPr lang="en-US" dirty="0"/>
              <a:t> </a:t>
            </a:r>
            <a:r>
              <a:rPr lang="en-US" dirty="0" err="1"/>
              <a:t>instrumenten</a:t>
            </a:r>
            <a:r>
              <a:rPr lang="en-US" dirty="0"/>
              <a:t> </a:t>
            </a:r>
            <a:r>
              <a:rPr lang="en-US" dirty="0" err="1"/>
              <a:t>en</a:t>
            </a:r>
            <a:r>
              <a:rPr lang="en-US" dirty="0"/>
              <a:t> </a:t>
            </a:r>
            <a:r>
              <a:rPr lang="en-US" dirty="0" err="1"/>
              <a:t>werkruimte</a:t>
            </a:r>
            <a:r>
              <a:rPr lang="en-US" dirty="0"/>
              <a:t> </a:t>
            </a:r>
            <a:r>
              <a:rPr lang="en-US" dirty="0" err="1"/>
              <a:t>zijn</a:t>
            </a:r>
            <a:r>
              <a:rPr lang="en-US" dirty="0"/>
              <a:t> </a:t>
            </a:r>
            <a:r>
              <a:rPr lang="en-US" dirty="0" err="1"/>
              <a:t>nodig</a:t>
            </a:r>
            <a:r>
              <a:rPr lang="en-US" dirty="0"/>
              <a:t> </a:t>
            </a:r>
            <a:r>
              <a:rPr lang="en-US" dirty="0" err="1"/>
              <a:t>voor</a:t>
            </a:r>
            <a:r>
              <a:rPr lang="en-US" dirty="0"/>
              <a:t> de </a:t>
            </a:r>
            <a:r>
              <a:rPr lang="en-US" dirty="0" err="1"/>
              <a:t>studentenstage</a:t>
            </a:r>
            <a:r>
              <a:rPr lang="en-US" dirty="0"/>
              <a:t>?</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dirty="0" err="1"/>
              <a:t>Beschikt</a:t>
            </a:r>
            <a:r>
              <a:rPr lang="en-US" dirty="0"/>
              <a:t> u over </a:t>
            </a:r>
            <a:r>
              <a:rPr lang="en-US" dirty="0" err="1"/>
              <a:t>een</a:t>
            </a:r>
            <a:r>
              <a:rPr lang="en-US" dirty="0"/>
              <a:t> </a:t>
            </a:r>
            <a:r>
              <a:rPr lang="en-US" dirty="0" err="1"/>
              <a:t>keuken</a:t>
            </a:r>
            <a:r>
              <a:rPr lang="en-US" dirty="0"/>
              <a:t> of </a:t>
            </a:r>
            <a:r>
              <a:rPr lang="en-US" dirty="0" err="1"/>
              <a:t>horecaruimte</a:t>
            </a:r>
            <a:r>
              <a:rPr lang="en-US" dirty="0"/>
              <a:t> </a:t>
            </a:r>
            <a:r>
              <a:rPr lang="en-US" dirty="0" err="1"/>
              <a:t>en</a:t>
            </a:r>
            <a:r>
              <a:rPr lang="en-US" dirty="0"/>
              <a:t> </a:t>
            </a:r>
            <a:r>
              <a:rPr lang="en-US" dirty="0" err="1"/>
              <a:t>andere</a:t>
            </a:r>
            <a:r>
              <a:rPr lang="en-US" dirty="0"/>
              <a:t> </a:t>
            </a:r>
            <a:r>
              <a:rPr lang="en-US" dirty="0" err="1"/>
              <a:t>middelen</a:t>
            </a:r>
            <a:r>
              <a:rPr lang="en-US" dirty="0"/>
              <a:t>? </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dirty="0" err="1"/>
              <a:t>Kunt</a:t>
            </a:r>
            <a:r>
              <a:rPr lang="en-US" dirty="0"/>
              <a:t> u </a:t>
            </a:r>
            <a:r>
              <a:rPr lang="en-US" dirty="0" err="1"/>
              <a:t>tijd</a:t>
            </a:r>
            <a:r>
              <a:rPr lang="en-US" dirty="0"/>
              <a:t> </a:t>
            </a:r>
            <a:r>
              <a:rPr lang="en-US" dirty="0" err="1"/>
              <a:t>vrijmaken</a:t>
            </a:r>
            <a:r>
              <a:rPr lang="en-US" dirty="0"/>
              <a:t> </a:t>
            </a:r>
            <a:r>
              <a:rPr lang="en-US" dirty="0" err="1"/>
              <a:t>voor</a:t>
            </a:r>
            <a:r>
              <a:rPr lang="en-US" dirty="0"/>
              <a:t> de student? </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dirty="0"/>
              <a:t>Wie </a:t>
            </a:r>
            <a:r>
              <a:rPr lang="en-US" dirty="0" err="1"/>
              <a:t>zal</a:t>
            </a:r>
            <a:r>
              <a:rPr lang="en-US" dirty="0"/>
              <a:t> </a:t>
            </a:r>
            <a:r>
              <a:rPr lang="en-US" dirty="0" err="1"/>
              <a:t>uw</a:t>
            </a:r>
            <a:r>
              <a:rPr lang="en-US" dirty="0"/>
              <a:t> student </a:t>
            </a:r>
            <a:r>
              <a:rPr lang="en-US" dirty="0" err="1"/>
              <a:t>begeleiden</a:t>
            </a:r>
            <a:r>
              <a:rPr lang="en-US" dirty="0"/>
              <a:t> </a:t>
            </a:r>
            <a:r>
              <a:rPr lang="en-US" dirty="0" err="1"/>
              <a:t>en</a:t>
            </a:r>
            <a:r>
              <a:rPr lang="en-US" dirty="0"/>
              <a:t> </a:t>
            </a:r>
            <a:r>
              <a:rPr lang="en-US" dirty="0" err="1"/>
              <a:t>mentoren</a:t>
            </a:r>
            <a:r>
              <a:rPr lang="en-US" dirty="0"/>
              <a:t>? </a:t>
            </a:r>
            <a:endParaRPr dirty="0"/>
          </a:p>
          <a:p>
            <a:pPr marL="457200" lvl="0" indent="-457200" algn="l" rtl="0">
              <a:lnSpc>
                <a:spcPct val="90000"/>
              </a:lnSpc>
              <a:spcBef>
                <a:spcPts val="1000"/>
              </a:spcBef>
              <a:spcAft>
                <a:spcPts val="0"/>
              </a:spcAft>
              <a:buClr>
                <a:schemeClr val="lt1"/>
              </a:buClr>
              <a:buSzPts val="2400"/>
              <a:buFont typeface="Calibri"/>
              <a:buAutoNum type="arabicPeriod"/>
            </a:pPr>
            <a:r>
              <a:rPr lang="en-US" dirty="0"/>
              <a:t>Hoe </a:t>
            </a:r>
            <a:r>
              <a:rPr lang="en-US" dirty="0" err="1"/>
              <a:t>gaat</a:t>
            </a:r>
            <a:r>
              <a:rPr lang="en-US" dirty="0"/>
              <a:t> u de </a:t>
            </a:r>
            <a:r>
              <a:rPr lang="en-US" dirty="0" err="1"/>
              <a:t>leerling</a:t>
            </a:r>
            <a:r>
              <a:rPr lang="en-US" dirty="0"/>
              <a:t> </a:t>
            </a:r>
            <a:r>
              <a:rPr lang="en-US" dirty="0" err="1"/>
              <a:t>regelmatig</a:t>
            </a:r>
            <a:r>
              <a:rPr lang="en-US" dirty="0"/>
              <a:t> feedback, </a:t>
            </a:r>
            <a:r>
              <a:rPr lang="en-US" dirty="0" err="1"/>
              <a:t>begeleiding</a:t>
            </a:r>
            <a:r>
              <a:rPr lang="en-US" dirty="0"/>
              <a:t> </a:t>
            </a:r>
            <a:r>
              <a:rPr lang="en-US" dirty="0" err="1"/>
              <a:t>en</a:t>
            </a:r>
            <a:r>
              <a:rPr lang="en-US" dirty="0"/>
              <a:t> </a:t>
            </a:r>
            <a:r>
              <a:rPr lang="en-US" dirty="0" err="1"/>
              <a:t>steun</a:t>
            </a:r>
            <a:r>
              <a:rPr lang="en-US" dirty="0"/>
              <a:t> </a:t>
            </a:r>
            <a:r>
              <a:rPr lang="en-US" dirty="0" err="1"/>
              <a:t>geven</a:t>
            </a:r>
            <a:r>
              <a:rPr lang="en-US" dirty="0"/>
              <a:t>?</a:t>
            </a:r>
            <a:endParaRPr dirty="0"/>
          </a:p>
        </p:txBody>
      </p:sp>
      <p:sp>
        <p:nvSpPr>
          <p:cNvPr id="1386" name="Google Shape;1386;p69"/>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Vereisten en middelen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7"/>
          <p:cNvSpPr txBox="1">
            <a:spLocks noGrp="1"/>
          </p:cNvSpPr>
          <p:nvPr>
            <p:ph type="body" idx="1"/>
          </p:nvPr>
        </p:nvSpPr>
        <p:spPr>
          <a:xfrm>
            <a:off x="2149154" y="934084"/>
            <a:ext cx="9006526"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1"/>
              </a:buClr>
              <a:buSzPct val="100000"/>
              <a:buNone/>
            </a:pPr>
            <a:r>
              <a:rPr lang="en-US"/>
              <a:t>Hoe breng je het verleden naar de toekomst?</a:t>
            </a:r>
            <a:endParaRPr/>
          </a:p>
        </p:txBody>
      </p:sp>
      <p:sp>
        <p:nvSpPr>
          <p:cNvPr id="312" name="Google Shape;312;p7"/>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01</a:t>
            </a:r>
            <a:endParaRPr/>
          </a:p>
        </p:txBody>
      </p:sp>
      <p:grpSp>
        <p:nvGrpSpPr>
          <p:cNvPr id="313" name="Google Shape;313;p7"/>
          <p:cNvGrpSpPr/>
          <p:nvPr/>
        </p:nvGrpSpPr>
        <p:grpSpPr>
          <a:xfrm>
            <a:off x="4257988" y="2186875"/>
            <a:ext cx="3313907" cy="2484250"/>
            <a:chOff x="2904151" y="2414371"/>
            <a:chExt cx="2770617" cy="2076976"/>
          </a:xfrm>
        </p:grpSpPr>
        <p:sp>
          <p:nvSpPr>
            <p:cNvPr id="314" name="Google Shape;314;p7"/>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315" name="Google Shape;315;p7"/>
            <p:cNvGrpSpPr/>
            <p:nvPr/>
          </p:nvGrpSpPr>
          <p:grpSpPr>
            <a:xfrm>
              <a:off x="2904151" y="2414371"/>
              <a:ext cx="2770617" cy="2076976"/>
              <a:chOff x="2904151" y="2414371"/>
              <a:chExt cx="2770617" cy="2076976"/>
            </a:xfrm>
          </p:grpSpPr>
          <p:sp>
            <p:nvSpPr>
              <p:cNvPr id="316" name="Google Shape;316;p7"/>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17" name="Google Shape;317;p7"/>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18" name="Google Shape;318;p7"/>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19" name="Google Shape;319;p7"/>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0" name="Google Shape;320;p7"/>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1" name="Google Shape;321;p7"/>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2" name="Google Shape;322;p7"/>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3" name="Google Shape;323;p7"/>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4" name="Google Shape;324;p7"/>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5" name="Google Shape;325;p7"/>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6" name="Google Shape;326;p7"/>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7" name="Google Shape;327;p7"/>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8" name="Google Shape;328;p7"/>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9" name="Google Shape;329;p7"/>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0" name="Google Shape;330;p7"/>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1" name="Google Shape;331;p7"/>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2" name="Google Shape;332;p7"/>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3" name="Google Shape;333;p7"/>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4" name="Google Shape;334;p7"/>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5" name="Google Shape;335;p7"/>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6" name="Google Shape;336;p7"/>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7" name="Google Shape;337;p7"/>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8" name="Google Shape;338;p7"/>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9" name="Google Shape;339;p7"/>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0" name="Google Shape;340;p7"/>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1" name="Google Shape;341;p7"/>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2" name="Google Shape;342;p7"/>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3" name="Google Shape;343;p7"/>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4" name="Google Shape;344;p7"/>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5" name="Google Shape;345;p7"/>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6" name="Google Shape;346;p7"/>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7" name="Google Shape;347;p7"/>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8" name="Google Shape;348;p7"/>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9" name="Google Shape;349;p7"/>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0" name="Google Shape;350;p7"/>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1" name="Google Shape;351;p7"/>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2" name="Google Shape;352;p7"/>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3" name="Google Shape;353;p7"/>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4" name="Google Shape;354;p7"/>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5" name="Google Shape;355;p7"/>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6" name="Google Shape;356;p7"/>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7" name="Google Shape;357;p7"/>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8" name="Google Shape;358;p7"/>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9" name="Google Shape;359;p7"/>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0" name="Google Shape;360;p7"/>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1" name="Google Shape;361;p7"/>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2" name="Google Shape;362;p7"/>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3" name="Google Shape;363;p7"/>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4" name="Google Shape;364;p7"/>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5" name="Google Shape;365;p7"/>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6" name="Google Shape;366;p7"/>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7" name="Google Shape;367;p7"/>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8" name="Google Shape;368;p7"/>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9" name="Google Shape;369;p7"/>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0" name="Google Shape;370;p7"/>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1" name="Google Shape;371;p7"/>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2" name="Google Shape;372;p7"/>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3" name="Google Shape;373;p7"/>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4" name="Google Shape;374;p7"/>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5" name="Google Shape;375;p7"/>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6" name="Google Shape;376;p7"/>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7" name="Google Shape;377;p7"/>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pic>
        <p:nvPicPr>
          <p:cNvPr id="1391" name="Google Shape;1391;p70" descr="Wooden spoons of various shapes and sizes laid on wood table"/>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392" name="Google Shape;1392;p70"/>
          <p:cNvSpPr txBox="1">
            <a:spLocks noGrp="1"/>
          </p:cNvSpPr>
          <p:nvPr>
            <p:ph type="body" idx="1"/>
          </p:nvPr>
        </p:nvSpPr>
        <p:spPr>
          <a:xfrm>
            <a:off x="778214" y="1536970"/>
            <a:ext cx="5992238" cy="5136204"/>
          </a:xfrm>
          <a:prstGeom prst="rect">
            <a:avLst/>
          </a:prstGeom>
          <a:noFill/>
          <a:ln>
            <a:noFill/>
          </a:ln>
        </p:spPr>
        <p:txBody>
          <a:bodyPr spcFirstLastPara="1" wrap="square" lIns="91425" tIns="45700" rIns="91425" bIns="45700" anchor="t" anchorCtr="0">
            <a:normAutofit fontScale="92500" lnSpcReduction="20000"/>
          </a:bodyPr>
          <a:lstStyle/>
          <a:p>
            <a:pPr marL="228600" lvl="0" indent="0" algn="l" rtl="0">
              <a:lnSpc>
                <a:spcPct val="120000"/>
              </a:lnSpc>
              <a:spcBef>
                <a:spcPts val="0"/>
              </a:spcBef>
              <a:spcAft>
                <a:spcPts val="0"/>
              </a:spcAft>
              <a:buClr>
                <a:schemeClr val="lt1"/>
              </a:buClr>
              <a:buSzPts val="2400"/>
              <a:buNone/>
            </a:pPr>
            <a:r>
              <a:rPr lang="en-US" dirty="0" err="1"/>
              <a:t>Als</a:t>
            </a:r>
            <a:r>
              <a:rPr lang="en-US" dirty="0"/>
              <a:t> u </a:t>
            </a:r>
            <a:r>
              <a:rPr lang="en-US" dirty="0" err="1"/>
              <a:t>een</a:t>
            </a:r>
            <a:r>
              <a:rPr lang="en-US" dirty="0"/>
              <a:t> </a:t>
            </a:r>
            <a:r>
              <a:rPr lang="en-US" dirty="0" err="1"/>
              <a:t>duidelijke</a:t>
            </a:r>
            <a:r>
              <a:rPr lang="en-US" dirty="0"/>
              <a:t> </a:t>
            </a:r>
            <a:r>
              <a:rPr lang="en-US" dirty="0" err="1"/>
              <a:t>stagebeschrijving</a:t>
            </a:r>
            <a:r>
              <a:rPr lang="en-US" dirty="0"/>
              <a:t> </a:t>
            </a:r>
            <a:r>
              <a:rPr lang="en-US" dirty="0" err="1"/>
              <a:t>hebt</a:t>
            </a:r>
            <a:r>
              <a:rPr lang="en-US" dirty="0"/>
              <a:t> </a:t>
            </a:r>
            <a:r>
              <a:rPr lang="en-US" dirty="0" err="1"/>
              <a:t>opgesteld</a:t>
            </a:r>
            <a:r>
              <a:rPr lang="en-US" dirty="0"/>
              <a:t>, </a:t>
            </a:r>
            <a:r>
              <a:rPr lang="en-US" dirty="0" err="1"/>
              <a:t>zullen</a:t>
            </a:r>
            <a:r>
              <a:rPr lang="en-US" dirty="0"/>
              <a:t> de school </a:t>
            </a:r>
            <a:r>
              <a:rPr lang="en-US" dirty="0" err="1"/>
              <a:t>en</a:t>
            </a:r>
            <a:r>
              <a:rPr lang="en-US" dirty="0"/>
              <a:t> de </a:t>
            </a:r>
            <a:r>
              <a:rPr lang="en-US" dirty="0" err="1"/>
              <a:t>studenten</a:t>
            </a:r>
            <a:r>
              <a:rPr lang="en-US" dirty="0"/>
              <a:t> de </a:t>
            </a:r>
            <a:r>
              <a:rPr lang="en-US" dirty="0" err="1"/>
              <a:t>cultuur</a:t>
            </a:r>
            <a:r>
              <a:rPr lang="en-US" dirty="0"/>
              <a:t> van </a:t>
            </a:r>
            <a:r>
              <a:rPr lang="en-US" dirty="0" err="1"/>
              <a:t>uw</a:t>
            </a:r>
            <a:r>
              <a:rPr lang="en-US" dirty="0"/>
              <a:t> </a:t>
            </a:r>
            <a:r>
              <a:rPr lang="en-US" dirty="0" err="1"/>
              <a:t>culinaire</a:t>
            </a:r>
            <a:r>
              <a:rPr lang="en-US" dirty="0"/>
              <a:t> </a:t>
            </a:r>
            <a:r>
              <a:rPr lang="en-US" dirty="0" err="1"/>
              <a:t>bedrijf</a:t>
            </a:r>
            <a:r>
              <a:rPr lang="en-US" dirty="0"/>
              <a:t> </a:t>
            </a:r>
            <a:r>
              <a:rPr lang="en-US" dirty="0" err="1"/>
              <a:t>beter</a:t>
            </a:r>
            <a:r>
              <a:rPr lang="en-US" dirty="0"/>
              <a:t> </a:t>
            </a:r>
            <a:r>
              <a:rPr lang="en-US" dirty="0" err="1"/>
              <a:t>begrijpen</a:t>
            </a:r>
            <a:r>
              <a:rPr lang="en-US" dirty="0"/>
              <a:t>. </a:t>
            </a:r>
            <a:r>
              <a:rPr lang="en-US" dirty="0" err="1"/>
              <a:t>Dingen</a:t>
            </a:r>
            <a:r>
              <a:rPr lang="en-US" dirty="0"/>
              <a:t> die </a:t>
            </a:r>
            <a:r>
              <a:rPr lang="en-US" dirty="0" err="1"/>
              <a:t>erin</a:t>
            </a:r>
            <a:r>
              <a:rPr lang="en-US" dirty="0"/>
              <a:t> </a:t>
            </a:r>
            <a:r>
              <a:rPr lang="en-US" dirty="0" err="1"/>
              <a:t>moeten</a:t>
            </a:r>
            <a:r>
              <a:rPr lang="en-US" dirty="0"/>
              <a:t> </a:t>
            </a:r>
            <a:r>
              <a:rPr lang="en-US" dirty="0" err="1"/>
              <a:t>staan</a:t>
            </a:r>
            <a:r>
              <a:rPr lang="en-US" dirty="0"/>
              <a:t> </a:t>
            </a:r>
            <a:r>
              <a:rPr lang="en-US" dirty="0" err="1"/>
              <a:t>zijn</a:t>
            </a:r>
            <a:r>
              <a:rPr lang="en-US" dirty="0"/>
              <a:t>:</a:t>
            </a:r>
            <a:endParaRPr dirty="0"/>
          </a:p>
          <a:p>
            <a:pPr marL="685800" lvl="0" indent="-457200" algn="l" rtl="0">
              <a:lnSpc>
                <a:spcPct val="90000"/>
              </a:lnSpc>
              <a:spcBef>
                <a:spcPts val="1000"/>
              </a:spcBef>
              <a:spcAft>
                <a:spcPts val="0"/>
              </a:spcAft>
              <a:buClr>
                <a:schemeClr val="lt1"/>
              </a:buClr>
              <a:buSzPts val="2400"/>
              <a:buFont typeface="Calibri"/>
              <a:buAutoNum type="arabicPeriod"/>
            </a:pPr>
            <a:r>
              <a:rPr lang="en-US" dirty="0" err="1"/>
              <a:t>Doelstellingen</a:t>
            </a:r>
            <a:r>
              <a:rPr lang="en-US" dirty="0"/>
              <a:t>/</a:t>
            </a:r>
            <a:r>
              <a:rPr lang="en-US" dirty="0" err="1"/>
              <a:t>missie</a:t>
            </a:r>
            <a:r>
              <a:rPr lang="en-US" dirty="0"/>
              <a:t> van The Food Business</a:t>
            </a:r>
            <a:endParaRPr dirty="0"/>
          </a:p>
          <a:p>
            <a:pPr marL="685800" lvl="0" indent="-457200" algn="l" rtl="0">
              <a:lnSpc>
                <a:spcPct val="90000"/>
              </a:lnSpc>
              <a:spcBef>
                <a:spcPts val="1000"/>
              </a:spcBef>
              <a:spcAft>
                <a:spcPts val="0"/>
              </a:spcAft>
              <a:buClr>
                <a:schemeClr val="lt1"/>
              </a:buClr>
              <a:buSzPts val="2400"/>
              <a:buFont typeface="Calibri"/>
              <a:buAutoNum type="arabicPeriod"/>
            </a:pPr>
            <a:r>
              <a:rPr lang="en-US" dirty="0" err="1"/>
              <a:t>Verantwoordelijkheden</a:t>
            </a:r>
            <a:r>
              <a:rPr lang="en-US" dirty="0"/>
              <a:t> van de student </a:t>
            </a:r>
            <a:r>
              <a:rPr lang="en-US" dirty="0" err="1"/>
              <a:t>en</a:t>
            </a:r>
            <a:r>
              <a:rPr lang="en-US" dirty="0"/>
              <a:t> </a:t>
            </a:r>
            <a:r>
              <a:rPr lang="en-US" dirty="0" err="1"/>
              <a:t>mogelijke</a:t>
            </a:r>
            <a:r>
              <a:rPr lang="en-US" dirty="0"/>
              <a:t> taken/</a:t>
            </a:r>
            <a:r>
              <a:rPr lang="en-US" dirty="0" err="1"/>
              <a:t>projecten</a:t>
            </a:r>
            <a:endParaRPr dirty="0"/>
          </a:p>
          <a:p>
            <a:pPr marL="685800" lvl="0" indent="-457200" algn="l" rtl="0">
              <a:lnSpc>
                <a:spcPct val="90000"/>
              </a:lnSpc>
              <a:spcBef>
                <a:spcPts val="1000"/>
              </a:spcBef>
              <a:spcAft>
                <a:spcPts val="0"/>
              </a:spcAft>
              <a:buClr>
                <a:schemeClr val="lt1"/>
              </a:buClr>
              <a:buSzPts val="2400"/>
              <a:buFont typeface="Calibri"/>
              <a:buAutoNum type="arabicPeriod"/>
            </a:pPr>
            <a:r>
              <a:rPr lang="en-US" dirty="0" err="1"/>
              <a:t>Gunstige</a:t>
            </a:r>
            <a:r>
              <a:rPr lang="en-US" dirty="0"/>
              <a:t> </a:t>
            </a:r>
            <a:r>
              <a:rPr lang="en-US" dirty="0" err="1"/>
              <a:t>talenten</a:t>
            </a:r>
            <a:r>
              <a:rPr lang="en-US" dirty="0"/>
              <a:t>/</a:t>
            </a:r>
            <a:r>
              <a:rPr lang="en-US" dirty="0" err="1"/>
              <a:t>kwalificaties</a:t>
            </a:r>
            <a:r>
              <a:rPr lang="en-US" dirty="0"/>
              <a:t> of </a:t>
            </a:r>
            <a:r>
              <a:rPr lang="en-US" dirty="0" err="1"/>
              <a:t>vaardigheden</a:t>
            </a:r>
            <a:r>
              <a:rPr lang="en-US" dirty="0"/>
              <a:t>.</a:t>
            </a:r>
            <a:endParaRPr dirty="0"/>
          </a:p>
          <a:p>
            <a:pPr marL="685800" lvl="0" indent="-457200" algn="l" rtl="0">
              <a:lnSpc>
                <a:spcPct val="90000"/>
              </a:lnSpc>
              <a:spcBef>
                <a:spcPts val="1000"/>
              </a:spcBef>
              <a:spcAft>
                <a:spcPts val="0"/>
              </a:spcAft>
              <a:buClr>
                <a:schemeClr val="lt1"/>
              </a:buClr>
              <a:buSzPts val="2400"/>
              <a:buFont typeface="Calibri"/>
              <a:buAutoNum type="arabicPeriod"/>
            </a:pPr>
            <a:r>
              <a:rPr lang="en-US" dirty="0"/>
              <a:t>De </a:t>
            </a:r>
            <a:r>
              <a:rPr lang="en-US" dirty="0" err="1"/>
              <a:t>duur</a:t>
            </a:r>
            <a:r>
              <a:rPr lang="en-US" dirty="0"/>
              <a:t> van de </a:t>
            </a:r>
            <a:r>
              <a:rPr lang="en-US" dirty="0" err="1"/>
              <a:t>plaatsing</a:t>
            </a:r>
            <a:r>
              <a:rPr lang="en-US" dirty="0"/>
              <a:t>.</a:t>
            </a:r>
            <a:endParaRPr dirty="0"/>
          </a:p>
          <a:p>
            <a:pPr marL="685800" lvl="0" indent="-457200" algn="l" rtl="0">
              <a:lnSpc>
                <a:spcPct val="90000"/>
              </a:lnSpc>
              <a:spcBef>
                <a:spcPts val="1000"/>
              </a:spcBef>
              <a:spcAft>
                <a:spcPts val="0"/>
              </a:spcAft>
              <a:buClr>
                <a:schemeClr val="lt1"/>
              </a:buClr>
              <a:buSzPts val="2400"/>
              <a:buFont typeface="Calibri"/>
              <a:buAutoNum type="arabicPeriod"/>
            </a:pPr>
            <a:r>
              <a:rPr lang="en-US" dirty="0" err="1"/>
              <a:t>Contactgegevens</a:t>
            </a:r>
            <a:r>
              <a:rPr lang="en-US" dirty="0"/>
              <a:t> van u of de mentor/</a:t>
            </a:r>
            <a:r>
              <a:rPr lang="en-US" dirty="0" err="1"/>
              <a:t>begeleider</a:t>
            </a:r>
            <a:r>
              <a:rPr lang="en-US" dirty="0"/>
              <a:t> van de </a:t>
            </a:r>
            <a:r>
              <a:rPr lang="en-US" dirty="0" err="1"/>
              <a:t>leerling</a:t>
            </a:r>
            <a:r>
              <a:rPr lang="en-US" dirty="0"/>
              <a:t> </a:t>
            </a:r>
            <a:r>
              <a:rPr lang="en-US" dirty="0" err="1"/>
              <a:t>en</a:t>
            </a:r>
            <a:r>
              <a:rPr lang="en-US" dirty="0"/>
              <a:t> </a:t>
            </a:r>
            <a:r>
              <a:rPr lang="en-US" dirty="0" err="1"/>
              <a:t>andere</a:t>
            </a:r>
            <a:r>
              <a:rPr lang="en-US" dirty="0"/>
              <a:t> </a:t>
            </a:r>
            <a:r>
              <a:rPr lang="en-US" dirty="0" err="1"/>
              <a:t>betrokkenen</a:t>
            </a:r>
            <a:r>
              <a:rPr lang="en-US" dirty="0"/>
              <a:t>.</a:t>
            </a:r>
            <a:endParaRPr dirty="0"/>
          </a:p>
          <a:p>
            <a:pPr marL="228600" lvl="0" indent="228600" algn="l" rtl="0">
              <a:lnSpc>
                <a:spcPct val="90000"/>
              </a:lnSpc>
              <a:spcBef>
                <a:spcPts val="1000"/>
              </a:spcBef>
              <a:spcAft>
                <a:spcPts val="0"/>
              </a:spcAft>
              <a:buClr>
                <a:schemeClr val="lt1"/>
              </a:buClr>
              <a:buSzPts val="2400"/>
              <a:buNone/>
            </a:pPr>
            <a:r>
              <a:rPr lang="en-US" dirty="0"/>
              <a:t> </a:t>
            </a:r>
            <a:endParaRPr dirty="0"/>
          </a:p>
        </p:txBody>
      </p:sp>
      <p:sp>
        <p:nvSpPr>
          <p:cNvPr id="1393" name="Google Shape;1393;p70"/>
          <p:cNvSpPr txBox="1">
            <a:spLocks noGrp="1"/>
          </p:cNvSpPr>
          <p:nvPr>
            <p:ph type="body" idx="3"/>
          </p:nvPr>
        </p:nvSpPr>
        <p:spPr>
          <a:xfrm>
            <a:off x="778214" y="340468"/>
            <a:ext cx="5992238" cy="8728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ct val="100000"/>
              <a:buNone/>
            </a:pPr>
            <a:r>
              <a:rPr lang="en-US"/>
              <a:t>Stage Beschrijving</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71"/>
          <p:cNvSpPr txBox="1">
            <a:spLocks noGrp="1"/>
          </p:cNvSpPr>
          <p:nvPr>
            <p:ph type="body" idx="1"/>
          </p:nvPr>
        </p:nvSpPr>
        <p:spPr>
          <a:xfrm>
            <a:off x="9588953" y="3858538"/>
            <a:ext cx="785328" cy="1056986"/>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lnSpc>
                <a:spcPct val="90000"/>
              </a:lnSpc>
              <a:spcBef>
                <a:spcPts val="0"/>
              </a:spcBef>
              <a:spcAft>
                <a:spcPts val="0"/>
              </a:spcAft>
              <a:buClr>
                <a:schemeClr val="lt1"/>
              </a:buClr>
              <a:buSzPct val="100000"/>
              <a:buNone/>
            </a:pPr>
            <a:r>
              <a:rPr lang="en-US"/>
              <a:t>"</a:t>
            </a:r>
            <a:endParaRPr/>
          </a:p>
        </p:txBody>
      </p:sp>
      <p:sp>
        <p:nvSpPr>
          <p:cNvPr id="1399" name="Google Shape;1399;p71"/>
          <p:cNvSpPr txBox="1">
            <a:spLocks noGrp="1"/>
          </p:cNvSpPr>
          <p:nvPr>
            <p:ph type="body" idx="2"/>
          </p:nvPr>
        </p:nvSpPr>
        <p:spPr>
          <a:xfrm>
            <a:off x="6718982" y="928626"/>
            <a:ext cx="4398158" cy="44939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a:latin typeface="Raleway"/>
                <a:ea typeface="Raleway"/>
                <a:cs typeface="Raleway"/>
                <a:sym typeface="Raleway"/>
              </a:rPr>
              <a:t>Als de leerling klaar is zal de leraar verschijnen. Als de leerling echt klaar is... zal de leraar verdwijnen.</a:t>
            </a:r>
            <a:endParaRPr/>
          </a:p>
          <a:p>
            <a:pPr marL="0" lvl="0" indent="0" algn="r" rtl="0">
              <a:lnSpc>
                <a:spcPct val="90000"/>
              </a:lnSpc>
              <a:spcBef>
                <a:spcPts val="1000"/>
              </a:spcBef>
              <a:spcAft>
                <a:spcPts val="0"/>
              </a:spcAft>
              <a:buClr>
                <a:schemeClr val="lt1"/>
              </a:buClr>
              <a:buSzPts val="2000"/>
              <a:buNone/>
            </a:pPr>
            <a:r>
              <a:rPr lang="en-US" sz="2000">
                <a:latin typeface="Raleway"/>
                <a:ea typeface="Raleway"/>
                <a:cs typeface="Raleway"/>
                <a:sym typeface="Raleway"/>
              </a:rPr>
              <a:t>Tao Te Ching</a:t>
            </a:r>
            <a:endParaRPr/>
          </a:p>
        </p:txBody>
      </p:sp>
      <p:sp>
        <p:nvSpPr>
          <p:cNvPr id="1400" name="Google Shape;1400;p71"/>
          <p:cNvSpPr txBox="1">
            <a:spLocks noGrp="1"/>
          </p:cNvSpPr>
          <p:nvPr>
            <p:ph type="body" idx="3"/>
          </p:nvPr>
        </p:nvSpPr>
        <p:spPr>
          <a:xfrm>
            <a:off x="6718982" y="1559878"/>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a:t>"</a:t>
            </a:r>
            <a:endParaRPr/>
          </a:p>
        </p:txBody>
      </p:sp>
      <p:pic>
        <p:nvPicPr>
          <p:cNvPr id="1401" name="Google Shape;1401;p71"/>
          <p:cNvPicPr preferRelativeResize="0">
            <a:picLocks noGrp="1"/>
          </p:cNvPicPr>
          <p:nvPr>
            <p:ph type="pic" idx="4"/>
          </p:nvPr>
        </p:nvPicPr>
        <p:blipFill rotWithShape="1">
          <a:blip r:embed="rId3">
            <a:alphaModFix/>
          </a:blip>
          <a:srcRect l="4477" r="4476"/>
          <a:stretch/>
        </p:blipFill>
        <p:spPr>
          <a:xfrm>
            <a:off x="705779" y="0"/>
            <a:ext cx="5248975" cy="68580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1406" name="Google Shape;1406;p72" descr="Close-up of red beets and French breakfast radishes on dark wood table"/>
          <p:cNvPicPr preferRelativeResize="0">
            <a:picLocks noGrp="1"/>
          </p:cNvPicPr>
          <p:nvPr>
            <p:ph type="pic" idx="2"/>
          </p:nvPr>
        </p:nvPicPr>
        <p:blipFill rotWithShape="1">
          <a:blip r:embed="rId3">
            <a:alphaModFix/>
          </a:blip>
          <a:srcRect/>
          <a:stretch/>
        </p:blipFill>
        <p:spPr>
          <a:xfrm>
            <a:off x="-17463" y="0"/>
            <a:ext cx="5081588" cy="5459598"/>
          </a:xfrm>
          <a:prstGeom prst="rect">
            <a:avLst/>
          </a:prstGeom>
          <a:solidFill>
            <a:srgbClr val="A5A5A5"/>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8"/>
          <p:cNvPicPr preferRelativeResize="0">
            <a:picLocks noGrp="1"/>
          </p:cNvPicPr>
          <p:nvPr>
            <p:ph type="pic" idx="2"/>
          </p:nvPr>
        </p:nvPicPr>
        <p:blipFill rotWithShape="1">
          <a:blip r:embed="rId3">
            <a:alphaModFix/>
          </a:blip>
          <a:srcRect/>
          <a:stretch/>
        </p:blipFill>
        <p:spPr>
          <a:xfrm>
            <a:off x="7061200" y="1203325"/>
            <a:ext cx="5130800" cy="3913188"/>
          </a:xfrm>
          <a:prstGeom prst="rect">
            <a:avLst/>
          </a:prstGeom>
          <a:solidFill>
            <a:schemeClr val="lt1"/>
          </a:solidFill>
          <a:ln>
            <a:noFill/>
          </a:ln>
        </p:spPr>
      </p:pic>
      <p:sp>
        <p:nvSpPr>
          <p:cNvPr id="383" name="Google Shape;383;p8"/>
          <p:cNvSpPr txBox="1">
            <a:spLocks noGrp="1"/>
          </p:cNvSpPr>
          <p:nvPr>
            <p:ph type="body" idx="1"/>
          </p:nvPr>
        </p:nvSpPr>
        <p:spPr>
          <a:xfrm>
            <a:off x="261384" y="1597813"/>
            <a:ext cx="5829993" cy="4588626"/>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lt1"/>
              </a:buClr>
              <a:buSzPts val="2200"/>
              <a:buNone/>
            </a:pPr>
            <a:r>
              <a:rPr lang="en-US" sz="2200" dirty="0">
                <a:solidFill>
                  <a:schemeClr val="lt1"/>
                </a:solidFill>
              </a:rPr>
              <a:t>Hoe </a:t>
            </a:r>
            <a:r>
              <a:rPr lang="en-US" sz="2200" dirty="0" err="1">
                <a:solidFill>
                  <a:schemeClr val="lt1"/>
                </a:solidFill>
              </a:rPr>
              <a:t>kunnen</a:t>
            </a:r>
            <a:r>
              <a:rPr lang="en-US" sz="2200" dirty="0">
                <a:solidFill>
                  <a:schemeClr val="lt1"/>
                </a:solidFill>
              </a:rPr>
              <a:t> we het </a:t>
            </a:r>
            <a:r>
              <a:rPr lang="en-US" sz="2200" dirty="0" err="1">
                <a:solidFill>
                  <a:schemeClr val="lt1"/>
                </a:solidFill>
              </a:rPr>
              <a:t>beste</a:t>
            </a:r>
            <a:r>
              <a:rPr lang="en-US" sz="2200" dirty="0">
                <a:solidFill>
                  <a:schemeClr val="lt1"/>
                </a:solidFill>
              </a:rPr>
              <a:t> van wat </a:t>
            </a:r>
            <a:r>
              <a:rPr lang="en-US" sz="2200" dirty="0" err="1">
                <a:solidFill>
                  <a:schemeClr val="lt1"/>
                </a:solidFill>
              </a:rPr>
              <a:t>onze</a:t>
            </a:r>
            <a:r>
              <a:rPr lang="en-US" sz="2200" dirty="0">
                <a:solidFill>
                  <a:schemeClr val="lt1"/>
                </a:solidFill>
              </a:rPr>
              <a:t> </a:t>
            </a:r>
            <a:r>
              <a:rPr lang="en-US" sz="2200" dirty="0" err="1">
                <a:solidFill>
                  <a:schemeClr val="lt1"/>
                </a:solidFill>
              </a:rPr>
              <a:t>grootouders</a:t>
            </a:r>
            <a:r>
              <a:rPr lang="en-US" sz="2200" dirty="0">
                <a:solidFill>
                  <a:schemeClr val="lt1"/>
                </a:solidFill>
              </a:rPr>
              <a:t> </a:t>
            </a:r>
            <a:r>
              <a:rPr lang="en-US" sz="2200" dirty="0" err="1">
                <a:solidFill>
                  <a:schemeClr val="lt1"/>
                </a:solidFill>
              </a:rPr>
              <a:t>aten</a:t>
            </a:r>
            <a:r>
              <a:rPr lang="en-US" sz="2200" dirty="0">
                <a:solidFill>
                  <a:schemeClr val="lt1"/>
                </a:solidFill>
              </a:rPr>
              <a:t> </a:t>
            </a:r>
            <a:r>
              <a:rPr lang="en-US" sz="2200" dirty="0" err="1">
                <a:solidFill>
                  <a:schemeClr val="lt1"/>
                </a:solidFill>
              </a:rPr>
              <a:t>naar</a:t>
            </a:r>
            <a:r>
              <a:rPr lang="en-US" sz="2200" dirty="0">
                <a:solidFill>
                  <a:schemeClr val="lt1"/>
                </a:solidFill>
              </a:rPr>
              <a:t> de 21e </a:t>
            </a:r>
            <a:r>
              <a:rPr lang="en-US" sz="2200" dirty="0" err="1">
                <a:solidFill>
                  <a:schemeClr val="lt1"/>
                </a:solidFill>
              </a:rPr>
              <a:t>eeuw</a:t>
            </a:r>
            <a:r>
              <a:rPr lang="en-US" sz="2200" dirty="0">
                <a:solidFill>
                  <a:schemeClr val="lt1"/>
                </a:solidFill>
              </a:rPr>
              <a:t> </a:t>
            </a:r>
            <a:r>
              <a:rPr lang="en-US" sz="2200" dirty="0" err="1">
                <a:solidFill>
                  <a:schemeClr val="lt1"/>
                </a:solidFill>
              </a:rPr>
              <a:t>halen</a:t>
            </a:r>
            <a:r>
              <a:rPr lang="en-US" sz="2200" dirty="0">
                <a:solidFill>
                  <a:schemeClr val="lt1"/>
                </a:solidFill>
              </a:rPr>
              <a:t>? </a:t>
            </a:r>
            <a:r>
              <a:rPr lang="en-US" sz="2200" dirty="0" err="1">
                <a:solidFill>
                  <a:schemeClr val="lt1"/>
                </a:solidFill>
              </a:rPr>
              <a:t>Er</a:t>
            </a:r>
            <a:r>
              <a:rPr lang="en-US" sz="2200" dirty="0">
                <a:solidFill>
                  <a:schemeClr val="lt1"/>
                </a:solidFill>
              </a:rPr>
              <a:t> </a:t>
            </a:r>
            <a:r>
              <a:rPr lang="en-US" sz="2200" dirty="0" err="1">
                <a:solidFill>
                  <a:schemeClr val="lt1"/>
                </a:solidFill>
              </a:rPr>
              <a:t>valt</a:t>
            </a:r>
            <a:r>
              <a:rPr lang="en-US" sz="2200" dirty="0">
                <a:solidFill>
                  <a:schemeClr val="lt1"/>
                </a:solidFill>
              </a:rPr>
              <a:t> </a:t>
            </a:r>
            <a:r>
              <a:rPr lang="en-US" sz="2200" dirty="0" err="1">
                <a:solidFill>
                  <a:schemeClr val="lt1"/>
                </a:solidFill>
              </a:rPr>
              <a:t>zoveel</a:t>
            </a:r>
            <a:r>
              <a:rPr lang="en-US" sz="2200" dirty="0">
                <a:solidFill>
                  <a:schemeClr val="lt1"/>
                </a:solidFill>
              </a:rPr>
              <a:t> </a:t>
            </a:r>
            <a:r>
              <a:rPr lang="en-US" sz="2200" dirty="0" err="1">
                <a:solidFill>
                  <a:schemeClr val="lt1"/>
                </a:solidFill>
              </a:rPr>
              <a:t>te</a:t>
            </a:r>
            <a:r>
              <a:rPr lang="en-US" sz="2200" dirty="0">
                <a:solidFill>
                  <a:schemeClr val="lt1"/>
                </a:solidFill>
              </a:rPr>
              <a:t> </a:t>
            </a:r>
            <a:r>
              <a:rPr lang="en-US" sz="2200" dirty="0" err="1">
                <a:solidFill>
                  <a:schemeClr val="lt1"/>
                </a:solidFill>
              </a:rPr>
              <a:t>leren</a:t>
            </a:r>
            <a:r>
              <a:rPr lang="en-US" sz="2200" dirty="0">
                <a:solidFill>
                  <a:schemeClr val="lt1"/>
                </a:solidFill>
              </a:rPr>
              <a:t> van de </a:t>
            </a:r>
            <a:r>
              <a:rPr lang="en-US" sz="2200" dirty="0" err="1">
                <a:solidFill>
                  <a:schemeClr val="lt1"/>
                </a:solidFill>
              </a:rPr>
              <a:t>traditionele</a:t>
            </a:r>
            <a:r>
              <a:rPr lang="en-US" sz="2200" dirty="0">
                <a:solidFill>
                  <a:schemeClr val="lt1"/>
                </a:solidFill>
              </a:rPr>
              <a:t> </a:t>
            </a:r>
            <a:r>
              <a:rPr lang="en-US" sz="2200" dirty="0" err="1">
                <a:solidFill>
                  <a:schemeClr val="lt1"/>
                </a:solidFill>
              </a:rPr>
              <a:t>ingrediënten</a:t>
            </a:r>
            <a:r>
              <a:rPr lang="en-US" sz="2200" dirty="0">
                <a:solidFill>
                  <a:schemeClr val="lt1"/>
                </a:solidFill>
              </a:rPr>
              <a:t>, </a:t>
            </a:r>
            <a:r>
              <a:rPr lang="en-US" sz="2200" dirty="0" err="1">
                <a:solidFill>
                  <a:schemeClr val="lt1"/>
                </a:solidFill>
              </a:rPr>
              <a:t>recepten</a:t>
            </a:r>
            <a:r>
              <a:rPr lang="en-US" sz="2200" dirty="0">
                <a:solidFill>
                  <a:schemeClr val="lt1"/>
                </a:solidFill>
              </a:rPr>
              <a:t> </a:t>
            </a:r>
            <a:r>
              <a:rPr lang="en-US" sz="2200" dirty="0" err="1">
                <a:solidFill>
                  <a:schemeClr val="lt1"/>
                </a:solidFill>
              </a:rPr>
              <a:t>en</a:t>
            </a:r>
            <a:r>
              <a:rPr lang="en-US" sz="2200" dirty="0">
                <a:solidFill>
                  <a:schemeClr val="bg1"/>
                </a:solidFill>
              </a:rPr>
              <a:t> </a:t>
            </a:r>
            <a:r>
              <a:rPr lang="en-US" sz="2200" dirty="0" err="1">
                <a:solidFill>
                  <a:schemeClr val="bg1"/>
                </a:solidFill>
              </a:rPr>
              <a:t>kookmethodes</a:t>
            </a:r>
            <a:r>
              <a:rPr lang="en-US" sz="2200" dirty="0">
                <a:solidFill>
                  <a:schemeClr val="bg1"/>
                </a:solidFill>
              </a:rPr>
              <a:t> </a:t>
            </a:r>
            <a:r>
              <a:rPr lang="en-US" sz="2200" dirty="0">
                <a:solidFill>
                  <a:srgbClr val="568754"/>
                </a:solidFill>
              </a:rPr>
              <a:t>die zo </a:t>
            </a:r>
            <a:r>
              <a:rPr lang="en-US" sz="2200" dirty="0" err="1">
                <a:solidFill>
                  <a:srgbClr val="568754"/>
                </a:solidFill>
              </a:rPr>
              <a:t>veel</a:t>
            </a:r>
            <a:r>
              <a:rPr lang="en-US" sz="2200" dirty="0">
                <a:solidFill>
                  <a:srgbClr val="568754"/>
                </a:solidFill>
              </a:rPr>
              <a:t> van het </a:t>
            </a:r>
            <a:r>
              <a:rPr lang="en-US" sz="2200" dirty="0" err="1">
                <a:solidFill>
                  <a:srgbClr val="568754"/>
                </a:solidFill>
              </a:rPr>
              <a:t>immateriële</a:t>
            </a:r>
            <a:r>
              <a:rPr lang="en-US" sz="2200" dirty="0">
                <a:solidFill>
                  <a:srgbClr val="568754"/>
                </a:solidFill>
              </a:rPr>
              <a:t> </a:t>
            </a:r>
            <a:r>
              <a:rPr lang="en-US" sz="2200" dirty="0" err="1">
                <a:solidFill>
                  <a:srgbClr val="568754"/>
                </a:solidFill>
              </a:rPr>
              <a:t>erfgoed</a:t>
            </a:r>
            <a:r>
              <a:rPr lang="en-US" sz="2200" dirty="0">
                <a:solidFill>
                  <a:srgbClr val="568754"/>
                </a:solidFill>
              </a:rPr>
              <a:t> van </a:t>
            </a:r>
            <a:r>
              <a:rPr lang="en-US" sz="2200" dirty="0" err="1">
                <a:solidFill>
                  <a:srgbClr val="568754"/>
                </a:solidFill>
              </a:rPr>
              <a:t>Europese</a:t>
            </a:r>
            <a:r>
              <a:rPr lang="en-US" sz="2200" dirty="0">
                <a:solidFill>
                  <a:srgbClr val="568754"/>
                </a:solidFill>
              </a:rPr>
              <a:t> </a:t>
            </a:r>
            <a:r>
              <a:rPr lang="en-US" sz="2200" dirty="0" err="1">
                <a:solidFill>
                  <a:srgbClr val="568754"/>
                </a:solidFill>
              </a:rPr>
              <a:t>regio's</a:t>
            </a:r>
            <a:r>
              <a:rPr lang="en-US" sz="2200" dirty="0">
                <a:solidFill>
                  <a:srgbClr val="568754"/>
                </a:solidFill>
              </a:rPr>
              <a:t> </a:t>
            </a:r>
            <a:r>
              <a:rPr lang="en-US" sz="2200" dirty="0" err="1">
                <a:solidFill>
                  <a:srgbClr val="568754"/>
                </a:solidFill>
              </a:rPr>
              <a:t>vormen</a:t>
            </a:r>
            <a:r>
              <a:rPr lang="en-US" sz="2200" dirty="0">
                <a:solidFill>
                  <a:srgbClr val="568754"/>
                </a:solidFill>
              </a:rPr>
              <a:t>, maar </a:t>
            </a:r>
            <a:r>
              <a:rPr lang="en-US" sz="2200" dirty="0" err="1">
                <a:solidFill>
                  <a:srgbClr val="568754"/>
                </a:solidFill>
              </a:rPr>
              <a:t>soms</a:t>
            </a:r>
            <a:r>
              <a:rPr lang="en-US" sz="2200" dirty="0">
                <a:solidFill>
                  <a:srgbClr val="568754"/>
                </a:solidFill>
              </a:rPr>
              <a:t> </a:t>
            </a:r>
            <a:r>
              <a:rPr lang="en-US" sz="2200" dirty="0" err="1">
                <a:solidFill>
                  <a:srgbClr val="568754"/>
                </a:solidFill>
              </a:rPr>
              <a:t>hebben</a:t>
            </a:r>
            <a:r>
              <a:rPr lang="en-US" sz="2200" dirty="0">
                <a:solidFill>
                  <a:srgbClr val="568754"/>
                </a:solidFill>
              </a:rPr>
              <a:t> </a:t>
            </a:r>
            <a:r>
              <a:rPr lang="en-US" sz="2200" dirty="0" err="1">
                <a:solidFill>
                  <a:srgbClr val="568754"/>
                </a:solidFill>
              </a:rPr>
              <a:t>ze</a:t>
            </a:r>
            <a:r>
              <a:rPr lang="en-US" sz="2200" dirty="0">
                <a:solidFill>
                  <a:srgbClr val="568754"/>
                </a:solidFill>
              </a:rPr>
              <a:t> </a:t>
            </a:r>
            <a:r>
              <a:rPr lang="en-US" sz="2200" dirty="0" err="1">
                <a:solidFill>
                  <a:srgbClr val="568754"/>
                </a:solidFill>
              </a:rPr>
              <a:t>een</a:t>
            </a:r>
            <a:r>
              <a:rPr lang="en-US" sz="2200" dirty="0">
                <a:solidFill>
                  <a:srgbClr val="568754"/>
                </a:solidFill>
              </a:rPr>
              <a:t> </a:t>
            </a:r>
            <a:r>
              <a:rPr lang="en-US" sz="2200" dirty="0" err="1">
                <a:solidFill>
                  <a:srgbClr val="568754"/>
                </a:solidFill>
              </a:rPr>
              <a:t>kleine</a:t>
            </a:r>
            <a:r>
              <a:rPr lang="en-US" sz="2200" dirty="0">
                <a:solidFill>
                  <a:srgbClr val="568754"/>
                </a:solidFill>
              </a:rPr>
              <a:t> </a:t>
            </a:r>
            <a:r>
              <a:rPr lang="en-US" sz="2200" dirty="0" err="1">
                <a:solidFill>
                  <a:srgbClr val="568754"/>
                </a:solidFill>
              </a:rPr>
              <a:t>draai</a:t>
            </a:r>
            <a:r>
              <a:rPr lang="en-US" sz="2200" dirty="0">
                <a:solidFill>
                  <a:srgbClr val="568754"/>
                </a:solidFill>
              </a:rPr>
              <a:t> </a:t>
            </a:r>
            <a:r>
              <a:rPr lang="en-US" sz="2200" dirty="0" err="1">
                <a:solidFill>
                  <a:srgbClr val="568754"/>
                </a:solidFill>
              </a:rPr>
              <a:t>nodig</a:t>
            </a:r>
            <a:r>
              <a:rPr lang="en-US" sz="2200" dirty="0">
                <a:solidFill>
                  <a:srgbClr val="568754"/>
                </a:solidFill>
              </a:rPr>
              <a:t> om </a:t>
            </a:r>
            <a:r>
              <a:rPr lang="en-US" sz="2200" dirty="0" err="1">
                <a:solidFill>
                  <a:srgbClr val="568754"/>
                </a:solidFill>
              </a:rPr>
              <a:t>ze</a:t>
            </a:r>
            <a:r>
              <a:rPr lang="en-US" sz="2200" dirty="0">
                <a:solidFill>
                  <a:srgbClr val="568754"/>
                </a:solidFill>
              </a:rPr>
              <a:t> relevant </a:t>
            </a:r>
            <a:r>
              <a:rPr lang="en-US" sz="2200" dirty="0" err="1">
                <a:solidFill>
                  <a:srgbClr val="568754"/>
                </a:solidFill>
              </a:rPr>
              <a:t>te</a:t>
            </a:r>
            <a:r>
              <a:rPr lang="en-US" sz="2200" dirty="0">
                <a:solidFill>
                  <a:srgbClr val="568754"/>
                </a:solidFill>
              </a:rPr>
              <a:t> </a:t>
            </a:r>
            <a:r>
              <a:rPr lang="en-US" sz="2200" dirty="0" err="1">
                <a:solidFill>
                  <a:srgbClr val="568754"/>
                </a:solidFill>
              </a:rPr>
              <a:t>maken</a:t>
            </a:r>
            <a:r>
              <a:rPr lang="en-US" sz="2200" dirty="0">
                <a:solidFill>
                  <a:srgbClr val="568754"/>
                </a:solidFill>
              </a:rPr>
              <a:t> </a:t>
            </a:r>
            <a:r>
              <a:rPr lang="en-US" sz="2200" dirty="0" err="1">
                <a:solidFill>
                  <a:srgbClr val="568754"/>
                </a:solidFill>
              </a:rPr>
              <a:t>voor</a:t>
            </a:r>
            <a:r>
              <a:rPr lang="en-US" sz="2200" dirty="0">
                <a:solidFill>
                  <a:srgbClr val="568754"/>
                </a:solidFill>
              </a:rPr>
              <a:t> </a:t>
            </a:r>
            <a:r>
              <a:rPr lang="en-US" sz="2200" dirty="0" err="1">
                <a:solidFill>
                  <a:srgbClr val="568754"/>
                </a:solidFill>
              </a:rPr>
              <a:t>vandaag</a:t>
            </a:r>
            <a:r>
              <a:rPr lang="en-US" sz="2200" dirty="0">
                <a:solidFill>
                  <a:srgbClr val="568754"/>
                </a:solidFill>
              </a:rPr>
              <a:t>. </a:t>
            </a:r>
            <a:r>
              <a:rPr lang="en-US" sz="2200" dirty="0" err="1">
                <a:solidFill>
                  <a:srgbClr val="568754"/>
                </a:solidFill>
              </a:rPr>
              <a:t>Dat</a:t>
            </a:r>
            <a:r>
              <a:rPr lang="en-US" sz="2200" dirty="0">
                <a:solidFill>
                  <a:srgbClr val="568754"/>
                </a:solidFill>
              </a:rPr>
              <a:t> is </a:t>
            </a:r>
            <a:r>
              <a:rPr lang="en-US" sz="2200" dirty="0" err="1">
                <a:solidFill>
                  <a:srgbClr val="568754"/>
                </a:solidFill>
              </a:rPr>
              <a:t>waar</a:t>
            </a:r>
            <a:r>
              <a:rPr lang="en-US" sz="2200" dirty="0">
                <a:solidFill>
                  <a:srgbClr val="568754"/>
                </a:solidFill>
              </a:rPr>
              <a:t> het Erasmus+ project Cook It Forward om </a:t>
            </a:r>
            <a:r>
              <a:rPr lang="en-US" sz="2200" dirty="0" err="1">
                <a:solidFill>
                  <a:srgbClr val="568754"/>
                </a:solidFill>
              </a:rPr>
              <a:t>draait</a:t>
            </a:r>
            <a:r>
              <a:rPr lang="en-US" sz="2200" dirty="0">
                <a:solidFill>
                  <a:srgbClr val="568754"/>
                </a:solidFill>
              </a:rPr>
              <a:t>: </a:t>
            </a:r>
            <a:r>
              <a:rPr lang="en-US" sz="2200" dirty="0" err="1">
                <a:solidFill>
                  <a:srgbClr val="568754"/>
                </a:solidFill>
              </a:rPr>
              <a:t>beroepsstudenten</a:t>
            </a:r>
            <a:r>
              <a:rPr lang="en-US" sz="2200" dirty="0">
                <a:solidFill>
                  <a:srgbClr val="568754"/>
                </a:solidFill>
              </a:rPr>
              <a:t> </a:t>
            </a:r>
            <a:r>
              <a:rPr lang="en-US" sz="2200" dirty="0" err="1">
                <a:solidFill>
                  <a:srgbClr val="568754"/>
                </a:solidFill>
              </a:rPr>
              <a:t>helpen</a:t>
            </a:r>
            <a:r>
              <a:rPr lang="en-US" sz="2200" dirty="0">
                <a:solidFill>
                  <a:srgbClr val="568754"/>
                </a:solidFill>
              </a:rPr>
              <a:t> om </a:t>
            </a:r>
            <a:r>
              <a:rPr lang="en-US" sz="2200" dirty="0" err="1">
                <a:solidFill>
                  <a:srgbClr val="568754"/>
                </a:solidFill>
              </a:rPr>
              <a:t>culinair</a:t>
            </a:r>
            <a:r>
              <a:rPr lang="en-US" sz="2200" dirty="0">
                <a:solidFill>
                  <a:srgbClr val="568754"/>
                </a:solidFill>
              </a:rPr>
              <a:t> </a:t>
            </a:r>
            <a:r>
              <a:rPr lang="en-US" sz="2200" dirty="0" err="1">
                <a:solidFill>
                  <a:srgbClr val="568754"/>
                </a:solidFill>
              </a:rPr>
              <a:t>erfgoed</a:t>
            </a:r>
            <a:r>
              <a:rPr lang="en-US" sz="2200" dirty="0">
                <a:solidFill>
                  <a:srgbClr val="568754"/>
                </a:solidFill>
              </a:rPr>
              <a:t> </a:t>
            </a:r>
            <a:r>
              <a:rPr lang="en-US" sz="2200" dirty="0" err="1">
                <a:solidFill>
                  <a:srgbClr val="568754"/>
                </a:solidFill>
              </a:rPr>
              <a:t>te</a:t>
            </a:r>
            <a:r>
              <a:rPr lang="en-US" sz="2200" dirty="0">
                <a:solidFill>
                  <a:srgbClr val="568754"/>
                </a:solidFill>
              </a:rPr>
              <a:t> </a:t>
            </a:r>
            <a:r>
              <a:rPr lang="en-US" sz="2200" dirty="0" err="1">
                <a:solidFill>
                  <a:srgbClr val="568754"/>
                </a:solidFill>
              </a:rPr>
              <a:t>gebruiken</a:t>
            </a:r>
            <a:r>
              <a:rPr lang="en-US" sz="2200" dirty="0">
                <a:solidFill>
                  <a:srgbClr val="568754"/>
                </a:solidFill>
              </a:rPr>
              <a:t> </a:t>
            </a:r>
            <a:r>
              <a:rPr lang="en-US" sz="2200" dirty="0" err="1">
                <a:solidFill>
                  <a:srgbClr val="568754"/>
                </a:solidFill>
              </a:rPr>
              <a:t>voor</a:t>
            </a:r>
            <a:r>
              <a:rPr lang="en-US" sz="2200" dirty="0">
                <a:solidFill>
                  <a:srgbClr val="568754"/>
                </a:solidFill>
              </a:rPr>
              <a:t> </a:t>
            </a:r>
            <a:r>
              <a:rPr lang="en-US" sz="2200" dirty="0" err="1">
                <a:solidFill>
                  <a:srgbClr val="568754"/>
                </a:solidFill>
              </a:rPr>
              <a:t>hun</a:t>
            </a:r>
            <a:r>
              <a:rPr lang="en-US" sz="2200" dirty="0">
                <a:solidFill>
                  <a:srgbClr val="568754"/>
                </a:solidFill>
              </a:rPr>
              <a:t> </a:t>
            </a:r>
            <a:r>
              <a:rPr lang="en-US" sz="2200" dirty="0" err="1">
                <a:solidFill>
                  <a:srgbClr val="568754"/>
                </a:solidFill>
              </a:rPr>
              <a:t>toekomstige</a:t>
            </a:r>
            <a:r>
              <a:rPr lang="en-US" sz="2200" dirty="0">
                <a:solidFill>
                  <a:srgbClr val="568754"/>
                </a:solidFill>
              </a:rPr>
              <a:t> </a:t>
            </a:r>
            <a:r>
              <a:rPr lang="en-US" sz="2200" dirty="0" err="1">
                <a:solidFill>
                  <a:srgbClr val="568754"/>
                </a:solidFill>
              </a:rPr>
              <a:t>carrière</a:t>
            </a:r>
            <a:r>
              <a:rPr lang="en-US" sz="2200" dirty="0">
                <a:solidFill>
                  <a:srgbClr val="568754"/>
                </a:solidFill>
              </a:rPr>
              <a:t>.</a:t>
            </a:r>
            <a:endParaRPr dirty="0"/>
          </a:p>
        </p:txBody>
      </p:sp>
      <p:sp>
        <p:nvSpPr>
          <p:cNvPr id="384" name="Google Shape;384;p8"/>
          <p:cNvSpPr txBox="1">
            <a:spLocks noGrp="1"/>
          </p:cNvSpPr>
          <p:nvPr>
            <p:ph type="body" idx="3"/>
          </p:nvPr>
        </p:nvSpPr>
        <p:spPr>
          <a:xfrm>
            <a:off x="381441" y="730635"/>
            <a:ext cx="511328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Cooking Forward...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9"/>
          <p:cNvSpPr txBox="1">
            <a:spLocks noGrp="1"/>
          </p:cNvSpPr>
          <p:nvPr>
            <p:ph type="body" idx="1"/>
          </p:nvPr>
        </p:nvSpPr>
        <p:spPr>
          <a:xfrm>
            <a:off x="490267" y="1034000"/>
            <a:ext cx="11296996" cy="4397432"/>
          </a:xfrm>
          <a:prstGeom prst="rect">
            <a:avLst/>
          </a:prstGeom>
          <a:noFill/>
          <a:ln>
            <a:noFill/>
          </a:ln>
        </p:spPr>
        <p:txBody>
          <a:bodyPr spcFirstLastPara="1" wrap="square" lIns="91425" tIns="45700" rIns="91425" bIns="45700" anchor="t" anchorCtr="0">
            <a:noAutofit/>
          </a:bodyPr>
          <a:lstStyle/>
          <a:p>
            <a:pPr marL="228600" lvl="0" indent="-228600" algn="r" rtl="0">
              <a:lnSpc>
                <a:spcPct val="120000"/>
              </a:lnSpc>
              <a:spcBef>
                <a:spcPts val="0"/>
              </a:spcBef>
              <a:spcAft>
                <a:spcPts val="0"/>
              </a:spcAft>
              <a:buClr>
                <a:schemeClr val="lt1"/>
              </a:buClr>
              <a:buSzPts val="1800"/>
              <a:buNone/>
            </a:pPr>
            <a:r>
              <a:rPr lang="en-US" sz="1600" b="1" dirty="0"/>
              <a:t>De </a:t>
            </a:r>
            <a:r>
              <a:rPr lang="en-US" sz="1600" b="1" dirty="0" err="1"/>
              <a:t>revolutie</a:t>
            </a:r>
            <a:r>
              <a:rPr lang="en-US" sz="1600" b="1" dirty="0"/>
              <a:t> is al </a:t>
            </a:r>
            <a:r>
              <a:rPr lang="en-US" sz="1600" b="1" dirty="0" err="1"/>
              <a:t>begonnen</a:t>
            </a:r>
            <a:r>
              <a:rPr lang="en-US" sz="1600" b="1" dirty="0"/>
              <a:t> </a:t>
            </a:r>
            <a:r>
              <a:rPr lang="en-US" sz="1600" dirty="0"/>
              <a:t>...neem </a:t>
            </a:r>
            <a:r>
              <a:rPr lang="en-US" sz="1600" dirty="0" err="1"/>
              <a:t>bijvoorbeeld</a:t>
            </a:r>
            <a:r>
              <a:rPr lang="en-US" sz="1600" dirty="0"/>
              <a:t> </a:t>
            </a:r>
            <a:r>
              <a:rPr lang="en-US" sz="1600" dirty="0" err="1"/>
              <a:t>Ierland</a:t>
            </a:r>
            <a:endParaRPr sz="2000" dirty="0"/>
          </a:p>
          <a:p>
            <a:pPr marL="0" lvl="0" indent="0" algn="just" rtl="0">
              <a:lnSpc>
                <a:spcPct val="120000"/>
              </a:lnSpc>
              <a:spcBef>
                <a:spcPts val="1000"/>
              </a:spcBef>
              <a:spcAft>
                <a:spcPts val="0"/>
              </a:spcAft>
              <a:buClr>
                <a:schemeClr val="lt1"/>
              </a:buClr>
              <a:buSzPts val="1800"/>
              <a:buNone/>
            </a:pPr>
            <a:r>
              <a:rPr lang="en-US" sz="1600" dirty="0"/>
              <a:t>De </a:t>
            </a:r>
            <a:r>
              <a:rPr lang="en-US" sz="1600" dirty="0" err="1"/>
              <a:t>traditionele</a:t>
            </a:r>
            <a:r>
              <a:rPr lang="en-US" sz="1600" dirty="0"/>
              <a:t> </a:t>
            </a:r>
            <a:r>
              <a:rPr lang="en-US" sz="1600" dirty="0" err="1"/>
              <a:t>Ierse</a:t>
            </a:r>
            <a:r>
              <a:rPr lang="en-US" sz="1600" dirty="0"/>
              <a:t> </a:t>
            </a:r>
            <a:r>
              <a:rPr lang="en-US" sz="1600" dirty="0" err="1"/>
              <a:t>keuken</a:t>
            </a:r>
            <a:r>
              <a:rPr lang="en-US" sz="1600" dirty="0"/>
              <a:t> </a:t>
            </a:r>
            <a:r>
              <a:rPr lang="en-US" sz="1600" dirty="0" err="1"/>
              <a:t>heeft</a:t>
            </a:r>
            <a:r>
              <a:rPr lang="en-US" sz="1600" dirty="0"/>
              <a:t> </a:t>
            </a:r>
            <a:r>
              <a:rPr lang="en-US" sz="1600" dirty="0" err="1"/>
              <a:t>een</a:t>
            </a:r>
            <a:r>
              <a:rPr lang="en-US" sz="1600" dirty="0"/>
              <a:t> </a:t>
            </a:r>
            <a:r>
              <a:rPr lang="en-US" sz="1600" dirty="0" err="1"/>
              <a:t>bevredigende</a:t>
            </a:r>
            <a:r>
              <a:rPr lang="en-US" sz="1600" dirty="0"/>
              <a:t> </a:t>
            </a:r>
            <a:r>
              <a:rPr lang="en-US" sz="1600" dirty="0" err="1"/>
              <a:t>huiselijke</a:t>
            </a:r>
            <a:r>
              <a:rPr lang="en-US" sz="1600" dirty="0"/>
              <a:t> </a:t>
            </a:r>
            <a:r>
              <a:rPr lang="en-US" sz="1600" dirty="0" err="1"/>
              <a:t>sfeer</a:t>
            </a:r>
            <a:r>
              <a:rPr lang="en-US" sz="1600" dirty="0"/>
              <a:t>, met </a:t>
            </a:r>
            <a:r>
              <a:rPr lang="en-US" sz="1600" dirty="0" err="1"/>
              <a:t>grote</a:t>
            </a:r>
            <a:r>
              <a:rPr lang="en-US" sz="1600" dirty="0"/>
              <a:t> </a:t>
            </a:r>
            <a:r>
              <a:rPr lang="en-US" sz="1600" dirty="0" err="1"/>
              <a:t>schalen</a:t>
            </a:r>
            <a:r>
              <a:rPr lang="en-US" sz="1600" dirty="0"/>
              <a:t> </a:t>
            </a:r>
            <a:r>
              <a:rPr lang="en-US" sz="1600" dirty="0" err="1"/>
              <a:t>warme</a:t>
            </a:r>
            <a:r>
              <a:rPr lang="en-US" sz="1600" dirty="0"/>
              <a:t> </a:t>
            </a:r>
            <a:r>
              <a:rPr lang="en-US" sz="1600" dirty="0" err="1"/>
              <a:t>gerechten</a:t>
            </a:r>
            <a:r>
              <a:rPr lang="en-US" sz="1600" dirty="0"/>
              <a:t> </a:t>
            </a:r>
            <a:r>
              <a:rPr lang="en-US" sz="1600" dirty="0" err="1"/>
              <a:t>en</a:t>
            </a:r>
            <a:r>
              <a:rPr lang="en-US" sz="1600" dirty="0"/>
              <a:t> </a:t>
            </a:r>
            <a:r>
              <a:rPr lang="en-US" sz="1600" dirty="0" err="1"/>
              <a:t>vertrouwde</a:t>
            </a:r>
            <a:r>
              <a:rPr lang="en-US" sz="1600" dirty="0"/>
              <a:t> </a:t>
            </a:r>
            <a:r>
              <a:rPr lang="en-US" sz="1600" dirty="0" err="1"/>
              <a:t>tweecomponentenmaaltijden</a:t>
            </a:r>
            <a:r>
              <a:rPr lang="en-US" sz="1600" dirty="0"/>
              <a:t> (</a:t>
            </a:r>
            <a:r>
              <a:rPr lang="en-US" sz="1600" dirty="0" err="1"/>
              <a:t>vlees</a:t>
            </a:r>
            <a:r>
              <a:rPr lang="en-US" sz="1600" dirty="0"/>
              <a:t> </a:t>
            </a:r>
            <a:r>
              <a:rPr lang="en-US" sz="1600" dirty="0" err="1"/>
              <a:t>en</a:t>
            </a:r>
            <a:r>
              <a:rPr lang="en-US" sz="1600" dirty="0"/>
              <a:t> </a:t>
            </a:r>
            <a:r>
              <a:rPr lang="en-US" sz="1600" dirty="0" err="1"/>
              <a:t>groenten</a:t>
            </a:r>
            <a:r>
              <a:rPr lang="en-US" sz="1600" dirty="0"/>
              <a:t> met de </a:t>
            </a:r>
            <a:r>
              <a:rPr lang="en-US" sz="1600" dirty="0" err="1"/>
              <a:t>nadruk</a:t>
            </a:r>
            <a:r>
              <a:rPr lang="en-US" sz="1600" dirty="0"/>
              <a:t> op </a:t>
            </a:r>
            <a:r>
              <a:rPr lang="en-US" sz="1600" dirty="0" err="1"/>
              <a:t>aardappelen</a:t>
            </a:r>
            <a:r>
              <a:rPr lang="en-US" sz="1600" dirty="0"/>
              <a:t>) die de </a:t>
            </a:r>
            <a:r>
              <a:rPr lang="en-US" sz="1600" dirty="0" err="1"/>
              <a:t>tand</a:t>
            </a:r>
            <a:r>
              <a:rPr lang="en-US" sz="1600" dirty="0"/>
              <a:t> des </a:t>
            </a:r>
            <a:r>
              <a:rPr lang="en-US" sz="1600" dirty="0" err="1"/>
              <a:t>tijds</a:t>
            </a:r>
            <a:r>
              <a:rPr lang="en-US" sz="1600" dirty="0"/>
              <a:t> </a:t>
            </a:r>
            <a:r>
              <a:rPr lang="en-US" sz="1600" dirty="0" err="1"/>
              <a:t>hebben</a:t>
            </a:r>
            <a:r>
              <a:rPr lang="en-US" sz="1600" dirty="0"/>
              <a:t> </a:t>
            </a:r>
            <a:r>
              <a:rPr lang="en-US" sz="1600" dirty="0" err="1"/>
              <a:t>doorstaan</a:t>
            </a:r>
            <a:r>
              <a:rPr lang="en-US" sz="1600" dirty="0"/>
              <a:t>.  Irish stew, bacon </a:t>
            </a:r>
            <a:r>
              <a:rPr lang="en-US" sz="1600" dirty="0" err="1"/>
              <a:t>en</a:t>
            </a:r>
            <a:r>
              <a:rPr lang="en-US" sz="1600" dirty="0"/>
              <a:t> </a:t>
            </a:r>
            <a:r>
              <a:rPr lang="en-US" sz="1600" dirty="0" err="1"/>
              <a:t>kool</a:t>
            </a:r>
            <a:r>
              <a:rPr lang="en-US" sz="1600" dirty="0"/>
              <a:t>, </a:t>
            </a:r>
            <a:r>
              <a:rPr lang="en-US" sz="1600" dirty="0" err="1"/>
              <a:t>regionale</a:t>
            </a:r>
            <a:r>
              <a:rPr lang="en-US" sz="1600" dirty="0"/>
              <a:t> </a:t>
            </a:r>
            <a:r>
              <a:rPr lang="en-US" sz="1600" dirty="0" err="1"/>
              <a:t>gerechten</a:t>
            </a:r>
            <a:r>
              <a:rPr lang="en-US" sz="1600" dirty="0"/>
              <a:t> </a:t>
            </a:r>
            <a:r>
              <a:rPr lang="en-US" sz="1600" dirty="0" err="1"/>
              <a:t>als</a:t>
            </a:r>
            <a:r>
              <a:rPr lang="en-US" sz="1600" dirty="0"/>
              <a:t> </a:t>
            </a:r>
            <a:r>
              <a:rPr lang="en-US" sz="1600" b="1" u="sng" dirty="0">
                <a:solidFill>
                  <a:srgbClr val="EF9958"/>
                </a:solidFill>
                <a:hlinkClick r:id="rId3">
                  <a:extLst>
                    <a:ext uri="{A12FA001-AC4F-418D-AE19-62706E023703}">
                      <ahyp:hlinkClr xmlns:ahyp="http://schemas.microsoft.com/office/drawing/2018/hyperlinkcolor" val="tx"/>
                    </a:ext>
                  </a:extLst>
                </a:hlinkClick>
              </a:rPr>
              <a:t>Coddle </a:t>
            </a:r>
            <a:r>
              <a:rPr lang="en-US" sz="1600" dirty="0"/>
              <a:t>(</a:t>
            </a:r>
            <a:r>
              <a:rPr lang="en-US" sz="1600" dirty="0" err="1"/>
              <a:t>typisch</a:t>
            </a:r>
            <a:r>
              <a:rPr lang="en-US" sz="1600" dirty="0"/>
              <a:t> Dublin) of </a:t>
            </a:r>
            <a:r>
              <a:rPr lang="en-US" sz="1600" b="1" u="sng" dirty="0" err="1">
                <a:solidFill>
                  <a:srgbClr val="EF9958"/>
                </a:solidFill>
                <a:hlinkClick r:id="rId4">
                  <a:extLst>
                    <a:ext uri="{A12FA001-AC4F-418D-AE19-62706E023703}">
                      <ahyp:hlinkClr xmlns:ahyp="http://schemas.microsoft.com/office/drawing/2018/hyperlinkcolor" val="tx"/>
                    </a:ext>
                  </a:extLst>
                </a:hlinkClick>
              </a:rPr>
              <a:t>Boxty</a:t>
            </a:r>
            <a:r>
              <a:rPr lang="en-US" sz="1600" b="1" u="sng" dirty="0">
                <a:solidFill>
                  <a:srgbClr val="EF9958"/>
                </a:solidFill>
                <a:hlinkClick r:id="rId4">
                  <a:extLst>
                    <a:ext uri="{A12FA001-AC4F-418D-AE19-62706E023703}">
                      <ahyp:hlinkClr xmlns:ahyp="http://schemas.microsoft.com/office/drawing/2018/hyperlinkcolor" val="tx"/>
                    </a:ext>
                  </a:extLst>
                </a:hlinkClick>
              </a:rPr>
              <a:t> </a:t>
            </a:r>
            <a:r>
              <a:rPr lang="en-US" sz="1600" dirty="0"/>
              <a:t>(</a:t>
            </a:r>
            <a:r>
              <a:rPr lang="en-US" sz="1600" dirty="0" err="1"/>
              <a:t>uit</a:t>
            </a:r>
            <a:r>
              <a:rPr lang="en-US" sz="1600" dirty="0"/>
              <a:t> de </a:t>
            </a:r>
            <a:r>
              <a:rPr lang="en-US" sz="1600" dirty="0" err="1"/>
              <a:t>grensstreek</a:t>
            </a:r>
            <a:r>
              <a:rPr lang="en-US" sz="1600" dirty="0"/>
              <a:t>).</a:t>
            </a:r>
            <a:endParaRPr sz="2000" dirty="0"/>
          </a:p>
          <a:p>
            <a:pPr marL="0" lvl="0" indent="0" algn="just" rtl="0">
              <a:lnSpc>
                <a:spcPct val="120000"/>
              </a:lnSpc>
              <a:spcBef>
                <a:spcPts val="1000"/>
              </a:spcBef>
              <a:spcAft>
                <a:spcPts val="0"/>
              </a:spcAft>
              <a:buClr>
                <a:schemeClr val="lt1"/>
              </a:buClr>
              <a:buSzPts val="1800"/>
              <a:buNone/>
            </a:pPr>
            <a:r>
              <a:rPr lang="en-US" sz="1600" dirty="0"/>
              <a:t>Tot nu toe </a:t>
            </a:r>
            <a:r>
              <a:rPr lang="en-US" sz="1600" dirty="0" err="1"/>
              <a:t>werd</a:t>
            </a:r>
            <a:r>
              <a:rPr lang="en-US" sz="1600" dirty="0"/>
              <a:t> </a:t>
            </a:r>
            <a:r>
              <a:rPr lang="en-US" sz="1600" dirty="0" err="1"/>
              <a:t>dit</a:t>
            </a:r>
            <a:r>
              <a:rPr lang="en-US" sz="1600" dirty="0"/>
              <a:t> </a:t>
            </a:r>
            <a:r>
              <a:rPr lang="en-US" sz="1600" dirty="0" err="1"/>
              <a:t>soort</a:t>
            </a:r>
            <a:r>
              <a:rPr lang="en-US" sz="1600" dirty="0"/>
              <a:t> </a:t>
            </a:r>
            <a:r>
              <a:rPr lang="en-US" sz="1600" dirty="0" err="1"/>
              <a:t>eten</a:t>
            </a:r>
            <a:r>
              <a:rPr lang="en-US" sz="1600" dirty="0"/>
              <a:t> </a:t>
            </a:r>
            <a:r>
              <a:rPr lang="en-US" sz="1600" dirty="0" err="1"/>
              <a:t>misschien</a:t>
            </a:r>
            <a:r>
              <a:rPr lang="en-US" sz="1600" dirty="0"/>
              <a:t> met </a:t>
            </a:r>
            <a:r>
              <a:rPr lang="en-US" sz="1600" dirty="0" err="1"/>
              <a:t>genegenheid</a:t>
            </a:r>
            <a:r>
              <a:rPr lang="en-US" sz="1600" dirty="0"/>
              <a:t> </a:t>
            </a:r>
            <a:r>
              <a:rPr lang="en-US" sz="1600" dirty="0" err="1"/>
              <a:t>bekeken</a:t>
            </a:r>
            <a:r>
              <a:rPr lang="en-US" sz="1600" dirty="0"/>
              <a:t>, maar het </a:t>
            </a:r>
            <a:r>
              <a:rPr lang="en-US" sz="1600" dirty="0" err="1"/>
              <a:t>werd</a:t>
            </a:r>
            <a:r>
              <a:rPr lang="en-US" sz="1600" dirty="0"/>
              <a:t> </a:t>
            </a:r>
            <a:r>
              <a:rPr lang="en-US" sz="1600" dirty="0" err="1"/>
              <a:t>niet</a:t>
            </a:r>
            <a:r>
              <a:rPr lang="en-US" sz="1600" dirty="0"/>
              <a:t> </a:t>
            </a:r>
            <a:r>
              <a:rPr lang="en-US" sz="1600" dirty="0" err="1"/>
              <a:t>altijd</a:t>
            </a:r>
            <a:r>
              <a:rPr lang="en-US" sz="1600" dirty="0"/>
              <a:t> </a:t>
            </a:r>
            <a:r>
              <a:rPr lang="en-US" sz="1600" dirty="0" err="1"/>
              <a:t>als</a:t>
            </a:r>
            <a:r>
              <a:rPr lang="en-US" sz="1600" dirty="0"/>
              <a:t> cool </a:t>
            </a:r>
            <a:r>
              <a:rPr lang="en-US" sz="1600" dirty="0" err="1"/>
              <a:t>beschouwd</a:t>
            </a:r>
            <a:r>
              <a:rPr lang="en-US" sz="1600" dirty="0"/>
              <a:t>. </a:t>
            </a:r>
            <a:r>
              <a:rPr lang="en-US" sz="1600" dirty="0" err="1"/>
              <a:t>Welnu</a:t>
            </a:r>
            <a:r>
              <a:rPr lang="en-US" sz="1600" dirty="0"/>
              <a:t>, de </a:t>
            </a:r>
            <a:r>
              <a:rPr lang="en-US" sz="1600" dirty="0" err="1"/>
              <a:t>dingen</a:t>
            </a:r>
            <a:r>
              <a:rPr lang="en-US" sz="1600" dirty="0"/>
              <a:t> </a:t>
            </a:r>
            <a:r>
              <a:rPr lang="en-US" sz="1600" dirty="0" err="1"/>
              <a:t>zijn</a:t>
            </a:r>
            <a:r>
              <a:rPr lang="en-US" sz="1600" dirty="0"/>
              <a:t> </a:t>
            </a:r>
            <a:r>
              <a:rPr lang="en-US" sz="1600" dirty="0" err="1"/>
              <a:t>veranderd</a:t>
            </a:r>
            <a:r>
              <a:rPr lang="en-US" sz="1600" dirty="0"/>
              <a:t>: </a:t>
            </a:r>
            <a:r>
              <a:rPr lang="en-US" sz="1600" dirty="0" err="1"/>
              <a:t>Ierse</a:t>
            </a:r>
            <a:r>
              <a:rPr lang="en-US" sz="1600" dirty="0"/>
              <a:t> chef-</a:t>
            </a:r>
            <a:r>
              <a:rPr lang="en-US" sz="1600" dirty="0" err="1"/>
              <a:t>koks</a:t>
            </a:r>
            <a:r>
              <a:rPr lang="en-US" sz="1600" dirty="0"/>
              <a:t> </a:t>
            </a:r>
            <a:r>
              <a:rPr lang="en-US" sz="1600" dirty="0" err="1"/>
              <a:t>herwerken</a:t>
            </a:r>
            <a:r>
              <a:rPr lang="en-US" sz="1600" dirty="0"/>
              <a:t> </a:t>
            </a:r>
            <a:r>
              <a:rPr lang="en-US" sz="1600" dirty="0" err="1"/>
              <a:t>en</a:t>
            </a:r>
            <a:r>
              <a:rPr lang="en-US" sz="1600" dirty="0"/>
              <a:t> </a:t>
            </a:r>
            <a:r>
              <a:rPr lang="en-US" sz="1600" dirty="0" err="1"/>
              <a:t>vinden</a:t>
            </a:r>
            <a:r>
              <a:rPr lang="en-US" sz="1600" dirty="0"/>
              <a:t> </a:t>
            </a:r>
            <a:r>
              <a:rPr lang="en-US" sz="1600" dirty="0" err="1"/>
              <a:t>hun</a:t>
            </a:r>
            <a:r>
              <a:rPr lang="en-US" sz="1600" dirty="0"/>
              <a:t> menu's </a:t>
            </a:r>
            <a:r>
              <a:rPr lang="en-US" sz="1600" dirty="0" err="1"/>
              <a:t>opnieuw</a:t>
            </a:r>
            <a:r>
              <a:rPr lang="en-US" sz="1600" dirty="0"/>
              <a:t> </a:t>
            </a:r>
            <a:r>
              <a:rPr lang="en-US" sz="1600" dirty="0" err="1"/>
              <a:t>uit</a:t>
            </a:r>
            <a:r>
              <a:rPr lang="en-US" sz="1600" dirty="0"/>
              <a:t> </a:t>
            </a:r>
            <a:r>
              <a:rPr lang="en-US" sz="1600" dirty="0" err="1"/>
              <a:t>en</a:t>
            </a:r>
            <a:r>
              <a:rPr lang="en-US" sz="1600" dirty="0"/>
              <a:t> </a:t>
            </a:r>
            <a:r>
              <a:rPr lang="en-US" sz="1600" dirty="0" err="1"/>
              <a:t>brengen</a:t>
            </a:r>
            <a:r>
              <a:rPr lang="en-US" sz="1600" dirty="0"/>
              <a:t> de </a:t>
            </a:r>
            <a:r>
              <a:rPr lang="en-US" sz="1600" dirty="0" err="1"/>
              <a:t>traditionele</a:t>
            </a:r>
            <a:r>
              <a:rPr lang="en-US" sz="1600" dirty="0"/>
              <a:t> </a:t>
            </a:r>
            <a:r>
              <a:rPr lang="en-US" sz="1600" dirty="0" err="1"/>
              <a:t>Ierse</a:t>
            </a:r>
            <a:r>
              <a:rPr lang="en-US" sz="1600" dirty="0"/>
              <a:t> </a:t>
            </a:r>
            <a:r>
              <a:rPr lang="en-US" sz="1600" dirty="0" err="1"/>
              <a:t>gerechten</a:t>
            </a:r>
            <a:r>
              <a:rPr lang="en-US" sz="1600" dirty="0"/>
              <a:t> up-to-date </a:t>
            </a:r>
            <a:r>
              <a:rPr lang="en-US" sz="1600" dirty="0" err="1"/>
              <a:t>voor</a:t>
            </a:r>
            <a:r>
              <a:rPr lang="en-US" sz="1600" dirty="0"/>
              <a:t> de </a:t>
            </a:r>
            <a:r>
              <a:rPr lang="en-US" sz="1600" dirty="0" err="1"/>
              <a:t>fijnproevers</a:t>
            </a:r>
            <a:r>
              <a:rPr lang="en-US" sz="1600" dirty="0"/>
              <a:t> van de 21e </a:t>
            </a:r>
            <a:r>
              <a:rPr lang="en-US" sz="1600" dirty="0" err="1"/>
              <a:t>eeuw</a:t>
            </a:r>
            <a:r>
              <a:rPr lang="en-US" sz="1600" dirty="0"/>
              <a:t>. </a:t>
            </a:r>
            <a:r>
              <a:rPr lang="en-US" sz="1600" dirty="0" err="1"/>
              <a:t>Ze</a:t>
            </a:r>
            <a:r>
              <a:rPr lang="en-US" sz="1600" dirty="0"/>
              <a:t> </a:t>
            </a:r>
            <a:r>
              <a:rPr lang="en-US" sz="1600" dirty="0" err="1"/>
              <a:t>mengen</a:t>
            </a:r>
            <a:r>
              <a:rPr lang="en-US" sz="1600" dirty="0"/>
              <a:t> </a:t>
            </a:r>
            <a:r>
              <a:rPr lang="en-US" sz="1600" dirty="0" err="1"/>
              <a:t>hoogwaardige</a:t>
            </a:r>
            <a:r>
              <a:rPr lang="en-US" sz="1600" dirty="0"/>
              <a:t> </a:t>
            </a:r>
            <a:r>
              <a:rPr lang="en-US" sz="1600" dirty="0" err="1"/>
              <a:t>ingrediënten</a:t>
            </a:r>
            <a:r>
              <a:rPr lang="en-US" sz="1600" dirty="0"/>
              <a:t> met </a:t>
            </a:r>
            <a:r>
              <a:rPr lang="en-US" sz="1600" dirty="0" err="1"/>
              <a:t>nieuwe</a:t>
            </a:r>
            <a:r>
              <a:rPr lang="en-US" sz="1600" dirty="0"/>
              <a:t> </a:t>
            </a:r>
            <a:r>
              <a:rPr lang="en-US" sz="1600" dirty="0" err="1"/>
              <a:t>technieken</a:t>
            </a:r>
            <a:r>
              <a:rPr lang="en-US" sz="1600" dirty="0"/>
              <a:t>, </a:t>
            </a:r>
            <a:r>
              <a:rPr lang="en-US" sz="1600" dirty="0" err="1"/>
              <a:t>waardoor</a:t>
            </a:r>
            <a:r>
              <a:rPr lang="en-US" sz="1600" dirty="0"/>
              <a:t> het </a:t>
            </a:r>
            <a:r>
              <a:rPr lang="en-US" sz="1600" dirty="0" err="1"/>
              <a:t>eindproduct</a:t>
            </a:r>
            <a:r>
              <a:rPr lang="en-US" sz="1600" dirty="0"/>
              <a:t> </a:t>
            </a:r>
            <a:r>
              <a:rPr lang="en-US" sz="1600" dirty="0" err="1"/>
              <a:t>verser</a:t>
            </a:r>
            <a:r>
              <a:rPr lang="en-US" sz="1600" dirty="0"/>
              <a:t>, </a:t>
            </a:r>
            <a:r>
              <a:rPr lang="en-US" sz="1600" dirty="0" err="1"/>
              <a:t>lekkerder</a:t>
            </a:r>
            <a:r>
              <a:rPr lang="en-US" sz="1600" dirty="0"/>
              <a:t> </a:t>
            </a:r>
            <a:r>
              <a:rPr lang="en-US" sz="1600" dirty="0" err="1"/>
              <a:t>en</a:t>
            </a:r>
            <a:r>
              <a:rPr lang="en-US" sz="1600" dirty="0"/>
              <a:t> </a:t>
            </a:r>
            <a:r>
              <a:rPr lang="en-US" sz="1600" dirty="0" err="1"/>
              <a:t>onmiskenbaar</a:t>
            </a:r>
            <a:r>
              <a:rPr lang="en-US" sz="1600" dirty="0"/>
              <a:t> modern </a:t>
            </a:r>
            <a:r>
              <a:rPr lang="en-US" sz="1600" dirty="0" err="1"/>
              <a:t>wordt</a:t>
            </a:r>
            <a:r>
              <a:rPr lang="en-US" sz="1600" dirty="0"/>
              <a:t> - maar </a:t>
            </a:r>
            <a:r>
              <a:rPr lang="en-US" sz="1600" dirty="0" err="1"/>
              <a:t>toch</a:t>
            </a:r>
            <a:r>
              <a:rPr lang="en-US" sz="1600" dirty="0"/>
              <a:t> </a:t>
            </a:r>
            <a:r>
              <a:rPr lang="en-US" sz="1600" dirty="0" err="1"/>
              <a:t>trouw</a:t>
            </a:r>
            <a:r>
              <a:rPr lang="en-US" sz="1600" dirty="0"/>
              <a:t> </a:t>
            </a:r>
            <a:r>
              <a:rPr lang="en-US" sz="1600" dirty="0" err="1"/>
              <a:t>blijft</a:t>
            </a:r>
            <a:r>
              <a:rPr lang="en-US" sz="1600" dirty="0"/>
              <a:t> </a:t>
            </a:r>
            <a:r>
              <a:rPr lang="en-US" sz="1600" dirty="0" err="1"/>
              <a:t>aan</a:t>
            </a:r>
            <a:r>
              <a:rPr lang="en-US" sz="1600" dirty="0"/>
              <a:t> het </a:t>
            </a:r>
            <a:r>
              <a:rPr lang="en-US" sz="1600" dirty="0" err="1"/>
              <a:t>nederige</a:t>
            </a:r>
            <a:r>
              <a:rPr lang="en-US" sz="1600" dirty="0"/>
              <a:t> </a:t>
            </a:r>
            <a:r>
              <a:rPr lang="en-US" sz="1600" dirty="0" err="1"/>
              <a:t>erfgoed</a:t>
            </a:r>
            <a:r>
              <a:rPr lang="en-US" sz="1600" dirty="0"/>
              <a:t> van </a:t>
            </a:r>
            <a:r>
              <a:rPr lang="en-US" sz="1600" dirty="0" err="1"/>
              <a:t>deze</a:t>
            </a:r>
            <a:r>
              <a:rPr lang="en-US" sz="1600" dirty="0"/>
              <a:t> </a:t>
            </a:r>
            <a:r>
              <a:rPr lang="en-US" sz="1600" dirty="0" err="1"/>
              <a:t>eenvoudige</a:t>
            </a:r>
            <a:r>
              <a:rPr lang="en-US" sz="1600" dirty="0"/>
              <a:t> </a:t>
            </a:r>
            <a:r>
              <a:rPr lang="en-US" sz="1600" dirty="0" err="1"/>
              <a:t>ingrediënten</a:t>
            </a:r>
            <a:r>
              <a:rPr lang="en-US" sz="1600" dirty="0"/>
              <a:t>. </a:t>
            </a:r>
            <a:r>
              <a:rPr lang="en-US" sz="1600" dirty="0" err="1"/>
              <a:t>Kijk</a:t>
            </a:r>
            <a:r>
              <a:rPr lang="en-US" sz="1600" dirty="0"/>
              <a:t> maar </a:t>
            </a:r>
            <a:r>
              <a:rPr lang="en-US" sz="1600" dirty="0" err="1"/>
              <a:t>naar</a:t>
            </a:r>
            <a:r>
              <a:rPr lang="en-US" sz="1600" dirty="0"/>
              <a:t> </a:t>
            </a:r>
            <a:r>
              <a:rPr lang="en-US" sz="1600" dirty="0" err="1"/>
              <a:t>chique</a:t>
            </a:r>
            <a:r>
              <a:rPr lang="en-US" sz="1600" dirty="0"/>
              <a:t> restaurants </a:t>
            </a:r>
            <a:r>
              <a:rPr lang="en-US" sz="1600" dirty="0" err="1"/>
              <a:t>als</a:t>
            </a:r>
            <a:r>
              <a:rPr lang="en-US" sz="1600" dirty="0"/>
              <a:t> </a:t>
            </a:r>
            <a:r>
              <a:rPr lang="en-US" sz="1600" u="sng" dirty="0">
                <a:solidFill>
                  <a:srgbClr val="EF9958"/>
                </a:solidFill>
                <a:hlinkClick r:id="rId5">
                  <a:extLst>
                    <a:ext uri="{A12FA001-AC4F-418D-AE19-62706E023703}">
                      <ahyp:hlinkClr xmlns:ahyp="http://schemas.microsoft.com/office/drawing/2018/hyperlinkcolor" val="tx"/>
                    </a:ext>
                  </a:extLst>
                </a:hlinkClick>
              </a:rPr>
              <a:t>The Greenhouse</a:t>
            </a:r>
            <a:r>
              <a:rPr lang="en-US" sz="1600" dirty="0"/>
              <a:t>, </a:t>
            </a:r>
            <a:r>
              <a:rPr lang="en-US" sz="1600" u="sng" dirty="0" err="1">
                <a:solidFill>
                  <a:srgbClr val="EF9958"/>
                </a:solidFill>
                <a:hlinkClick r:id="rId6">
                  <a:extLst>
                    <a:ext uri="{A12FA001-AC4F-418D-AE19-62706E023703}">
                      <ahyp:hlinkClr xmlns:ahyp="http://schemas.microsoft.com/office/drawing/2018/hyperlinkcolor" val="tx"/>
                    </a:ext>
                  </a:extLst>
                </a:hlinkClick>
              </a:rPr>
              <a:t>Dax</a:t>
            </a:r>
            <a:r>
              <a:rPr lang="en-US" sz="1600" dirty="0"/>
              <a:t>, </a:t>
            </a:r>
            <a:r>
              <a:rPr lang="en-US" sz="1600" u="sng" dirty="0">
                <a:solidFill>
                  <a:srgbClr val="EF9958"/>
                </a:solidFill>
                <a:hlinkClick r:id="rId7">
                  <a:extLst>
                    <a:ext uri="{A12FA001-AC4F-418D-AE19-62706E023703}">
                      <ahyp:hlinkClr xmlns:ahyp="http://schemas.microsoft.com/office/drawing/2018/hyperlinkcolor" val="tx"/>
                    </a:ext>
                  </a:extLst>
                </a:hlinkClick>
              </a:rPr>
              <a:t>Forest Avenue </a:t>
            </a:r>
            <a:r>
              <a:rPr lang="en-US" sz="1600" dirty="0" err="1"/>
              <a:t>en</a:t>
            </a:r>
            <a:r>
              <a:rPr lang="en-US" sz="1600" dirty="0"/>
              <a:t> </a:t>
            </a:r>
            <a:r>
              <a:rPr lang="en-US" sz="1600" u="sng" dirty="0">
                <a:solidFill>
                  <a:srgbClr val="EF9958"/>
                </a:solidFill>
                <a:hlinkClick r:id="rId8">
                  <a:extLst>
                    <a:ext uri="{A12FA001-AC4F-418D-AE19-62706E023703}">
                      <ahyp:hlinkClr xmlns:ahyp="http://schemas.microsoft.com/office/drawing/2018/hyperlinkcolor" val="tx"/>
                    </a:ext>
                  </a:extLst>
                </a:hlinkClick>
              </a:rPr>
              <a:t>Loam </a:t>
            </a:r>
            <a:r>
              <a:rPr lang="en-US" sz="1600" dirty="0" err="1"/>
              <a:t>en</a:t>
            </a:r>
            <a:r>
              <a:rPr lang="en-US" sz="1600" dirty="0"/>
              <a:t> je </a:t>
            </a:r>
            <a:r>
              <a:rPr lang="en-US" sz="1600" dirty="0" err="1"/>
              <a:t>begrijpt</a:t>
            </a:r>
            <a:r>
              <a:rPr lang="en-US" sz="1600" dirty="0"/>
              <a:t> wat we </a:t>
            </a:r>
            <a:r>
              <a:rPr lang="en-US" sz="1600" dirty="0" err="1"/>
              <a:t>bedoelen</a:t>
            </a:r>
            <a:r>
              <a:rPr lang="en-US" sz="1600" dirty="0"/>
              <a:t>.</a:t>
            </a:r>
            <a:endParaRPr sz="2000" dirty="0"/>
          </a:p>
          <a:p>
            <a:pPr marL="0" lvl="0" indent="0" algn="just" rtl="0">
              <a:lnSpc>
                <a:spcPct val="120000"/>
              </a:lnSpc>
              <a:spcBef>
                <a:spcPts val="1000"/>
              </a:spcBef>
              <a:spcAft>
                <a:spcPts val="0"/>
              </a:spcAft>
              <a:buClr>
                <a:schemeClr val="lt1"/>
              </a:buClr>
              <a:buSzPts val="1800"/>
              <a:buNone/>
            </a:pPr>
            <a:r>
              <a:rPr lang="en-US" sz="1600" dirty="0" err="1"/>
              <a:t>Wij</a:t>
            </a:r>
            <a:r>
              <a:rPr lang="en-US" sz="1600" dirty="0"/>
              <a:t> </a:t>
            </a:r>
            <a:r>
              <a:rPr lang="en-US" sz="1600" dirty="0" err="1"/>
              <a:t>willen</a:t>
            </a:r>
            <a:r>
              <a:rPr lang="en-US" sz="1600" dirty="0"/>
              <a:t> </a:t>
            </a:r>
            <a:r>
              <a:rPr lang="en-US" sz="1600" dirty="0" err="1"/>
              <a:t>dat</a:t>
            </a:r>
            <a:r>
              <a:rPr lang="en-US" sz="1600" dirty="0"/>
              <a:t> de </a:t>
            </a:r>
            <a:r>
              <a:rPr lang="en-US" sz="1600" dirty="0" err="1"/>
              <a:t>Culinaire</a:t>
            </a:r>
            <a:r>
              <a:rPr lang="en-US" sz="1600" dirty="0"/>
              <a:t> </a:t>
            </a:r>
            <a:r>
              <a:rPr lang="en-US" sz="1600" dirty="0" err="1"/>
              <a:t>studenten</a:t>
            </a:r>
            <a:r>
              <a:rPr lang="en-US" sz="1600" dirty="0"/>
              <a:t> die de </a:t>
            </a:r>
            <a:r>
              <a:rPr lang="en-US" sz="1600" dirty="0" err="1"/>
              <a:t>arbeidsmarkt</a:t>
            </a:r>
            <a:r>
              <a:rPr lang="en-US" sz="1600" dirty="0"/>
              <a:t> </a:t>
            </a:r>
            <a:r>
              <a:rPr lang="en-US" sz="1600" dirty="0" err="1"/>
              <a:t>betreden</a:t>
            </a:r>
            <a:r>
              <a:rPr lang="en-US" sz="1600" dirty="0"/>
              <a:t>, </a:t>
            </a:r>
            <a:r>
              <a:rPr lang="en-US" sz="1600" dirty="0" err="1"/>
              <a:t>deze</a:t>
            </a:r>
            <a:r>
              <a:rPr lang="en-US" sz="1600" dirty="0"/>
              <a:t> </a:t>
            </a:r>
            <a:r>
              <a:rPr lang="en-US" sz="1600" dirty="0" err="1"/>
              <a:t>beweging</a:t>
            </a:r>
            <a:r>
              <a:rPr lang="en-US" sz="1600" dirty="0"/>
              <a:t> </a:t>
            </a:r>
            <a:r>
              <a:rPr lang="en-US" sz="1600" dirty="0" err="1"/>
              <a:t>gaande</a:t>
            </a:r>
            <a:r>
              <a:rPr lang="en-US" sz="1600" dirty="0"/>
              <a:t> </a:t>
            </a:r>
            <a:r>
              <a:rPr lang="en-US" sz="1600" dirty="0" err="1"/>
              <a:t>kunnen</a:t>
            </a:r>
            <a:r>
              <a:rPr lang="en-US" sz="1600" dirty="0"/>
              <a:t> </a:t>
            </a:r>
            <a:r>
              <a:rPr lang="en-US" sz="1600" dirty="0" err="1"/>
              <a:t>houden</a:t>
            </a:r>
            <a:r>
              <a:rPr lang="en-US" sz="1600" dirty="0"/>
              <a:t> </a:t>
            </a:r>
            <a:r>
              <a:rPr lang="en-US" sz="1600" dirty="0" err="1"/>
              <a:t>en</a:t>
            </a:r>
            <a:r>
              <a:rPr lang="en-US" sz="1600" dirty="0"/>
              <a:t> het </a:t>
            </a:r>
            <a:r>
              <a:rPr lang="en-US" sz="1600" dirty="0" err="1"/>
              <a:t>potentieel</a:t>
            </a:r>
            <a:r>
              <a:rPr lang="en-US" sz="1600" dirty="0"/>
              <a:t> </a:t>
            </a:r>
            <a:r>
              <a:rPr lang="en-US" sz="1600" dirty="0" err="1"/>
              <a:t>achter</a:t>
            </a:r>
            <a:r>
              <a:rPr lang="en-US" sz="1600" dirty="0"/>
              <a:t> </a:t>
            </a:r>
            <a:r>
              <a:rPr lang="en-US" sz="1600" dirty="0" err="1"/>
              <a:t>hun</a:t>
            </a:r>
            <a:r>
              <a:rPr lang="en-US" sz="1600" dirty="0"/>
              <a:t> </a:t>
            </a:r>
            <a:r>
              <a:rPr lang="en-US" sz="1600" dirty="0" err="1"/>
              <a:t>culinaire</a:t>
            </a:r>
            <a:r>
              <a:rPr lang="en-US" sz="1600" dirty="0"/>
              <a:t> </a:t>
            </a:r>
            <a:r>
              <a:rPr lang="en-US" sz="1600" dirty="0" err="1"/>
              <a:t>erfgoed</a:t>
            </a:r>
            <a:r>
              <a:rPr lang="en-US" sz="1600" dirty="0"/>
              <a:t> </a:t>
            </a:r>
            <a:r>
              <a:rPr lang="en-US" sz="1600" dirty="0" err="1"/>
              <a:t>kunnen</a:t>
            </a:r>
            <a:r>
              <a:rPr lang="en-US" sz="1600" dirty="0"/>
              <a:t> </a:t>
            </a:r>
            <a:r>
              <a:rPr lang="en-US" sz="1600" dirty="0" err="1"/>
              <a:t>realiseren</a:t>
            </a:r>
            <a:r>
              <a:rPr lang="en-US" sz="1600" dirty="0"/>
              <a:t>. </a:t>
            </a:r>
            <a:endParaRPr sz="1600" dirty="0"/>
          </a:p>
        </p:txBody>
      </p:sp>
      <p:sp>
        <p:nvSpPr>
          <p:cNvPr id="390" name="Google Shape;390;p9"/>
          <p:cNvSpPr txBox="1">
            <a:spLocks noGrp="1"/>
          </p:cNvSpPr>
          <p:nvPr>
            <p:ph type="body" idx="2"/>
          </p:nvPr>
        </p:nvSpPr>
        <p:spPr>
          <a:xfrm>
            <a:off x="734714" y="534906"/>
            <a:ext cx="10808102"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Vooruit koken...vooruit kijken</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6318</Words>
  <Application>Microsoft Office PowerPoint</Application>
  <PresentationFormat>Breedbeeld</PresentationFormat>
  <Paragraphs>499</Paragraphs>
  <Slides>72</Slides>
  <Notes>72</Notes>
  <HiddenSlides>0</HiddenSlides>
  <MMClips>0</MMClips>
  <ScaleCrop>false</ScaleCrop>
  <HeadingPairs>
    <vt:vector size="8" baseType="variant">
      <vt:variant>
        <vt:lpstr>Gebruikte lettertypen</vt:lpstr>
      </vt:variant>
      <vt:variant>
        <vt:i4>7</vt:i4>
      </vt:variant>
      <vt:variant>
        <vt:lpstr>Thema</vt:lpstr>
      </vt:variant>
      <vt:variant>
        <vt:i4>1</vt:i4>
      </vt:variant>
      <vt:variant>
        <vt:lpstr>Ingesloten OLE-bronprogramma's</vt:lpstr>
      </vt:variant>
      <vt:variant>
        <vt:i4>1</vt:i4>
      </vt:variant>
      <vt:variant>
        <vt:lpstr>Diatitels</vt:lpstr>
      </vt:variant>
      <vt:variant>
        <vt:i4>72</vt:i4>
      </vt:variant>
    </vt:vector>
  </HeadingPairs>
  <TitlesOfParts>
    <vt:vector size="81" baseType="lpstr">
      <vt:lpstr>Raleway SemiBold</vt:lpstr>
      <vt:lpstr>Raleway</vt:lpstr>
      <vt:lpstr>Calibri</vt:lpstr>
      <vt:lpstr>Montserrat Light</vt:lpstr>
      <vt:lpstr>Montserrat Medium</vt:lpstr>
      <vt:lpstr>Montserrat</vt:lpstr>
      <vt:lpstr>Arial</vt:lpstr>
      <vt:lpstr>Office Theme</vt:lpstr>
      <vt:lpstr>Package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Gillian Keane</dc:creator>
  <cp:keywords>, docId:1DCA710B93D61F17F32CD92745DE4A86</cp:keywords>
  <cp:lastModifiedBy>Julia Teeninga</cp:lastModifiedBy>
  <cp:revision>4</cp:revision>
  <dcterms:created xsi:type="dcterms:W3CDTF">2020-10-14T13:32:04Z</dcterms:created>
  <dcterms:modified xsi:type="dcterms:W3CDTF">2022-12-07T13:40:48Z</dcterms:modified>
</cp:coreProperties>
</file>