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2192000" cy="6858000"/>
  <p:notesSz cx="6858000" cy="9144000"/>
  <p:embeddedFontLst>
    <p:embeddedFont>
      <p:font typeface="Calibri" panose="020F0502020204030204" pitchFamily="34" charset="0"/>
      <p:regular r:id="rId63"/>
      <p:bold r:id="rId64"/>
      <p:italic r:id="rId65"/>
      <p:boldItalic r:id="rId66"/>
    </p:embeddedFont>
    <p:embeddedFont>
      <p:font typeface="Montserrat Light" panose="00000400000000000000" pitchFamily="2" charset="0"/>
      <p:regular r:id="rId67"/>
      <p:bold r:id="rId68"/>
      <p:italic r:id="rId69"/>
      <p:boldItalic r:id="rId70"/>
    </p:embeddedFont>
    <p:embeddedFont>
      <p:font typeface="Montserrat Medium" panose="00000600000000000000" pitchFamily="2" charset="0"/>
      <p:regular r:id="rId71"/>
      <p:bold r:id="rId72"/>
      <p:italic r:id="rId73"/>
      <p:boldItalic r:id="rId74"/>
    </p:embeddedFont>
    <p:embeddedFont>
      <p:font typeface="Noto Sans Symbols" panose="020B0604020202020204" charset="0"/>
      <p:regular r:id="rId75"/>
      <p:bold r:id="rId76"/>
    </p:embeddedFont>
    <p:embeddedFont>
      <p:font typeface="Raleway" pitchFamily="2" charset="0"/>
      <p:regular r:id="rId77"/>
      <p:bold r:id="rId78"/>
      <p:italic r:id="rId79"/>
      <p:boldItalic r:id="rId80"/>
    </p:embeddedFont>
    <p:embeddedFont>
      <p:font typeface="Raleway SemiBold"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iy8C8UPku5KerRNEjxzZ9YXEZX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30"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95" name="Google Shape;4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2" name="Google Shape;5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7" name="Google Shape;7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0" name="Google Shape;85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6" name="Google Shape;86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9" name="Google Shape;89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3" name="Google Shape;91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0" name="Google Shape;92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2" name="Google Shape;94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5" name="Google Shape;95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2" name="Google Shape;96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8" name="Google Shape;968;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4" name="Google Shape;98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11"/>
        <p:cNvGrpSpPr/>
        <p:nvPr/>
      </p:nvGrpSpPr>
      <p:grpSpPr>
        <a:xfrm>
          <a:off x="0" y="0"/>
          <a:ext cx="0" cy="0"/>
          <a:chOff x="0" y="0"/>
          <a:chExt cx="0" cy="0"/>
        </a:xfrm>
      </p:grpSpPr>
      <p:sp>
        <p:nvSpPr>
          <p:cNvPr id="12" name="Google Shape;12;p62"/>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13" name="Google Shape;13;p62"/>
          <p:cNvGrpSpPr/>
          <p:nvPr/>
        </p:nvGrpSpPr>
        <p:grpSpPr>
          <a:xfrm>
            <a:off x="723496" y="5675020"/>
            <a:ext cx="11029443" cy="855980"/>
            <a:chOff x="-1962005" y="25972"/>
            <a:chExt cx="11029443" cy="855980"/>
          </a:xfrm>
        </p:grpSpPr>
        <p:pic>
          <p:nvPicPr>
            <p:cNvPr id="14" name="Google Shape;14;p6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34569" y="31687"/>
              <a:ext cx="843915" cy="844550"/>
            </a:xfrm>
            <a:prstGeom prst="rect">
              <a:avLst/>
            </a:prstGeom>
            <a:noFill/>
            <a:ln>
              <a:noFill/>
            </a:ln>
          </p:spPr>
        </p:pic>
        <p:pic>
          <p:nvPicPr>
            <p:cNvPr id="15" name="Google Shape;15;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62005" y="233300"/>
              <a:ext cx="1123315" cy="441325"/>
            </a:xfrm>
            <a:prstGeom prst="rect">
              <a:avLst/>
            </a:prstGeom>
            <a:noFill/>
            <a:ln>
              <a:noFill/>
            </a:ln>
          </p:spPr>
        </p:pic>
        <p:pic>
          <p:nvPicPr>
            <p:cNvPr id="16" name="Google Shape;16;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6622" y="25972"/>
              <a:ext cx="855345" cy="855980"/>
            </a:xfrm>
            <a:prstGeom prst="rect">
              <a:avLst/>
            </a:prstGeom>
            <a:noFill/>
            <a:ln>
              <a:noFill/>
            </a:ln>
          </p:spPr>
        </p:pic>
        <p:pic>
          <p:nvPicPr>
            <p:cNvPr id="17" name="Google Shape;17;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499" y="266637"/>
              <a:ext cx="1090930" cy="374650"/>
            </a:xfrm>
            <a:prstGeom prst="rect">
              <a:avLst/>
            </a:prstGeom>
            <a:noFill/>
            <a:ln>
              <a:noFill/>
            </a:ln>
          </p:spPr>
        </p:pic>
        <p:pic>
          <p:nvPicPr>
            <p:cNvPr id="18" name="Google Shape;18;p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79158" y="120270"/>
              <a:ext cx="998220" cy="667385"/>
            </a:xfrm>
            <a:prstGeom prst="rect">
              <a:avLst/>
            </a:prstGeom>
            <a:noFill/>
            <a:ln>
              <a:noFill/>
            </a:ln>
          </p:spPr>
        </p:pic>
        <p:pic>
          <p:nvPicPr>
            <p:cNvPr id="19" name="Google Shape;19;p6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88432" y="339662"/>
              <a:ext cx="949960" cy="228600"/>
            </a:xfrm>
            <a:prstGeom prst="rect">
              <a:avLst/>
            </a:prstGeom>
            <a:noFill/>
            <a:ln>
              <a:noFill/>
            </a:ln>
          </p:spPr>
        </p:pic>
        <p:pic>
          <p:nvPicPr>
            <p:cNvPr id="20" name="Google Shape;20;p6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95583" y="241237"/>
              <a:ext cx="871855" cy="425450"/>
            </a:xfrm>
            <a:prstGeom prst="rect">
              <a:avLst/>
            </a:prstGeom>
            <a:noFill/>
            <a:ln>
              <a:noFill/>
            </a:ln>
          </p:spPr>
        </p:pic>
        <p:pic>
          <p:nvPicPr>
            <p:cNvPr id="21" name="Google Shape;21;p6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35675" y="301245"/>
              <a:ext cx="1089660" cy="305435"/>
            </a:xfrm>
            <a:prstGeom prst="rect">
              <a:avLst/>
            </a:prstGeom>
            <a:noFill/>
            <a:ln>
              <a:noFill/>
            </a:ln>
          </p:spPr>
        </p:pic>
        <p:pic>
          <p:nvPicPr>
            <p:cNvPr id="22" name="Google Shape;22;p6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82526" y="272987"/>
              <a:ext cx="1148715" cy="361950"/>
            </a:xfrm>
            <a:prstGeom prst="rect">
              <a:avLst/>
            </a:prstGeom>
            <a:noFill/>
            <a:ln>
              <a:noFill/>
            </a:ln>
          </p:spPr>
        </p:pic>
      </p:grpSp>
      <p:sp>
        <p:nvSpPr>
          <p:cNvPr id="23" name="Google Shape;23;p62"/>
          <p:cNvSpPr>
            <a:spLocks noGrp="1"/>
          </p:cNvSpPr>
          <p:nvPr>
            <p:ph type="pic" idx="2"/>
          </p:nvPr>
        </p:nvSpPr>
        <p:spPr>
          <a:xfrm>
            <a:off x="-17463" y="0"/>
            <a:ext cx="5081588" cy="5459413"/>
          </a:xfrm>
          <a:prstGeom prst="rect">
            <a:avLst/>
          </a:prstGeom>
          <a:solidFill>
            <a:srgbClr val="A5A5A5"/>
          </a:solidFill>
          <a:ln>
            <a:noFill/>
          </a:ln>
        </p:spPr>
      </p:sp>
      <p:sp>
        <p:nvSpPr>
          <p:cNvPr id="24" name="Google Shape;24;p62"/>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25" name="Google Shape;25;p62"/>
          <p:cNvGrpSpPr/>
          <p:nvPr/>
        </p:nvGrpSpPr>
        <p:grpSpPr>
          <a:xfrm>
            <a:off x="3249124" y="307529"/>
            <a:ext cx="2770617" cy="2076976"/>
            <a:chOff x="3249124" y="307529"/>
            <a:chExt cx="2770617" cy="2076976"/>
          </a:xfrm>
        </p:grpSpPr>
        <p:sp>
          <p:nvSpPr>
            <p:cNvPr id="26" name="Google Shape;26;p62"/>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27" name="Google Shape;27;p62"/>
            <p:cNvGrpSpPr/>
            <p:nvPr/>
          </p:nvGrpSpPr>
          <p:grpSpPr>
            <a:xfrm>
              <a:off x="3249124" y="307529"/>
              <a:ext cx="2770617" cy="2076976"/>
              <a:chOff x="2904151" y="2414371"/>
              <a:chExt cx="2770617" cy="2076976"/>
            </a:xfrm>
          </p:grpSpPr>
          <p:sp>
            <p:nvSpPr>
              <p:cNvPr id="28" name="Google Shape;28;p62"/>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9" name="Google Shape;29;p62"/>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0" name="Google Shape;30;p62"/>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1" name="Google Shape;31;p6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2" name="Google Shape;32;p6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 name="Google Shape;33;p62"/>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 name="Google Shape;34;p6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 name="Google Shape;35;p6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 name="Google Shape;36;p62"/>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 name="Google Shape;37;p62"/>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 name="Google Shape;38;p6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 name="Google Shape;39;p6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 name="Google Shape;40;p6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 name="Google Shape;41;p6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 name="Google Shape;42;p6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 name="Google Shape;43;p6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 name="Google Shape;44;p6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 name="Google Shape;45;p6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 name="Google Shape;46;p6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 name="Google Shape;47;p6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 name="Google Shape;48;p62"/>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 name="Google Shape;49;p62"/>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 name="Google Shape;50;p62"/>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 name="Google Shape;51;p6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 name="Google Shape;52;p6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 name="Google Shape;53;p6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 name="Google Shape;54;p6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 name="Google Shape;55;p62"/>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 name="Google Shape;56;p62"/>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 name="Google Shape;57;p62"/>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 name="Google Shape;58;p62"/>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 name="Google Shape;59;p62"/>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 name="Google Shape;60;p62"/>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 name="Google Shape;61;p62"/>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 name="Google Shape;62;p62"/>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 name="Google Shape;63;p62"/>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 name="Google Shape;64;p62"/>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 name="Google Shape;65;p62"/>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 name="Google Shape;66;p6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 name="Google Shape;67;p6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 name="Google Shape;68;p62"/>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 name="Google Shape;69;p6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 name="Google Shape;70;p6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 name="Google Shape;71;p6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 name="Google Shape;72;p6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 name="Google Shape;73;p6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 name="Google Shape;74;p6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 name="Google Shape;75;p6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 name="Google Shape;76;p6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 name="Google Shape;77;p62"/>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 name="Google Shape;78;p62"/>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 name="Google Shape;79;p62"/>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 name="Google Shape;80;p62"/>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 name="Google Shape;81;p62"/>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 name="Google Shape;82;p62"/>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 name="Google Shape;83;p62"/>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 name="Google Shape;84;p62"/>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 name="Google Shape;85;p62"/>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 name="Google Shape;86;p62"/>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 name="Google Shape;87;p62"/>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 name="Google Shape;88;p62"/>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 name="Google Shape;89;p62"/>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90" name="Google Shape;90;p62"/>
          <p:cNvGrpSpPr/>
          <p:nvPr/>
        </p:nvGrpSpPr>
        <p:grpSpPr>
          <a:xfrm>
            <a:off x="438931" y="5966231"/>
            <a:ext cx="1983688" cy="492548"/>
            <a:chOff x="0" y="0"/>
            <a:chExt cx="2301694" cy="571500"/>
          </a:xfrm>
        </p:grpSpPr>
        <p:sp>
          <p:nvSpPr>
            <p:cNvPr id="91" name="Google Shape;91;p62"/>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92" name="Google Shape;92;p6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72"/>
        <p:cNvGrpSpPr/>
        <p:nvPr/>
      </p:nvGrpSpPr>
      <p:grpSpPr>
        <a:xfrm>
          <a:off x="0" y="0"/>
          <a:ext cx="0" cy="0"/>
          <a:chOff x="0" y="0"/>
          <a:chExt cx="0" cy="0"/>
        </a:xfrm>
      </p:grpSpPr>
      <p:sp>
        <p:nvSpPr>
          <p:cNvPr id="173" name="Google Shape;173;p71"/>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71"/>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75" name="Google Shape;175;p71"/>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7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7" name="Google Shape;177;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178"/>
        <p:cNvGrpSpPr/>
        <p:nvPr/>
      </p:nvGrpSpPr>
      <p:grpSpPr>
        <a:xfrm>
          <a:off x="0" y="0"/>
          <a:ext cx="0" cy="0"/>
          <a:chOff x="0" y="0"/>
          <a:chExt cx="0" cy="0"/>
        </a:xfrm>
      </p:grpSpPr>
      <p:sp>
        <p:nvSpPr>
          <p:cNvPr id="179" name="Google Shape;179;p72"/>
          <p:cNvSpPr>
            <a:spLocks noGrp="1"/>
          </p:cNvSpPr>
          <p:nvPr>
            <p:ph type="pic" idx="2"/>
          </p:nvPr>
        </p:nvSpPr>
        <p:spPr>
          <a:xfrm>
            <a:off x="2" y="2138363"/>
            <a:ext cx="12191999" cy="3387725"/>
          </a:xfrm>
          <a:prstGeom prst="rect">
            <a:avLst/>
          </a:prstGeom>
          <a:noFill/>
          <a:ln>
            <a:noFill/>
          </a:ln>
        </p:spPr>
      </p:sp>
      <p:pic>
        <p:nvPicPr>
          <p:cNvPr id="180" name="Google Shape;180;p7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096500" y="5912523"/>
            <a:ext cx="2095500" cy="558800"/>
          </a:xfrm>
          <a:prstGeom prst="rect">
            <a:avLst/>
          </a:prstGeom>
          <a:noFill/>
          <a:ln>
            <a:noFill/>
          </a:ln>
        </p:spPr>
      </p:pic>
      <p:sp>
        <p:nvSpPr>
          <p:cNvPr id="181" name="Google Shape;181;p72"/>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72"/>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72"/>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4" name="Google Shape;184;p72"/>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5" name="Google Shape;185;p72"/>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186"/>
        <p:cNvGrpSpPr/>
        <p:nvPr/>
      </p:nvGrpSpPr>
      <p:grpSpPr>
        <a:xfrm>
          <a:off x="0" y="0"/>
          <a:ext cx="0" cy="0"/>
          <a:chOff x="0" y="0"/>
          <a:chExt cx="0" cy="0"/>
        </a:xfrm>
      </p:grpSpPr>
      <p:sp>
        <p:nvSpPr>
          <p:cNvPr id="187" name="Google Shape;187;p73"/>
          <p:cNvSpPr>
            <a:spLocks noGrp="1"/>
          </p:cNvSpPr>
          <p:nvPr>
            <p:ph type="pic" idx="2"/>
          </p:nvPr>
        </p:nvSpPr>
        <p:spPr>
          <a:xfrm>
            <a:off x="247650" y="1469050"/>
            <a:ext cx="11696699" cy="4699000"/>
          </a:xfrm>
          <a:prstGeom prst="rect">
            <a:avLst/>
          </a:prstGeom>
          <a:solidFill>
            <a:schemeClr val="lt1"/>
          </a:solidFill>
          <a:ln>
            <a:noFill/>
          </a:ln>
        </p:spPr>
      </p:sp>
      <p:sp>
        <p:nvSpPr>
          <p:cNvPr id="188" name="Google Shape;188;p7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a:solidFill>
                  <a:schemeClr val="lt1"/>
                </a:solidFill>
                <a:latin typeface="Raleway"/>
                <a:ea typeface="Raleway"/>
                <a:cs typeface="Raleway"/>
                <a:sym typeface="Raleway"/>
              </a:rPr>
              <a:t>Refers to a good or service being offered by a company.</a:t>
            </a:r>
            <a:endParaRPr/>
          </a:p>
        </p:txBody>
      </p:sp>
      <p:sp>
        <p:nvSpPr>
          <p:cNvPr id="189" name="Google Shape;189;p73"/>
          <p:cNvSpPr/>
          <p:nvPr/>
        </p:nvSpPr>
        <p:spPr>
          <a:xfrm flipH="1">
            <a:off x="7277100" y="2967651"/>
            <a:ext cx="4914900" cy="147292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0" name="Google Shape;190;p73"/>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73"/>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2" name="Google Shape;192;p73"/>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7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94" name="Google Shape;194;p7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195"/>
        <p:cNvGrpSpPr/>
        <p:nvPr/>
      </p:nvGrpSpPr>
      <p:grpSpPr>
        <a:xfrm>
          <a:off x="0" y="0"/>
          <a:ext cx="0" cy="0"/>
          <a:chOff x="0" y="0"/>
          <a:chExt cx="0" cy="0"/>
        </a:xfrm>
      </p:grpSpPr>
      <p:sp>
        <p:nvSpPr>
          <p:cNvPr id="196" name="Google Shape;196;p74"/>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7" name="Google Shape;197;p74"/>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74"/>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9" name="Google Shape;199;p74"/>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74"/>
          <p:cNvSpPr>
            <a:spLocks noGrp="1"/>
          </p:cNvSpPr>
          <p:nvPr>
            <p:ph type="pic" idx="3"/>
          </p:nvPr>
        </p:nvSpPr>
        <p:spPr>
          <a:xfrm>
            <a:off x="6392300" y="228600"/>
            <a:ext cx="5564883" cy="5447571"/>
          </a:xfrm>
          <a:prstGeom prst="rect">
            <a:avLst/>
          </a:prstGeom>
          <a:solidFill>
            <a:schemeClr val="lt1"/>
          </a:solidFill>
          <a:ln>
            <a:noFill/>
          </a:ln>
        </p:spPr>
      </p:sp>
      <p:sp>
        <p:nvSpPr>
          <p:cNvPr id="201" name="Google Shape;201;p7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2" name="Google Shape;202;p7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Laptop Slide">
  <p:cSld name="1_Laptop Slide">
    <p:spTree>
      <p:nvGrpSpPr>
        <p:cNvPr id="1" name="Shape 203"/>
        <p:cNvGrpSpPr/>
        <p:nvPr/>
      </p:nvGrpSpPr>
      <p:grpSpPr>
        <a:xfrm>
          <a:off x="0" y="0"/>
          <a:ext cx="0" cy="0"/>
          <a:chOff x="0" y="0"/>
          <a:chExt cx="0" cy="0"/>
        </a:xfrm>
      </p:grpSpPr>
      <p:pic>
        <p:nvPicPr>
          <p:cNvPr id="204" name="Google Shape;204;p75"/>
          <p:cNvPicPr preferRelativeResize="0"/>
          <p:nvPr/>
        </p:nvPicPr>
        <p:blipFill rotWithShape="1">
          <a:blip r:embed="rId2" cstate="screen">
            <a:alphaModFix/>
            <a:extLst>
              <a:ext uri="{28A0092B-C50C-407E-A947-70E740481C1C}">
                <a14:useLocalDpi xmlns:a14="http://schemas.microsoft.com/office/drawing/2010/main"/>
              </a:ext>
            </a:extLst>
          </a:blip>
          <a:srcRect r="-7991"/>
          <a:stretch/>
        </p:blipFill>
        <p:spPr>
          <a:xfrm>
            <a:off x="3345917" y="1139464"/>
            <a:ext cx="9786932" cy="5375657"/>
          </a:xfrm>
          <a:prstGeom prst="rect">
            <a:avLst/>
          </a:prstGeom>
          <a:noFill/>
          <a:ln>
            <a:noFill/>
          </a:ln>
        </p:spPr>
      </p:pic>
      <p:sp>
        <p:nvSpPr>
          <p:cNvPr id="205" name="Google Shape;205;p75"/>
          <p:cNvSpPr txBox="1">
            <a:spLocks noGrp="1"/>
          </p:cNvSpPr>
          <p:nvPr>
            <p:ph type="body" idx="1"/>
          </p:nvPr>
        </p:nvSpPr>
        <p:spPr>
          <a:xfrm>
            <a:off x="831350" y="1495097"/>
            <a:ext cx="2633303" cy="39270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75"/>
          <p:cNvSpPr/>
          <p:nvPr/>
        </p:nvSpPr>
        <p:spPr>
          <a:xfrm>
            <a:off x="831350" y="1175359"/>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07" name="Google Shape;207;p75"/>
          <p:cNvSpPr txBox="1">
            <a:spLocks noGrp="1"/>
          </p:cNvSpPr>
          <p:nvPr>
            <p:ph type="body" idx="2"/>
          </p:nvPr>
        </p:nvSpPr>
        <p:spPr>
          <a:xfrm>
            <a:off x="831350" y="258915"/>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7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9" name="Google Shape;209;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ext / Photo Slide - Blue">
  <p:cSld name="1_Text / Photo Slide - Blue">
    <p:spTree>
      <p:nvGrpSpPr>
        <p:cNvPr id="1" name="Shape 210"/>
        <p:cNvGrpSpPr/>
        <p:nvPr/>
      </p:nvGrpSpPr>
      <p:grpSpPr>
        <a:xfrm>
          <a:off x="0" y="0"/>
          <a:ext cx="0" cy="0"/>
          <a:chOff x="0" y="0"/>
          <a:chExt cx="0" cy="0"/>
        </a:xfrm>
      </p:grpSpPr>
      <p:sp>
        <p:nvSpPr>
          <p:cNvPr id="211" name="Google Shape;211;p76"/>
          <p:cNvSpPr/>
          <p:nvPr/>
        </p:nvSpPr>
        <p:spPr>
          <a:xfrm>
            <a:off x="241300" y="-9574"/>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2" name="Google Shape;212;p76"/>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76"/>
          <p:cNvSpPr/>
          <p:nvPr/>
        </p:nvSpPr>
        <p:spPr>
          <a:xfrm>
            <a:off x="734715" y="110091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4" name="Google Shape;214;p76"/>
          <p:cNvSpPr txBox="1">
            <a:spLocks noGrp="1"/>
          </p:cNvSpPr>
          <p:nvPr>
            <p:ph type="body" idx="2"/>
          </p:nvPr>
        </p:nvSpPr>
        <p:spPr>
          <a:xfrm>
            <a:off x="734715" y="269357"/>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76"/>
          <p:cNvSpPr>
            <a:spLocks noGrp="1"/>
          </p:cNvSpPr>
          <p:nvPr>
            <p:ph type="pic" idx="3"/>
          </p:nvPr>
        </p:nvSpPr>
        <p:spPr>
          <a:xfrm>
            <a:off x="6392300" y="228600"/>
            <a:ext cx="5564883" cy="5447571"/>
          </a:xfrm>
          <a:prstGeom prst="rect">
            <a:avLst/>
          </a:prstGeom>
          <a:solidFill>
            <a:schemeClr val="lt1"/>
          </a:solidFill>
          <a:ln>
            <a:noFill/>
          </a:ln>
        </p:spPr>
      </p:sp>
      <p:sp>
        <p:nvSpPr>
          <p:cNvPr id="216" name="Google Shape;216;p7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17" name="Google Shape;217;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218"/>
        <p:cNvGrpSpPr/>
        <p:nvPr/>
      </p:nvGrpSpPr>
      <p:grpSpPr>
        <a:xfrm>
          <a:off x="0" y="0"/>
          <a:ext cx="0" cy="0"/>
          <a:chOff x="0" y="0"/>
          <a:chExt cx="0" cy="0"/>
        </a:xfrm>
      </p:grpSpPr>
      <p:sp>
        <p:nvSpPr>
          <p:cNvPr id="219" name="Google Shape;219;p77"/>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20" name="Google Shape;220;p77"/>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030385"/>
            <a:ext cx="8439100" cy="5375657"/>
          </a:xfrm>
          <a:prstGeom prst="rect">
            <a:avLst/>
          </a:prstGeom>
          <a:noFill/>
          <a:ln>
            <a:noFill/>
          </a:ln>
        </p:spPr>
      </p:pic>
      <p:sp>
        <p:nvSpPr>
          <p:cNvPr id="221" name="Google Shape;221;p77"/>
          <p:cNvSpPr>
            <a:spLocks noGrp="1"/>
          </p:cNvSpPr>
          <p:nvPr>
            <p:ph type="pic" idx="2"/>
          </p:nvPr>
        </p:nvSpPr>
        <p:spPr>
          <a:xfrm>
            <a:off x="7061200" y="1203325"/>
            <a:ext cx="5130800" cy="3913188"/>
          </a:xfrm>
          <a:prstGeom prst="rect">
            <a:avLst/>
          </a:prstGeom>
          <a:solidFill>
            <a:schemeClr val="lt1"/>
          </a:solidFill>
          <a:ln>
            <a:noFill/>
          </a:ln>
        </p:spPr>
      </p:sp>
      <p:sp>
        <p:nvSpPr>
          <p:cNvPr id="222" name="Google Shape;222;p77"/>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77"/>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24" name="Google Shape;224;p77"/>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7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26" name="Google Shape;226;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227"/>
        <p:cNvGrpSpPr/>
        <p:nvPr/>
      </p:nvGrpSpPr>
      <p:grpSpPr>
        <a:xfrm>
          <a:off x="0" y="0"/>
          <a:ext cx="0" cy="0"/>
          <a:chOff x="0" y="0"/>
          <a:chExt cx="0" cy="0"/>
        </a:xfrm>
      </p:grpSpPr>
      <p:sp>
        <p:nvSpPr>
          <p:cNvPr id="228" name="Google Shape;228;p78"/>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229" name="Google Shape;229;p78"/>
          <p:cNvGrpSpPr/>
          <p:nvPr/>
        </p:nvGrpSpPr>
        <p:grpSpPr>
          <a:xfrm>
            <a:off x="3157129" y="5855286"/>
            <a:ext cx="8512759" cy="660664"/>
            <a:chOff x="-1962005" y="25972"/>
            <a:chExt cx="11029443" cy="855980"/>
          </a:xfrm>
        </p:grpSpPr>
        <p:pic>
          <p:nvPicPr>
            <p:cNvPr id="230" name="Google Shape;230;p7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34569" y="31687"/>
              <a:ext cx="843915" cy="844550"/>
            </a:xfrm>
            <a:prstGeom prst="rect">
              <a:avLst/>
            </a:prstGeom>
            <a:noFill/>
            <a:ln>
              <a:noFill/>
            </a:ln>
          </p:spPr>
        </p:pic>
        <p:pic>
          <p:nvPicPr>
            <p:cNvPr id="231" name="Google Shape;231;p7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62005" y="233300"/>
              <a:ext cx="1123315" cy="441325"/>
            </a:xfrm>
            <a:prstGeom prst="rect">
              <a:avLst/>
            </a:prstGeom>
            <a:noFill/>
            <a:ln>
              <a:noFill/>
            </a:ln>
          </p:spPr>
        </p:pic>
        <p:pic>
          <p:nvPicPr>
            <p:cNvPr id="232" name="Google Shape;232;p7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6622" y="25972"/>
              <a:ext cx="855345" cy="855980"/>
            </a:xfrm>
            <a:prstGeom prst="rect">
              <a:avLst/>
            </a:prstGeom>
            <a:noFill/>
            <a:ln>
              <a:noFill/>
            </a:ln>
          </p:spPr>
        </p:pic>
        <p:pic>
          <p:nvPicPr>
            <p:cNvPr id="233" name="Google Shape;233;p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499" y="266637"/>
              <a:ext cx="1090930" cy="374650"/>
            </a:xfrm>
            <a:prstGeom prst="rect">
              <a:avLst/>
            </a:prstGeom>
            <a:noFill/>
            <a:ln>
              <a:noFill/>
            </a:ln>
          </p:spPr>
        </p:pic>
        <p:pic>
          <p:nvPicPr>
            <p:cNvPr id="234" name="Google Shape;234;p7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79158" y="120270"/>
              <a:ext cx="998220" cy="667385"/>
            </a:xfrm>
            <a:prstGeom prst="rect">
              <a:avLst/>
            </a:prstGeom>
            <a:noFill/>
            <a:ln>
              <a:noFill/>
            </a:ln>
          </p:spPr>
        </p:pic>
        <p:pic>
          <p:nvPicPr>
            <p:cNvPr id="235" name="Google Shape;235;p7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88432" y="339662"/>
              <a:ext cx="949960" cy="228600"/>
            </a:xfrm>
            <a:prstGeom prst="rect">
              <a:avLst/>
            </a:prstGeom>
            <a:noFill/>
            <a:ln>
              <a:noFill/>
            </a:ln>
          </p:spPr>
        </p:pic>
        <p:pic>
          <p:nvPicPr>
            <p:cNvPr id="236" name="Google Shape;236;p7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95583" y="241237"/>
              <a:ext cx="871855" cy="425450"/>
            </a:xfrm>
            <a:prstGeom prst="rect">
              <a:avLst/>
            </a:prstGeom>
            <a:noFill/>
            <a:ln>
              <a:noFill/>
            </a:ln>
          </p:spPr>
        </p:pic>
        <p:pic>
          <p:nvPicPr>
            <p:cNvPr id="237" name="Google Shape;237;p7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35675" y="301245"/>
              <a:ext cx="1089660" cy="305435"/>
            </a:xfrm>
            <a:prstGeom prst="rect">
              <a:avLst/>
            </a:prstGeom>
            <a:noFill/>
            <a:ln>
              <a:noFill/>
            </a:ln>
          </p:spPr>
        </p:pic>
        <p:pic>
          <p:nvPicPr>
            <p:cNvPr id="238" name="Google Shape;238;p7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82526" y="272987"/>
              <a:ext cx="1148715" cy="361950"/>
            </a:xfrm>
            <a:prstGeom prst="rect">
              <a:avLst/>
            </a:prstGeom>
            <a:noFill/>
            <a:ln>
              <a:noFill/>
            </a:ln>
          </p:spPr>
        </p:pic>
      </p:grpSp>
      <p:pic>
        <p:nvPicPr>
          <p:cNvPr id="239" name="Google Shape;239;p7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206236" y="1128711"/>
            <a:ext cx="5712958" cy="1743226"/>
          </a:xfrm>
          <a:prstGeom prst="rect">
            <a:avLst/>
          </a:prstGeom>
          <a:noFill/>
          <a:ln>
            <a:noFill/>
          </a:ln>
        </p:spPr>
      </p:pic>
      <p:sp>
        <p:nvSpPr>
          <p:cNvPr id="240" name="Google Shape;240;p78"/>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241" name="Google Shape;241;p78"/>
          <p:cNvSpPr>
            <a:spLocks noGrp="1"/>
          </p:cNvSpPr>
          <p:nvPr>
            <p:ph type="pic" idx="2"/>
          </p:nvPr>
        </p:nvSpPr>
        <p:spPr>
          <a:xfrm>
            <a:off x="-17463" y="0"/>
            <a:ext cx="5081588" cy="5459598"/>
          </a:xfrm>
          <a:prstGeom prst="rect">
            <a:avLst/>
          </a:prstGeom>
          <a:solidFill>
            <a:srgbClr val="A5A5A5"/>
          </a:solidFill>
          <a:ln>
            <a:noFill/>
          </a:ln>
        </p:spPr>
      </p:sp>
      <p:grpSp>
        <p:nvGrpSpPr>
          <p:cNvPr id="242" name="Google Shape;242;p78"/>
          <p:cNvGrpSpPr/>
          <p:nvPr/>
        </p:nvGrpSpPr>
        <p:grpSpPr>
          <a:xfrm>
            <a:off x="392694" y="6094636"/>
            <a:ext cx="1983688" cy="492548"/>
            <a:chOff x="0" y="0"/>
            <a:chExt cx="2301694" cy="571500"/>
          </a:xfrm>
        </p:grpSpPr>
        <p:sp>
          <p:nvSpPr>
            <p:cNvPr id="243" name="Google Shape;243;p78"/>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244" name="Google Shape;244;p7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245" name="Google Shape;245;p78"/>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46"/>
        <p:cNvGrpSpPr/>
        <p:nvPr/>
      </p:nvGrpSpPr>
      <p:grpSpPr>
        <a:xfrm>
          <a:off x="0" y="0"/>
          <a:ext cx="0" cy="0"/>
          <a:chOff x="0" y="0"/>
          <a:chExt cx="0" cy="0"/>
        </a:xfrm>
      </p:grpSpPr>
      <p:sp>
        <p:nvSpPr>
          <p:cNvPr id="247" name="Google Shape;247;p79"/>
          <p:cNvSpPr>
            <a:spLocks noGrp="1"/>
          </p:cNvSpPr>
          <p:nvPr>
            <p:ph type="pic" idx="2"/>
          </p:nvPr>
        </p:nvSpPr>
        <p:spPr>
          <a:xfrm rot="10800000">
            <a:off x="223300" y="285913"/>
            <a:ext cx="11696700" cy="5946816"/>
          </a:xfrm>
          <a:prstGeom prst="rect">
            <a:avLst/>
          </a:prstGeom>
          <a:noFill/>
          <a:ln>
            <a:noFill/>
          </a:ln>
        </p:spPr>
      </p:sp>
      <p:sp>
        <p:nvSpPr>
          <p:cNvPr id="248" name="Google Shape;248;p79"/>
          <p:cNvSpPr/>
          <p:nvPr/>
        </p:nvSpPr>
        <p:spPr>
          <a:xfrm>
            <a:off x="223300" y="3043470"/>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49" name="Google Shape;249;p79"/>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50" name="Google Shape;250;p79"/>
          <p:cNvSpPr txBox="1">
            <a:spLocks noGrp="1"/>
          </p:cNvSpPr>
          <p:nvPr>
            <p:ph type="body" idx="1"/>
          </p:nvPr>
        </p:nvSpPr>
        <p:spPr>
          <a:xfrm>
            <a:off x="610409" y="342900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79"/>
          <p:cNvSpPr txBox="1">
            <a:spLocks noGrp="1"/>
          </p:cNvSpPr>
          <p:nvPr>
            <p:ph type="body" idx="3"/>
          </p:nvPr>
        </p:nvSpPr>
        <p:spPr>
          <a:xfrm>
            <a:off x="546277" y="4429315"/>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7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53" name="Google Shape;253;p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Photo Slide 3">
  <p:cSld name="2_Photo Slide 3">
    <p:spTree>
      <p:nvGrpSpPr>
        <p:cNvPr id="1" name="Shape 254"/>
        <p:cNvGrpSpPr/>
        <p:nvPr/>
      </p:nvGrpSpPr>
      <p:grpSpPr>
        <a:xfrm>
          <a:off x="0" y="0"/>
          <a:ext cx="0" cy="0"/>
          <a:chOff x="0" y="0"/>
          <a:chExt cx="0" cy="0"/>
        </a:xfrm>
      </p:grpSpPr>
      <p:sp>
        <p:nvSpPr>
          <p:cNvPr id="255" name="Google Shape;255;p80"/>
          <p:cNvSpPr>
            <a:spLocks noGrp="1"/>
          </p:cNvSpPr>
          <p:nvPr>
            <p:ph type="pic" idx="2"/>
          </p:nvPr>
        </p:nvSpPr>
        <p:spPr>
          <a:xfrm>
            <a:off x="241300" y="228600"/>
            <a:ext cx="11696700" cy="5946816"/>
          </a:xfrm>
          <a:prstGeom prst="rect">
            <a:avLst/>
          </a:prstGeom>
          <a:noFill/>
          <a:ln>
            <a:noFill/>
          </a:ln>
        </p:spPr>
      </p:sp>
      <p:sp>
        <p:nvSpPr>
          <p:cNvPr id="256" name="Google Shape;256;p80"/>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7" name="Google Shape;257;p80"/>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58" name="Google Shape;258;p80"/>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9" name="Google Shape;259;p80"/>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80"/>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8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62" name="Google Shape;262;p8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Photo Slide 3">
  <p:cSld name="3_Photo Slide 3">
    <p:spTree>
      <p:nvGrpSpPr>
        <p:cNvPr id="1" name="Shape 93"/>
        <p:cNvGrpSpPr/>
        <p:nvPr/>
      </p:nvGrpSpPr>
      <p:grpSpPr>
        <a:xfrm>
          <a:off x="0" y="0"/>
          <a:ext cx="0" cy="0"/>
          <a:chOff x="0" y="0"/>
          <a:chExt cx="0" cy="0"/>
        </a:xfrm>
      </p:grpSpPr>
      <p:sp>
        <p:nvSpPr>
          <p:cNvPr id="94" name="Google Shape;94;p63"/>
          <p:cNvSpPr>
            <a:spLocks noGrp="1"/>
          </p:cNvSpPr>
          <p:nvPr>
            <p:ph type="pic" idx="2"/>
          </p:nvPr>
        </p:nvSpPr>
        <p:spPr>
          <a:xfrm rot="10800000">
            <a:off x="223300" y="285913"/>
            <a:ext cx="11696700" cy="5946816"/>
          </a:xfrm>
          <a:prstGeom prst="rect">
            <a:avLst/>
          </a:prstGeom>
          <a:noFill/>
          <a:ln>
            <a:noFill/>
          </a:ln>
        </p:spPr>
      </p:sp>
      <p:sp>
        <p:nvSpPr>
          <p:cNvPr id="95" name="Google Shape;95;p63"/>
          <p:cNvSpPr/>
          <p:nvPr/>
        </p:nvSpPr>
        <p:spPr>
          <a:xfrm>
            <a:off x="223300" y="1375719"/>
            <a:ext cx="8591186" cy="4093451"/>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6" name="Google Shape;96;p63"/>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 name="Google Shape;97;p63"/>
          <p:cNvSpPr txBox="1">
            <a:spLocks noGrp="1"/>
          </p:cNvSpPr>
          <p:nvPr>
            <p:ph type="body" idx="1"/>
          </p:nvPr>
        </p:nvSpPr>
        <p:spPr>
          <a:xfrm>
            <a:off x="396225" y="1674341"/>
            <a:ext cx="806403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63"/>
          <p:cNvSpPr txBox="1">
            <a:spLocks noGrp="1"/>
          </p:cNvSpPr>
          <p:nvPr>
            <p:ph type="body" idx="3"/>
          </p:nvPr>
        </p:nvSpPr>
        <p:spPr>
          <a:xfrm>
            <a:off x="396225" y="2405449"/>
            <a:ext cx="8064034" cy="28754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00" name="Google Shape;100;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Photo Slide 3">
  <p:cSld name="1_Photo Slide 3">
    <p:spTree>
      <p:nvGrpSpPr>
        <p:cNvPr id="1" name="Shape 263"/>
        <p:cNvGrpSpPr/>
        <p:nvPr/>
      </p:nvGrpSpPr>
      <p:grpSpPr>
        <a:xfrm>
          <a:off x="0" y="0"/>
          <a:ext cx="0" cy="0"/>
          <a:chOff x="0" y="0"/>
          <a:chExt cx="0" cy="0"/>
        </a:xfrm>
      </p:grpSpPr>
      <p:sp>
        <p:nvSpPr>
          <p:cNvPr id="264" name="Google Shape;264;p81"/>
          <p:cNvSpPr>
            <a:spLocks noGrp="1"/>
          </p:cNvSpPr>
          <p:nvPr>
            <p:ph type="pic" idx="2"/>
          </p:nvPr>
        </p:nvSpPr>
        <p:spPr>
          <a:xfrm>
            <a:off x="241300" y="228600"/>
            <a:ext cx="11696700" cy="5946816"/>
          </a:xfrm>
          <a:prstGeom prst="rect">
            <a:avLst/>
          </a:prstGeom>
          <a:noFill/>
          <a:ln>
            <a:noFill/>
          </a:ln>
        </p:spPr>
      </p:sp>
      <p:sp>
        <p:nvSpPr>
          <p:cNvPr id="265" name="Google Shape;265;p81"/>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66" name="Google Shape;266;p81"/>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267" name="Google Shape;267;p81"/>
          <p:cNvSpPr/>
          <p:nvPr/>
        </p:nvSpPr>
        <p:spPr>
          <a:xfrm>
            <a:off x="6417277" y="1729931"/>
            <a:ext cx="790832" cy="45719"/>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68" name="Google Shape;268;p81"/>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81"/>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8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71" name="Google Shape;271;p8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272"/>
        <p:cNvGrpSpPr/>
        <p:nvPr/>
      </p:nvGrpSpPr>
      <p:grpSpPr>
        <a:xfrm>
          <a:off x="0" y="0"/>
          <a:ext cx="0" cy="0"/>
          <a:chOff x="0" y="0"/>
          <a:chExt cx="0" cy="0"/>
        </a:xfrm>
      </p:grpSpPr>
      <p:pic>
        <p:nvPicPr>
          <p:cNvPr id="273" name="Google Shape;273;p82"/>
          <p:cNvPicPr preferRelativeResize="0"/>
          <p:nvPr/>
        </p:nvPicPr>
        <p:blipFill rotWithShape="1">
          <a:blip r:embed="rId2" cstate="screen">
            <a:alphaModFix/>
            <a:extLst>
              <a:ext uri="{28A0092B-C50C-407E-A947-70E740481C1C}">
                <a14:useLocalDpi xmlns:a14="http://schemas.microsoft.com/office/drawing/2010/main"/>
              </a:ext>
            </a:extLst>
          </a:blip>
          <a:srcRect l="-10140" t="-4714"/>
          <a:stretch/>
        </p:blipFill>
        <p:spPr>
          <a:xfrm>
            <a:off x="5950643" y="0"/>
            <a:ext cx="6231039" cy="4826000"/>
          </a:xfrm>
          <a:prstGeom prst="rect">
            <a:avLst/>
          </a:prstGeom>
          <a:noFill/>
          <a:ln>
            <a:noFill/>
          </a:ln>
        </p:spPr>
      </p:pic>
      <p:sp>
        <p:nvSpPr>
          <p:cNvPr id="274" name="Google Shape;274;p82"/>
          <p:cNvSpPr>
            <a:spLocks noGrp="1"/>
          </p:cNvSpPr>
          <p:nvPr>
            <p:ph type="pic" idx="2"/>
          </p:nvPr>
        </p:nvSpPr>
        <p:spPr>
          <a:xfrm>
            <a:off x="7333446" y="1011045"/>
            <a:ext cx="3594836" cy="2305596"/>
          </a:xfrm>
          <a:prstGeom prst="rect">
            <a:avLst/>
          </a:prstGeom>
          <a:noFill/>
          <a:ln>
            <a:noFill/>
          </a:ln>
        </p:spPr>
      </p:sp>
      <p:sp>
        <p:nvSpPr>
          <p:cNvPr id="275" name="Google Shape;275;p82"/>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82"/>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7" name="Google Shape;277;p82"/>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278" name="Google Shape;278;p8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79" name="Google Shape;279;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280"/>
        <p:cNvGrpSpPr/>
        <p:nvPr/>
      </p:nvGrpSpPr>
      <p:grpSpPr>
        <a:xfrm>
          <a:off x="0" y="0"/>
          <a:ext cx="0" cy="0"/>
          <a:chOff x="0" y="0"/>
          <a:chExt cx="0" cy="0"/>
        </a:xfrm>
      </p:grpSpPr>
      <p:sp>
        <p:nvSpPr>
          <p:cNvPr id="281" name="Google Shape;281;p83"/>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83"/>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3" name="Google Shape;283;p83"/>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284" name="Google Shape;284;p83"/>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83"/>
          <p:cNvSpPr/>
          <p:nvPr/>
        </p:nvSpPr>
        <p:spPr>
          <a:xfrm>
            <a:off x="4783395" y="415207"/>
            <a:ext cx="1154422" cy="1154422"/>
          </a:xfrm>
          <a:prstGeom prst="ellipse">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Raleway"/>
              <a:ea typeface="Raleway"/>
              <a:cs typeface="Raleway"/>
              <a:sym typeface="Raleway"/>
            </a:endParaRPr>
          </a:p>
        </p:txBody>
      </p:sp>
      <p:sp>
        <p:nvSpPr>
          <p:cNvPr id="286" name="Google Shape;286;p83"/>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8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88" name="Google Shape;288;p8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ext Slide with Photo - Blue">
  <p:cSld name="2_Text Slide with Photo - Blue">
    <p:spTree>
      <p:nvGrpSpPr>
        <p:cNvPr id="1" name="Shape 101"/>
        <p:cNvGrpSpPr/>
        <p:nvPr/>
      </p:nvGrpSpPr>
      <p:grpSpPr>
        <a:xfrm>
          <a:off x="0" y="0"/>
          <a:ext cx="0" cy="0"/>
          <a:chOff x="0" y="0"/>
          <a:chExt cx="0" cy="0"/>
        </a:xfrm>
      </p:grpSpPr>
      <p:sp>
        <p:nvSpPr>
          <p:cNvPr id="102" name="Google Shape;102;p64"/>
          <p:cNvSpPr/>
          <p:nvPr/>
        </p:nvSpPr>
        <p:spPr>
          <a:xfrm rot="10800000" flipH="1">
            <a:off x="1" y="-35799"/>
            <a:ext cx="7578810"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3" name="Google Shape;103;p64"/>
          <p:cNvSpPr>
            <a:spLocks noGrp="1"/>
          </p:cNvSpPr>
          <p:nvPr>
            <p:ph type="pic" idx="2"/>
          </p:nvPr>
        </p:nvSpPr>
        <p:spPr>
          <a:xfrm>
            <a:off x="7578811" y="228600"/>
            <a:ext cx="4378372" cy="5704209"/>
          </a:xfrm>
          <a:prstGeom prst="rect">
            <a:avLst/>
          </a:prstGeom>
          <a:solidFill>
            <a:schemeClr val="lt1"/>
          </a:solidFill>
          <a:ln>
            <a:noFill/>
          </a:ln>
        </p:spPr>
      </p:sp>
      <p:sp>
        <p:nvSpPr>
          <p:cNvPr id="104" name="Google Shape;104;p64"/>
          <p:cNvSpPr txBox="1">
            <a:spLocks noGrp="1"/>
          </p:cNvSpPr>
          <p:nvPr>
            <p:ph type="body" idx="1"/>
          </p:nvPr>
        </p:nvSpPr>
        <p:spPr>
          <a:xfrm>
            <a:off x="337751" y="1485620"/>
            <a:ext cx="6952734" cy="48492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64"/>
          <p:cNvSpPr/>
          <p:nvPr/>
        </p:nvSpPr>
        <p:spPr>
          <a:xfrm>
            <a:off x="337751" y="963483"/>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6" name="Google Shape;106;p64"/>
          <p:cNvSpPr txBox="1">
            <a:spLocks noGrp="1"/>
          </p:cNvSpPr>
          <p:nvPr>
            <p:ph type="body" idx="3"/>
          </p:nvPr>
        </p:nvSpPr>
        <p:spPr>
          <a:xfrm>
            <a:off x="337750" y="232068"/>
            <a:ext cx="695273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08" name="Google Shape;108;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109"/>
        <p:cNvGrpSpPr/>
        <p:nvPr/>
      </p:nvGrpSpPr>
      <p:grpSpPr>
        <a:xfrm>
          <a:off x="0" y="0"/>
          <a:ext cx="0" cy="0"/>
          <a:chOff x="0" y="0"/>
          <a:chExt cx="0" cy="0"/>
        </a:xfrm>
      </p:grpSpPr>
      <p:sp>
        <p:nvSpPr>
          <p:cNvPr id="110" name="Google Shape;110;p65"/>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1" name="Google Shape;111;p65"/>
          <p:cNvSpPr>
            <a:spLocks noGrp="1"/>
          </p:cNvSpPr>
          <p:nvPr>
            <p:ph type="pic" idx="2"/>
          </p:nvPr>
        </p:nvSpPr>
        <p:spPr>
          <a:xfrm>
            <a:off x="6852062" y="228600"/>
            <a:ext cx="5105121" cy="5704209"/>
          </a:xfrm>
          <a:prstGeom prst="rect">
            <a:avLst/>
          </a:prstGeom>
          <a:solidFill>
            <a:schemeClr val="lt1"/>
          </a:solidFill>
          <a:ln>
            <a:noFill/>
          </a:ln>
        </p:spPr>
      </p:sp>
      <p:sp>
        <p:nvSpPr>
          <p:cNvPr id="112" name="Google Shape;112;p65"/>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5"/>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4" name="Google Shape;114;p65"/>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6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16" name="Google Shape;116;p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117"/>
        <p:cNvGrpSpPr/>
        <p:nvPr/>
      </p:nvGrpSpPr>
      <p:grpSpPr>
        <a:xfrm>
          <a:off x="0" y="0"/>
          <a:ext cx="0" cy="0"/>
          <a:chOff x="0" y="0"/>
          <a:chExt cx="0" cy="0"/>
        </a:xfrm>
      </p:grpSpPr>
      <p:sp>
        <p:nvSpPr>
          <p:cNvPr id="118" name="Google Shape;118;p66"/>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9" name="Google Shape;119;p66"/>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66"/>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1" name="Google Shape;121;p66"/>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6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23" name="Google Shape;123;p6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124"/>
        <p:cNvGrpSpPr/>
        <p:nvPr/>
      </p:nvGrpSpPr>
      <p:grpSpPr>
        <a:xfrm>
          <a:off x="0" y="0"/>
          <a:ext cx="0" cy="0"/>
          <a:chOff x="0" y="0"/>
          <a:chExt cx="0" cy="0"/>
        </a:xfrm>
      </p:grpSpPr>
      <p:sp>
        <p:nvSpPr>
          <p:cNvPr id="125" name="Google Shape;125;p67"/>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6" name="Google Shape;126;p67"/>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7" name="Google Shape;127;p67"/>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28" name="Google Shape;128;p67"/>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9" name="Google Shape;129;p67"/>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0" name="Google Shape;130;p67"/>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67"/>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67"/>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7"/>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4" name="Google Shape;134;p67"/>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5" name="Google Shape;135;p67"/>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36" name="Google Shape;136;p67"/>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7"/>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8" name="Google Shape;138;p67"/>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9" name="Google Shape;139;p67"/>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40" name="Google Shape;140;p67"/>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67"/>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2" name="Google Shape;142;p67"/>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3" name="Google Shape;143;p67"/>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44" name="Google Shape;144;p67"/>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67"/>
          <p:cNvSpPr/>
          <p:nvPr/>
        </p:nvSpPr>
        <p:spPr>
          <a:xfrm>
            <a:off x="6361479" y="550214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6" name="Google Shape;146;p67"/>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7" name="Google Shape;147;p67"/>
          <p:cNvCxnSpPr/>
          <p:nvPr/>
        </p:nvCxnSpPr>
        <p:spPr>
          <a:xfrm>
            <a:off x="5769762" y="5892116"/>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48" name="Google Shape;148;p67"/>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149"/>
        <p:cNvGrpSpPr/>
        <p:nvPr/>
      </p:nvGrpSpPr>
      <p:grpSpPr>
        <a:xfrm>
          <a:off x="0" y="0"/>
          <a:ext cx="0" cy="0"/>
          <a:chOff x="0" y="0"/>
          <a:chExt cx="0" cy="0"/>
        </a:xfrm>
      </p:grpSpPr>
      <p:sp>
        <p:nvSpPr>
          <p:cNvPr id="150" name="Google Shape;150;p68"/>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1" name="Google Shape;151;p68"/>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68"/>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8"/>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4" name="Google Shape;154;p6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55" name="Google Shape;155;p6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56"/>
        <p:cNvGrpSpPr/>
        <p:nvPr/>
      </p:nvGrpSpPr>
      <p:grpSpPr>
        <a:xfrm>
          <a:off x="0" y="0"/>
          <a:ext cx="0" cy="0"/>
          <a:chOff x="0" y="0"/>
          <a:chExt cx="0" cy="0"/>
        </a:xfrm>
      </p:grpSpPr>
      <p:sp>
        <p:nvSpPr>
          <p:cNvPr id="157" name="Google Shape;157;p69"/>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8" name="Google Shape;158;p69"/>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69"/>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69"/>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9"/>
          <p:cNvSpPr>
            <a:spLocks noGrp="1"/>
          </p:cNvSpPr>
          <p:nvPr>
            <p:ph type="pic" idx="4"/>
          </p:nvPr>
        </p:nvSpPr>
        <p:spPr>
          <a:xfrm>
            <a:off x="705779" y="0"/>
            <a:ext cx="5248975" cy="6858001"/>
          </a:xfrm>
          <a:prstGeom prst="rect">
            <a:avLst/>
          </a:prstGeom>
          <a:noFill/>
          <a:ln>
            <a:noFill/>
          </a:ln>
        </p:spPr>
      </p:sp>
      <p:sp>
        <p:nvSpPr>
          <p:cNvPr id="162" name="Google Shape;162;p6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3" name="Google Shape;163;p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ext Slide with Photo - Blue">
  <p:cSld name="1_Text Slide with Photo - Blue">
    <p:spTree>
      <p:nvGrpSpPr>
        <p:cNvPr id="1" name="Shape 164"/>
        <p:cNvGrpSpPr/>
        <p:nvPr/>
      </p:nvGrpSpPr>
      <p:grpSpPr>
        <a:xfrm>
          <a:off x="0" y="0"/>
          <a:ext cx="0" cy="0"/>
          <a:chOff x="0" y="0"/>
          <a:chExt cx="0" cy="0"/>
        </a:xfrm>
      </p:grpSpPr>
      <p:sp>
        <p:nvSpPr>
          <p:cNvPr id="165" name="Google Shape;165;p70"/>
          <p:cNvSpPr/>
          <p:nvPr/>
        </p:nvSpPr>
        <p:spPr>
          <a:xfrm rot="10800000" flipH="1">
            <a:off x="227747" y="-35797"/>
            <a:ext cx="6617245"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6" name="Google Shape;166;p70"/>
          <p:cNvSpPr>
            <a:spLocks noGrp="1"/>
          </p:cNvSpPr>
          <p:nvPr>
            <p:ph type="pic" idx="2"/>
          </p:nvPr>
        </p:nvSpPr>
        <p:spPr>
          <a:xfrm>
            <a:off x="6852062" y="228600"/>
            <a:ext cx="5105121" cy="5704209"/>
          </a:xfrm>
          <a:prstGeom prst="rect">
            <a:avLst/>
          </a:prstGeom>
          <a:solidFill>
            <a:schemeClr val="lt1"/>
          </a:solidFill>
          <a:ln>
            <a:noFill/>
          </a:ln>
        </p:spPr>
      </p:sp>
      <p:sp>
        <p:nvSpPr>
          <p:cNvPr id="167" name="Google Shape;167;p70"/>
          <p:cNvSpPr txBox="1">
            <a:spLocks noGrp="1"/>
          </p:cNvSpPr>
          <p:nvPr>
            <p:ph type="body" idx="1"/>
          </p:nvPr>
        </p:nvSpPr>
        <p:spPr>
          <a:xfrm>
            <a:off x="576649" y="1485620"/>
            <a:ext cx="5741024" cy="48492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70"/>
          <p:cNvSpPr/>
          <p:nvPr/>
        </p:nvSpPr>
        <p:spPr>
          <a:xfrm>
            <a:off x="576649" y="1191765"/>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9" name="Google Shape;169;p70"/>
          <p:cNvSpPr txBox="1">
            <a:spLocks noGrp="1"/>
          </p:cNvSpPr>
          <p:nvPr>
            <p:ph type="body" idx="3"/>
          </p:nvPr>
        </p:nvSpPr>
        <p:spPr>
          <a:xfrm>
            <a:off x="555521" y="337099"/>
            <a:ext cx="576215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7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71" name="Google Shape;171;p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639759" y="6424959"/>
            <a:ext cx="1075845" cy="3282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Raleway"/>
                <a:ea typeface="Raleway"/>
                <a:cs typeface="Raleway"/>
                <a:sym typeface="Raleway"/>
              </a:defRPr>
            </a:lvl1pPr>
            <a:lvl2pPr marL="0" marR="0" lvl="1" indent="0" algn="r" rtl="0">
              <a:spcBef>
                <a:spcPts val="0"/>
              </a:spcBef>
              <a:buNone/>
              <a:defRPr sz="1200" b="0" i="0" u="none" strike="noStrike" cap="none">
                <a:solidFill>
                  <a:srgbClr val="88A1A2"/>
                </a:solidFill>
                <a:latin typeface="Raleway"/>
                <a:ea typeface="Raleway"/>
                <a:cs typeface="Raleway"/>
                <a:sym typeface="Raleway"/>
              </a:defRPr>
            </a:lvl2pPr>
            <a:lvl3pPr marL="0" marR="0" lvl="2" indent="0" algn="r" rtl="0">
              <a:spcBef>
                <a:spcPts val="0"/>
              </a:spcBef>
              <a:buNone/>
              <a:defRPr sz="1200" b="0" i="0" u="none" strike="noStrike" cap="none">
                <a:solidFill>
                  <a:srgbClr val="88A1A2"/>
                </a:solidFill>
                <a:latin typeface="Raleway"/>
                <a:ea typeface="Raleway"/>
                <a:cs typeface="Raleway"/>
                <a:sym typeface="Raleway"/>
              </a:defRPr>
            </a:lvl3pPr>
            <a:lvl4pPr marL="0" marR="0" lvl="3" indent="0" algn="r" rtl="0">
              <a:spcBef>
                <a:spcPts val="0"/>
              </a:spcBef>
              <a:buNone/>
              <a:defRPr sz="1200" b="0" i="0" u="none" strike="noStrike" cap="none">
                <a:solidFill>
                  <a:srgbClr val="88A1A2"/>
                </a:solidFill>
                <a:latin typeface="Raleway"/>
                <a:ea typeface="Raleway"/>
                <a:cs typeface="Raleway"/>
                <a:sym typeface="Raleway"/>
              </a:defRPr>
            </a:lvl4pPr>
            <a:lvl5pPr marL="0" marR="0" lvl="4" indent="0" algn="r" rtl="0">
              <a:spcBef>
                <a:spcPts val="0"/>
              </a:spcBef>
              <a:buNone/>
              <a:defRPr sz="1200" b="0" i="0" u="none" strike="noStrike" cap="none">
                <a:solidFill>
                  <a:srgbClr val="88A1A2"/>
                </a:solidFill>
                <a:latin typeface="Raleway"/>
                <a:ea typeface="Raleway"/>
                <a:cs typeface="Raleway"/>
                <a:sym typeface="Raleway"/>
              </a:defRPr>
            </a:lvl5pPr>
            <a:lvl6pPr marL="0" marR="0" lvl="5" indent="0" algn="r" rtl="0">
              <a:spcBef>
                <a:spcPts val="0"/>
              </a:spcBef>
              <a:buNone/>
              <a:defRPr sz="1200" b="0" i="0" u="none" strike="noStrike" cap="none">
                <a:solidFill>
                  <a:srgbClr val="88A1A2"/>
                </a:solidFill>
                <a:latin typeface="Raleway"/>
                <a:ea typeface="Raleway"/>
                <a:cs typeface="Raleway"/>
                <a:sym typeface="Raleway"/>
              </a:defRPr>
            </a:lvl6pPr>
            <a:lvl7pPr marL="0" marR="0" lvl="6" indent="0" algn="r" rtl="0">
              <a:spcBef>
                <a:spcPts val="0"/>
              </a:spcBef>
              <a:buNone/>
              <a:defRPr sz="1200" b="0" i="0" u="none" strike="noStrike" cap="none">
                <a:solidFill>
                  <a:srgbClr val="88A1A2"/>
                </a:solidFill>
                <a:latin typeface="Raleway"/>
                <a:ea typeface="Raleway"/>
                <a:cs typeface="Raleway"/>
                <a:sym typeface="Raleway"/>
              </a:defRPr>
            </a:lvl7pPr>
            <a:lvl8pPr marL="0" marR="0" lvl="7" indent="0" algn="r" rtl="0">
              <a:spcBef>
                <a:spcPts val="0"/>
              </a:spcBef>
              <a:buNone/>
              <a:defRPr sz="1200" b="0" i="0" u="none" strike="noStrike" cap="none">
                <a:solidFill>
                  <a:srgbClr val="88A1A2"/>
                </a:solidFill>
                <a:latin typeface="Raleway"/>
                <a:ea typeface="Raleway"/>
                <a:cs typeface="Raleway"/>
                <a:sym typeface="Raleway"/>
              </a:defRPr>
            </a:lvl8pPr>
            <a:lvl9pPr marL="0" marR="0" lvl="8" indent="0" algn="r" rtl="0">
              <a:spcBef>
                <a:spcPts val="0"/>
              </a:spcBef>
              <a:buNone/>
              <a:defRPr sz="1200" b="0" i="0" u="none" strike="noStrike" cap="none">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linkedin.com/in/adriaan-bartels-7059418?originalSubdomain=ie" TargetMode="External"/><Relationship Id="rId7" Type="http://schemas.openxmlformats.org/officeDocument/2006/relationships/hyperlink" Target="https://www.youtube.com/watch?v=zjIVjLccuTU"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hyperlink" Target="https://www.mikeyryans.ie/" TargetMode="External"/><Relationship Id="rId4" Type="http://schemas.openxmlformats.org/officeDocument/2006/relationships/hyperlink" Target="https://www.cashelpalacehotel.i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te.ie/news/business/2021/0916/1247243-staff-shortages-affecting-hospitality-industry/"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bjf.org.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www.cookitforward.eu/resul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user/KitchenNightmares"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hyperlink" Target="https://creativecommons.org/licenses/by-nc-sa/3.0/" TargetMode="External"/><Relationship Id="rId4" Type="http://schemas.openxmlformats.org/officeDocument/2006/relationships/hyperlink" Target="http://dearlissy.blogspot.com/2011/12/ten-top-lessons-from-restauran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hyperlink" Target="https://creativecommons.org/licenses/by/3.0/" TargetMode="External"/><Relationship Id="rId4" Type="http://schemas.openxmlformats.org/officeDocument/2006/relationships/hyperlink" Target="https://yournorthcounty.com/cooking-classes-san-diego-north-count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therichest.com/food/10-foods-invented-by-accident/#:~:text=%2010%20Foods%20Invented%20by%20Accident%20%201,much%20contested.%20As%20the%20story%20goes%2C...%20More%20"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s://creativecommons.org/licenses/by-nc-nd/3.0/" TargetMode="External"/><Relationship Id="rId5" Type="http://schemas.openxmlformats.org/officeDocument/2006/relationships/hyperlink" Target="http://kuhinjica-mignone.blogspot.com/2013/10/tarte-tatin-sa-kruskama-i-jedno-malo.html" TargetMode="Externa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apa.org/ed/precollege/psn/2017/01/importance-networking"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www.chefnetwork.ie/about" TargetMode="External"/><Relationship Id="rId4" Type="http://schemas.openxmlformats.org/officeDocument/2006/relationships/hyperlink" Target="https://www.careeraddict.com/benefits-network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hyperlink" Target="https://www.youtube.com/watch?v=-30m8D6gT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2.deloitte.com/uk/en/insights/focus/technology-and-the-future-of-work/post-pandemic-talent-strategy-generations-in-the-workplace.html"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fti1kNy3sS8" TargetMode="External"/><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hyperlink" Target="https://www.youtube.com/watch?v=IfgaE6rxGt4"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hyperlink" Target="https://www.youtube.com/watch?v=X9qVIXqE-PU"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7463" y="0"/>
            <a:ext cx="5265738" cy="5459413"/>
          </a:xfrm>
          <a:prstGeom prst="rect">
            <a:avLst/>
          </a:prstGeom>
          <a:solidFill>
            <a:srgbClr val="A5A5A5"/>
          </a:solidFill>
          <a:ln>
            <a:noFill/>
          </a:ln>
        </p:spPr>
      </p:pic>
      <p:sp>
        <p:nvSpPr>
          <p:cNvPr id="294" name="Google Shape;294;p1"/>
          <p:cNvSpPr txBox="1"/>
          <p:nvPr/>
        </p:nvSpPr>
        <p:spPr>
          <a:xfrm>
            <a:off x="5456198" y="2012744"/>
            <a:ext cx="6458988" cy="35086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dirty="0">
                <a:solidFill>
                  <a:schemeClr val="lt1"/>
                </a:solidFill>
                <a:latin typeface="Raleway"/>
                <a:ea typeface="Raleway"/>
                <a:cs typeface="Raleway"/>
                <a:sym typeface="Raleway"/>
              </a:rPr>
              <a:t>WELKOM BIJ HET COOK IT FORWARD </a:t>
            </a:r>
            <a:endParaRPr dirty="0"/>
          </a:p>
          <a:p>
            <a:pPr marL="0" marR="0" lvl="0" indent="0" algn="ctr" rtl="0">
              <a:spcBef>
                <a:spcPts val="0"/>
              </a:spcBef>
              <a:spcAft>
                <a:spcPts val="0"/>
              </a:spcAft>
              <a:buNone/>
            </a:pPr>
            <a:r>
              <a:rPr lang="en-US" sz="2800" b="1" dirty="0" err="1">
                <a:solidFill>
                  <a:schemeClr val="lt1"/>
                </a:solidFill>
                <a:latin typeface="Raleway"/>
                <a:ea typeface="Raleway"/>
                <a:cs typeface="Raleway"/>
                <a:sym typeface="Raleway"/>
              </a:rPr>
              <a:t>Programma</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voor</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werkend</a:t>
            </a:r>
            <a:r>
              <a:rPr lang="en-US" sz="2800" b="1" dirty="0">
                <a:solidFill>
                  <a:schemeClr val="lt1"/>
                </a:solidFill>
                <a:latin typeface="Raleway"/>
                <a:ea typeface="Raleway"/>
                <a:cs typeface="Raleway"/>
                <a:sym typeface="Raleway"/>
              </a:rPr>
              <a:t> </a:t>
            </a:r>
            <a:r>
              <a:rPr lang="en-US" sz="2800" b="1" dirty="0" err="1">
                <a:solidFill>
                  <a:schemeClr val="lt1"/>
                </a:solidFill>
                <a:latin typeface="Raleway"/>
                <a:ea typeface="Raleway"/>
                <a:cs typeface="Raleway"/>
                <a:sym typeface="Raleway"/>
              </a:rPr>
              <a:t>leren</a:t>
            </a:r>
            <a:br>
              <a:rPr lang="en-US" sz="2800" b="1" dirty="0">
                <a:solidFill>
                  <a:schemeClr val="lt1"/>
                </a:solidFill>
                <a:latin typeface="Raleway"/>
                <a:ea typeface="Raleway"/>
                <a:cs typeface="Raleway"/>
                <a:sym typeface="Raleway"/>
              </a:rPr>
            </a:br>
            <a:endParaRPr lang="en-US" sz="2800" b="1" dirty="0">
              <a:solidFill>
                <a:schemeClr val="lt1"/>
              </a:solidFill>
              <a:latin typeface="Raleway"/>
              <a:ea typeface="Raleway"/>
              <a:cs typeface="Raleway"/>
              <a:sym typeface="Raleway"/>
            </a:endParaRPr>
          </a:p>
          <a:p>
            <a:pPr marL="0" marR="0" lvl="0" indent="0" algn="ctr" rtl="0">
              <a:spcBef>
                <a:spcPts val="0"/>
              </a:spcBef>
              <a:spcAft>
                <a:spcPts val="0"/>
              </a:spcAft>
              <a:buNone/>
            </a:pPr>
            <a:r>
              <a:rPr lang="en-US" sz="2200" b="0" i="0" dirty="0" err="1">
                <a:solidFill>
                  <a:schemeClr val="lt1"/>
                </a:solidFill>
                <a:latin typeface="Raleway"/>
                <a:ea typeface="Raleway"/>
                <a:cs typeface="Raleway"/>
                <a:sym typeface="Raleway"/>
              </a:rPr>
              <a:t>Werkgevers</a:t>
            </a:r>
            <a:r>
              <a:rPr lang="en-US" sz="2200" b="0" i="0" dirty="0">
                <a:solidFill>
                  <a:schemeClr val="lt1"/>
                </a:solidFill>
                <a:latin typeface="Raleway"/>
                <a:ea typeface="Raleway"/>
                <a:cs typeface="Raleway"/>
                <a:sym typeface="Raleway"/>
              </a:rPr>
              <a:t> in de </a:t>
            </a:r>
            <a:r>
              <a:rPr lang="en-US" sz="2200" b="0" i="0" dirty="0" err="1">
                <a:solidFill>
                  <a:schemeClr val="lt1"/>
                </a:solidFill>
                <a:latin typeface="Raleway"/>
                <a:ea typeface="Raleway"/>
                <a:cs typeface="Raleway"/>
                <a:sym typeface="Raleway"/>
              </a:rPr>
              <a:t>culinaire</a:t>
            </a:r>
            <a:r>
              <a:rPr lang="en-US" sz="2200" b="0" i="0" dirty="0">
                <a:solidFill>
                  <a:schemeClr val="lt1"/>
                </a:solidFill>
                <a:latin typeface="Raleway"/>
                <a:ea typeface="Raleway"/>
                <a:cs typeface="Raleway"/>
                <a:sym typeface="Raleway"/>
              </a:rPr>
              <a:t> sector in </a:t>
            </a:r>
            <a:r>
              <a:rPr lang="en-US" sz="2200" b="0" i="0" dirty="0" err="1">
                <a:solidFill>
                  <a:schemeClr val="lt1"/>
                </a:solidFill>
                <a:latin typeface="Raleway"/>
                <a:ea typeface="Raleway"/>
                <a:cs typeface="Raleway"/>
                <a:sym typeface="Raleway"/>
              </a:rPr>
              <a:t>staat</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stellen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samen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te</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werken</a:t>
            </a:r>
            <a:r>
              <a:rPr lang="en-US" sz="2200" b="0" i="0" dirty="0">
                <a:solidFill>
                  <a:schemeClr val="lt1"/>
                </a:solidFill>
                <a:latin typeface="Raleway"/>
                <a:ea typeface="Raleway"/>
                <a:cs typeface="Raleway"/>
                <a:sym typeface="Raleway"/>
              </a:rPr>
              <a:t> met </a:t>
            </a:r>
            <a:r>
              <a:rPr lang="en-US" sz="2200" b="0" i="0" dirty="0" err="1">
                <a:solidFill>
                  <a:schemeClr val="lt1"/>
                </a:solidFill>
                <a:latin typeface="Raleway"/>
                <a:ea typeface="Raleway"/>
                <a:cs typeface="Raleway"/>
                <a:sym typeface="Raleway"/>
              </a:rPr>
              <a:t>docenten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studenten</a:t>
            </a:r>
            <a:r>
              <a:rPr lang="en-US" sz="2200" b="0" i="0" dirty="0">
                <a:solidFill>
                  <a:schemeClr val="lt1"/>
                </a:solidFill>
                <a:latin typeface="Raleway"/>
                <a:ea typeface="Raleway"/>
                <a:cs typeface="Raleway"/>
                <a:sym typeface="Raleway"/>
              </a:rPr>
              <a:t> in </a:t>
            </a:r>
            <a:r>
              <a:rPr lang="en-US" sz="2200" b="0" i="0" dirty="0" err="1">
                <a:solidFill>
                  <a:schemeClr val="lt1"/>
                </a:solidFill>
                <a:latin typeface="Raleway"/>
                <a:ea typeface="Raleway"/>
                <a:cs typeface="Raleway"/>
                <a:sym typeface="Raleway"/>
              </a:rPr>
              <a:t>beroepsonderwijs</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opleiding</a:t>
            </a:r>
            <a:r>
              <a:rPr lang="en-US" sz="2200" b="0" i="0" dirty="0">
                <a:solidFill>
                  <a:schemeClr val="lt1"/>
                </a:solidFill>
                <a:latin typeface="Raleway"/>
                <a:ea typeface="Raleway"/>
                <a:cs typeface="Raleway"/>
                <a:sym typeface="Raleway"/>
              </a:rPr>
              <a:t> om </a:t>
            </a:r>
            <a:r>
              <a:rPr lang="en-US" sz="2200" b="0" i="0" dirty="0" err="1">
                <a:solidFill>
                  <a:schemeClr val="lt1"/>
                </a:solidFill>
                <a:latin typeface="Raleway"/>
                <a:ea typeface="Raleway"/>
                <a:cs typeface="Raleway"/>
                <a:sym typeface="Raleway"/>
              </a:rPr>
              <a:t>innovatieve</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manieren</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te</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vinden</a:t>
            </a:r>
            <a:r>
              <a:rPr lang="en-US" sz="2200" b="0" i="0" dirty="0">
                <a:solidFill>
                  <a:schemeClr val="lt1"/>
                </a:solidFill>
                <a:latin typeface="Raleway"/>
                <a:ea typeface="Raleway"/>
                <a:cs typeface="Raleway"/>
                <a:sym typeface="Raleway"/>
              </a:rPr>
              <a:t> om het </a:t>
            </a:r>
            <a:r>
              <a:rPr lang="en-US" sz="2200" b="0" i="0" dirty="0" err="1">
                <a:solidFill>
                  <a:schemeClr val="lt1"/>
                </a:solidFill>
                <a:latin typeface="Raleway"/>
                <a:ea typeface="Raleway"/>
                <a:cs typeface="Raleway"/>
                <a:sym typeface="Raleway"/>
              </a:rPr>
              <a:t>culinaire</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erfgoed</a:t>
            </a:r>
            <a:r>
              <a:rPr lang="en-US" sz="2200" b="0" i="0" dirty="0">
                <a:solidFill>
                  <a:schemeClr val="lt1"/>
                </a:solidFill>
                <a:latin typeface="Raleway"/>
                <a:ea typeface="Raleway"/>
                <a:cs typeface="Raleway"/>
                <a:sym typeface="Raleway"/>
              </a:rPr>
              <a:t> </a:t>
            </a:r>
            <a:r>
              <a:rPr lang="en-US" sz="2200" b="0" i="0" dirty="0" err="1">
                <a:solidFill>
                  <a:schemeClr val="lt1"/>
                </a:solidFill>
                <a:latin typeface="Raleway"/>
                <a:ea typeface="Raleway"/>
                <a:cs typeface="Raleway"/>
                <a:sym typeface="Raleway"/>
              </a:rPr>
              <a:t>te</a:t>
            </a:r>
            <a:r>
              <a:rPr lang="en-US" sz="2200" b="0" i="0" dirty="0">
                <a:solidFill>
                  <a:schemeClr val="lt1"/>
                </a:solidFill>
                <a:latin typeface="Raleway"/>
                <a:ea typeface="Raleway"/>
                <a:cs typeface="Raleway"/>
                <a:sym typeface="Raleway"/>
              </a:rPr>
              <a:t> </a:t>
            </a:r>
            <a:r>
              <a:rPr lang="en-US" sz="2200" dirty="0" err="1">
                <a:solidFill>
                  <a:schemeClr val="lt1"/>
                </a:solidFill>
                <a:latin typeface="Raleway"/>
                <a:ea typeface="Raleway"/>
                <a:cs typeface="Raleway"/>
                <a:sym typeface="Raleway"/>
              </a:rPr>
              <a:t>promoten</a:t>
            </a:r>
            <a:r>
              <a:rPr lang="en-US" sz="2200" b="0" i="0" dirty="0">
                <a:solidFill>
                  <a:schemeClr val="lt1"/>
                </a:solidFill>
                <a:latin typeface="Raleway"/>
                <a:ea typeface="Raleway"/>
                <a:cs typeface="Raleway"/>
                <a:sym typeface="Raleway"/>
              </a:rPr>
              <a:t>.</a:t>
            </a:r>
            <a:endParaRPr sz="2200" b="1" i="0" dirty="0">
              <a:solidFill>
                <a:schemeClr val="lt1"/>
              </a:solidFill>
              <a:latin typeface="Raleway"/>
              <a:ea typeface="Raleway"/>
              <a:cs typeface="Raleway"/>
              <a:sym typeface="Raleway"/>
            </a:endParaRPr>
          </a:p>
        </p:txBody>
      </p:sp>
      <p:sp>
        <p:nvSpPr>
          <p:cNvPr id="295" name="Google Shape;295;p1"/>
          <p:cNvSpPr txBox="1"/>
          <p:nvPr/>
        </p:nvSpPr>
        <p:spPr>
          <a:xfrm>
            <a:off x="5924034" y="6011595"/>
            <a:ext cx="61722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a:solidFill>
                  <a:srgbClr val="568754"/>
                </a:solidFill>
                <a:latin typeface="Arial"/>
                <a:ea typeface="Arial"/>
                <a:cs typeface="Arial"/>
                <a:sym typeface="Arial"/>
              </a:rPr>
              <a:t>©Cook It Forward - 2020-1-LT01-KA202-077975 </a:t>
            </a:r>
            <a:endParaRPr/>
          </a:p>
          <a:p>
            <a:pPr marL="0" marR="0" lvl="0" indent="0" algn="r" rtl="0">
              <a:spcBef>
                <a:spcPts val="0"/>
              </a:spcBef>
              <a:spcAft>
                <a:spcPts val="0"/>
              </a:spcAft>
              <a:buNone/>
            </a:pPr>
            <a:r>
              <a:rPr lang="en-US" sz="1200" b="0" i="0">
                <a:solidFill>
                  <a:srgbClr val="568754"/>
                </a:solidFill>
                <a:latin typeface="Arial"/>
                <a:ea typeface="Arial"/>
                <a:cs typeface="Arial"/>
                <a:sym typeface="Arial"/>
              </a:rPr>
              <a:t> Strategisch partnerschap Erasmus+ KA2 2020-2022</a:t>
            </a:r>
            <a:endParaRPr sz="1200">
              <a:solidFill>
                <a:srgbClr val="568754"/>
              </a:solidFill>
              <a:latin typeface="Calibri"/>
              <a:ea typeface="Calibri"/>
              <a:cs typeface="Calibri"/>
              <a:sym typeface="Calibri"/>
            </a:endParaRPr>
          </a:p>
        </p:txBody>
      </p:sp>
      <p:pic>
        <p:nvPicPr>
          <p:cNvPr id="296" name="Google Shape;296;p1" descr="Text, letter&#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8475" y="5583298"/>
            <a:ext cx="5081588" cy="1158747"/>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479" y="190500"/>
            <a:ext cx="2990572" cy="22917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10"/>
          <p:cNvPicPr preferRelativeResize="0">
            <a:picLocks noGrp="1"/>
          </p:cNvPicPr>
          <p:nvPr>
            <p:ph type="pic" idx="2"/>
          </p:nvPr>
        </p:nvPicPr>
        <p:blipFill rotWithShape="1">
          <a:blip r:embed="rId3">
            <a:alphaModFix/>
          </a:blip>
          <a:srcRect/>
          <a:stretch/>
        </p:blipFill>
        <p:spPr>
          <a:xfrm>
            <a:off x="6791498" y="228600"/>
            <a:ext cx="5165685" cy="5704209"/>
          </a:xfrm>
          <a:prstGeom prst="rect">
            <a:avLst/>
          </a:prstGeom>
          <a:solidFill>
            <a:schemeClr val="lt1"/>
          </a:solidFill>
          <a:ln>
            <a:noFill/>
          </a:ln>
        </p:spPr>
      </p:pic>
      <p:sp>
        <p:nvSpPr>
          <p:cNvPr id="485" name="Google Shape;485;p10"/>
          <p:cNvSpPr txBox="1">
            <a:spLocks noGrp="1"/>
          </p:cNvSpPr>
          <p:nvPr>
            <p:ph type="body" idx="1"/>
          </p:nvPr>
        </p:nvSpPr>
        <p:spPr>
          <a:xfrm>
            <a:off x="374073" y="1354975"/>
            <a:ext cx="6301047" cy="5503025"/>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lt1"/>
              </a:buClr>
              <a:buSzPts val="1950"/>
              <a:buNone/>
            </a:pPr>
            <a:r>
              <a:rPr lang="en-US" sz="1800" dirty="0">
                <a:latin typeface="Raleway"/>
                <a:ea typeface="Raleway"/>
                <a:cs typeface="Raleway"/>
                <a:sym typeface="Raleway"/>
              </a:rPr>
              <a:t>Stages </a:t>
            </a:r>
            <a:r>
              <a:rPr lang="en-US" sz="1800" dirty="0" err="1">
                <a:latin typeface="Raleway"/>
                <a:ea typeface="Raleway"/>
                <a:cs typeface="Raleway"/>
                <a:sym typeface="Raleway"/>
              </a:rPr>
              <a:t>zijn</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vorm</a:t>
            </a:r>
            <a:r>
              <a:rPr lang="en-US" sz="1800" dirty="0">
                <a:latin typeface="Raleway"/>
                <a:ea typeface="Raleway"/>
                <a:cs typeface="Raleway"/>
                <a:sym typeface="Raleway"/>
              </a:rPr>
              <a:t> van </a:t>
            </a:r>
            <a:r>
              <a:rPr lang="en-US" sz="1800" dirty="0" err="1">
                <a:latin typeface="Raleway"/>
                <a:ea typeface="Raleway"/>
                <a:cs typeface="Raleway"/>
                <a:sym typeface="Raleway"/>
              </a:rPr>
              <a:t>ervaringsleren</a:t>
            </a:r>
            <a:r>
              <a:rPr lang="en-US" sz="1800" dirty="0">
                <a:latin typeface="Raleway"/>
                <a:ea typeface="Raleway"/>
                <a:cs typeface="Raleway"/>
                <a:sym typeface="Raleway"/>
              </a:rPr>
              <a:t> die de </a:t>
            </a:r>
            <a:r>
              <a:rPr lang="en-US" sz="1800" dirty="0" err="1">
                <a:latin typeface="Raleway"/>
                <a:ea typeface="Raleway"/>
                <a:cs typeface="Raleway"/>
                <a:sym typeface="Raleway"/>
              </a:rPr>
              <a:t>kennis</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theorie</a:t>
            </a:r>
            <a:r>
              <a:rPr lang="en-US" sz="1800" dirty="0">
                <a:latin typeface="Raleway"/>
                <a:ea typeface="Raleway"/>
                <a:cs typeface="Raleway"/>
                <a:sym typeface="Raleway"/>
              </a:rPr>
              <a:t> die in het </a:t>
            </a:r>
            <a:r>
              <a:rPr lang="en-US" sz="1800" dirty="0" err="1">
                <a:latin typeface="Raleway"/>
                <a:ea typeface="Raleway"/>
                <a:cs typeface="Raleway"/>
                <a:sym typeface="Raleway"/>
              </a:rPr>
              <a:t>klaslokaal</a:t>
            </a:r>
            <a:r>
              <a:rPr lang="en-US" sz="1800" dirty="0">
                <a:latin typeface="Raleway"/>
                <a:ea typeface="Raleway"/>
                <a:cs typeface="Raleway"/>
                <a:sym typeface="Raleway"/>
              </a:rPr>
              <a:t> </a:t>
            </a:r>
            <a:r>
              <a:rPr lang="en-US" sz="1800" dirty="0" err="1">
                <a:latin typeface="Raleway"/>
                <a:ea typeface="Raleway"/>
                <a:cs typeface="Raleway"/>
                <a:sym typeface="Raleway"/>
              </a:rPr>
              <a:t>worden</a:t>
            </a:r>
            <a:r>
              <a:rPr lang="en-US" sz="1800" dirty="0">
                <a:latin typeface="Raleway"/>
                <a:ea typeface="Raleway"/>
                <a:cs typeface="Raleway"/>
                <a:sym typeface="Raleway"/>
              </a:rPr>
              <a:t> </a:t>
            </a:r>
            <a:r>
              <a:rPr lang="en-US" sz="1800" dirty="0" err="1">
                <a:latin typeface="Raleway"/>
                <a:ea typeface="Raleway"/>
                <a:cs typeface="Raleway"/>
                <a:sym typeface="Raleway"/>
              </a:rPr>
              <a:t>geleerd</a:t>
            </a:r>
            <a:r>
              <a:rPr lang="en-US" sz="1800" dirty="0">
                <a:latin typeface="Raleway"/>
                <a:ea typeface="Raleway"/>
                <a:cs typeface="Raleway"/>
                <a:sym typeface="Raleway"/>
              </a:rPr>
              <a:t>, </a:t>
            </a:r>
            <a:r>
              <a:rPr lang="en-US" sz="1800" dirty="0" err="1">
                <a:latin typeface="Raleway"/>
                <a:ea typeface="Raleway"/>
                <a:cs typeface="Raleway"/>
                <a:sym typeface="Raleway"/>
              </a:rPr>
              <a:t>integreert</a:t>
            </a:r>
            <a:r>
              <a:rPr lang="en-US" sz="1800" dirty="0">
                <a:latin typeface="Raleway"/>
                <a:ea typeface="Raleway"/>
                <a:cs typeface="Raleway"/>
                <a:sym typeface="Raleway"/>
              </a:rPr>
              <a:t> met </a:t>
            </a:r>
            <a:r>
              <a:rPr lang="en-US" sz="1800" dirty="0" err="1">
                <a:latin typeface="Raleway"/>
                <a:ea typeface="Raleway"/>
                <a:cs typeface="Raleway"/>
                <a:sym typeface="Raleway"/>
              </a:rPr>
              <a:t>praktische</a:t>
            </a:r>
            <a:r>
              <a:rPr lang="en-US" sz="1800" dirty="0">
                <a:latin typeface="Raleway"/>
                <a:ea typeface="Raleway"/>
                <a:cs typeface="Raleway"/>
                <a:sym typeface="Raleway"/>
              </a:rPr>
              <a:t> </a:t>
            </a:r>
            <a:r>
              <a:rPr lang="en-US" sz="1800" dirty="0" err="1">
                <a:latin typeface="Raleway"/>
                <a:ea typeface="Raleway"/>
                <a:cs typeface="Raleway"/>
                <a:sym typeface="Raleway"/>
              </a:rPr>
              <a:t>toepassing</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ontwikkeling</a:t>
            </a:r>
            <a:r>
              <a:rPr lang="en-US" sz="1800" dirty="0">
                <a:latin typeface="Raleway"/>
                <a:ea typeface="Raleway"/>
                <a:cs typeface="Raleway"/>
                <a:sym typeface="Raleway"/>
              </a:rPr>
              <a:t> van </a:t>
            </a:r>
            <a:r>
              <a:rPr lang="en-US" sz="1800" dirty="0" err="1">
                <a:latin typeface="Raleway"/>
                <a:ea typeface="Raleway"/>
                <a:cs typeface="Raleway"/>
                <a:sym typeface="Raleway"/>
              </a:rPr>
              <a:t>vaardigheden</a:t>
            </a:r>
            <a:r>
              <a:rPr lang="en-US" sz="1800" dirty="0">
                <a:latin typeface="Raleway"/>
                <a:ea typeface="Raleway"/>
                <a:cs typeface="Raleway"/>
                <a:sym typeface="Raleway"/>
              </a:rPr>
              <a:t> in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professionele</a:t>
            </a:r>
            <a:r>
              <a:rPr lang="en-US" sz="1800" dirty="0">
                <a:latin typeface="Raleway"/>
                <a:ea typeface="Raleway"/>
                <a:cs typeface="Raleway"/>
                <a:sym typeface="Raleway"/>
              </a:rPr>
              <a:t> of </a:t>
            </a:r>
            <a:r>
              <a:rPr lang="en-US" sz="1800" dirty="0" err="1">
                <a:latin typeface="Raleway"/>
                <a:ea typeface="Raleway"/>
                <a:cs typeface="Raleway"/>
                <a:sym typeface="Raleway"/>
              </a:rPr>
              <a:t>praktische</a:t>
            </a:r>
            <a:r>
              <a:rPr lang="en-US" sz="1800" dirty="0">
                <a:latin typeface="Raleway"/>
                <a:ea typeface="Raleway"/>
                <a:cs typeface="Raleway"/>
                <a:sym typeface="Raleway"/>
              </a:rPr>
              <a:t> </a:t>
            </a:r>
            <a:r>
              <a:rPr lang="en-US" sz="1800" dirty="0" err="1">
                <a:latin typeface="Raleway"/>
                <a:ea typeface="Raleway"/>
                <a:cs typeface="Raleway"/>
                <a:sym typeface="Raleway"/>
              </a:rPr>
              <a:t>omgeving</a:t>
            </a:r>
            <a:r>
              <a:rPr lang="en-US" sz="1800" dirty="0">
                <a:latin typeface="Raleway"/>
                <a:ea typeface="Raleway"/>
                <a:cs typeface="Raleway"/>
                <a:sym typeface="Raleway"/>
              </a:rPr>
              <a:t>. Stages </a:t>
            </a:r>
            <a:r>
              <a:rPr lang="en-US" sz="1800" dirty="0" err="1">
                <a:latin typeface="Raleway"/>
                <a:ea typeface="Raleway"/>
                <a:cs typeface="Raleway"/>
                <a:sym typeface="Raleway"/>
              </a:rPr>
              <a:t>geven</a:t>
            </a:r>
            <a:r>
              <a:rPr lang="en-US" sz="1800" dirty="0">
                <a:latin typeface="Raleway"/>
                <a:ea typeface="Raleway"/>
                <a:cs typeface="Raleway"/>
                <a:sym typeface="Raleway"/>
              </a:rPr>
              <a:t> </a:t>
            </a:r>
            <a:r>
              <a:rPr lang="en-US" sz="1800" dirty="0" err="1">
                <a:latin typeface="Raleway"/>
                <a:ea typeface="Raleway"/>
                <a:cs typeface="Raleway"/>
                <a:sym typeface="Raleway"/>
              </a:rPr>
              <a:t>studenten</a:t>
            </a:r>
            <a:r>
              <a:rPr lang="en-US" sz="1800" dirty="0">
                <a:latin typeface="Raleway"/>
                <a:ea typeface="Raleway"/>
                <a:cs typeface="Raleway"/>
                <a:sym typeface="Raleway"/>
              </a:rPr>
              <a:t> de </a:t>
            </a:r>
            <a:r>
              <a:rPr lang="en-US" sz="1800" dirty="0" err="1">
                <a:latin typeface="Raleway"/>
                <a:ea typeface="Raleway"/>
                <a:cs typeface="Raleway"/>
                <a:sym typeface="Raleway"/>
              </a:rPr>
              <a:t>kans</a:t>
            </a:r>
            <a:r>
              <a:rPr lang="en-US" sz="1800" dirty="0">
                <a:latin typeface="Raleway"/>
                <a:ea typeface="Raleway"/>
                <a:cs typeface="Raleway"/>
                <a:sym typeface="Raleway"/>
              </a:rPr>
              <a:t> om </a:t>
            </a:r>
            <a:r>
              <a:rPr lang="en-US" sz="1800" dirty="0" err="1">
                <a:latin typeface="Raleway"/>
                <a:ea typeface="Raleway"/>
                <a:cs typeface="Raleway"/>
                <a:sym typeface="Raleway"/>
              </a:rPr>
              <a:t>waardevolle</a:t>
            </a:r>
            <a:r>
              <a:rPr lang="en-US" sz="1800" dirty="0">
                <a:latin typeface="Raleway"/>
                <a:ea typeface="Raleway"/>
                <a:cs typeface="Raleway"/>
                <a:sym typeface="Raleway"/>
              </a:rPr>
              <a:t> </a:t>
            </a:r>
            <a:r>
              <a:rPr lang="en-US" sz="1800" dirty="0" err="1">
                <a:latin typeface="Raleway"/>
                <a:ea typeface="Raleway"/>
                <a:cs typeface="Raleway"/>
                <a:sym typeface="Raleway"/>
              </a:rPr>
              <a:t>toegepaste</a:t>
            </a:r>
            <a:r>
              <a:rPr lang="en-US" sz="1800" dirty="0">
                <a:latin typeface="Raleway"/>
                <a:ea typeface="Raleway"/>
                <a:cs typeface="Raleway"/>
                <a:sym typeface="Raleway"/>
              </a:rPr>
              <a:t> </a:t>
            </a:r>
            <a:r>
              <a:rPr lang="en-US" sz="1800" dirty="0" err="1">
                <a:latin typeface="Raleway"/>
                <a:ea typeface="Raleway"/>
                <a:cs typeface="Raleway"/>
                <a:sym typeface="Raleway"/>
              </a:rPr>
              <a:t>ervaring</a:t>
            </a:r>
            <a:r>
              <a:rPr lang="en-US" sz="1800" dirty="0">
                <a:latin typeface="Raleway"/>
                <a:ea typeface="Raleway"/>
                <a:cs typeface="Raleway"/>
                <a:sym typeface="Raleway"/>
              </a:rPr>
              <a:t> op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doen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verbindingen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leggen</a:t>
            </a:r>
            <a:r>
              <a:rPr lang="en-US" sz="1800" dirty="0">
                <a:latin typeface="Raleway"/>
                <a:ea typeface="Raleway"/>
                <a:cs typeface="Raleway"/>
                <a:sym typeface="Raleway"/>
              </a:rPr>
              <a:t> in de </a:t>
            </a:r>
            <a:r>
              <a:rPr lang="en-US" sz="1800" dirty="0" err="1">
                <a:latin typeface="Raleway"/>
                <a:ea typeface="Raleway"/>
                <a:cs typeface="Raleway"/>
                <a:sym typeface="Raleway"/>
              </a:rPr>
              <a:t>professionele</a:t>
            </a:r>
            <a:r>
              <a:rPr lang="en-US" sz="1800" dirty="0">
                <a:latin typeface="Raleway"/>
                <a:ea typeface="Raleway"/>
                <a:cs typeface="Raleway"/>
                <a:sym typeface="Raleway"/>
              </a:rPr>
              <a:t> </a:t>
            </a:r>
            <a:r>
              <a:rPr lang="en-US" sz="1800" dirty="0" err="1">
                <a:latin typeface="Raleway"/>
                <a:ea typeface="Raleway"/>
                <a:cs typeface="Raleway"/>
                <a:sym typeface="Raleway"/>
              </a:rPr>
              <a:t>voedingswereld</a:t>
            </a:r>
            <a:r>
              <a:rPr lang="en-US" sz="1800" dirty="0">
                <a:latin typeface="Raleway"/>
                <a:ea typeface="Raleway"/>
                <a:cs typeface="Raleway"/>
                <a:sym typeface="Raleway"/>
              </a:rPr>
              <a:t> </a:t>
            </a:r>
            <a:r>
              <a:rPr lang="en-US" sz="1800" dirty="0"/>
              <a:t>die </a:t>
            </a:r>
            <a:r>
              <a:rPr lang="en-US" sz="1800" dirty="0">
                <a:latin typeface="Raleway"/>
                <a:ea typeface="Raleway"/>
                <a:cs typeface="Raleway"/>
                <a:sym typeface="Raleway"/>
              </a:rPr>
              <a:t>ze </a:t>
            </a:r>
            <a:r>
              <a:rPr lang="en-US" sz="1800" dirty="0" err="1">
                <a:latin typeface="Raleway"/>
                <a:ea typeface="Raleway"/>
                <a:cs typeface="Raleway"/>
                <a:sym typeface="Raleway"/>
              </a:rPr>
              <a:t>overwegen</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hun</a:t>
            </a:r>
            <a:r>
              <a:rPr lang="en-US" sz="1800" dirty="0">
                <a:latin typeface="Raleway"/>
                <a:ea typeface="Raleway"/>
                <a:cs typeface="Raleway"/>
                <a:sym typeface="Raleway"/>
              </a:rPr>
              <a:t> </a:t>
            </a:r>
            <a:r>
              <a:rPr lang="en-US" sz="1800" dirty="0" err="1">
                <a:latin typeface="Raleway"/>
                <a:ea typeface="Raleway"/>
                <a:cs typeface="Raleway"/>
                <a:sym typeface="Raleway"/>
              </a:rPr>
              <a:t>toekomstige</a:t>
            </a:r>
            <a:r>
              <a:rPr lang="en-US" sz="1800" dirty="0">
                <a:latin typeface="Raleway"/>
                <a:ea typeface="Raleway"/>
                <a:cs typeface="Raleway"/>
                <a:sym typeface="Raleway"/>
              </a:rPr>
              <a:t> </a:t>
            </a:r>
            <a:r>
              <a:rPr lang="en-US" sz="1800" dirty="0" err="1">
                <a:latin typeface="Raleway"/>
                <a:ea typeface="Raleway"/>
                <a:cs typeface="Raleway"/>
                <a:sym typeface="Raleway"/>
              </a:rPr>
              <a:t>carrièrepad</a:t>
            </a:r>
            <a:r>
              <a:rPr lang="en-US" sz="1800" dirty="0">
                <a:latin typeface="Raleway"/>
                <a:ea typeface="Raleway"/>
                <a:cs typeface="Raleway"/>
                <a:sym typeface="Raleway"/>
              </a:rPr>
              <a:t>.</a:t>
            </a:r>
          </a:p>
          <a:p>
            <a:pPr marL="0" lvl="0" indent="0" rtl="0">
              <a:lnSpc>
                <a:spcPct val="100000"/>
              </a:lnSpc>
              <a:spcBef>
                <a:spcPts val="0"/>
              </a:spcBef>
              <a:spcAft>
                <a:spcPts val="0"/>
              </a:spcAft>
              <a:buClr>
                <a:schemeClr val="lt1"/>
              </a:buClr>
              <a:buSzPts val="1950"/>
              <a:buNone/>
            </a:pPr>
            <a:endParaRPr sz="2000" dirty="0"/>
          </a:p>
          <a:p>
            <a:pPr marL="0" lvl="0" indent="0" rtl="0">
              <a:lnSpc>
                <a:spcPct val="100000"/>
              </a:lnSpc>
              <a:spcBef>
                <a:spcPts val="600"/>
              </a:spcBef>
              <a:spcAft>
                <a:spcPts val="0"/>
              </a:spcAft>
              <a:buClr>
                <a:schemeClr val="lt1"/>
              </a:buClr>
              <a:buSzPts val="1950"/>
              <a:buNone/>
            </a:pPr>
            <a:r>
              <a:rPr lang="en-US" sz="1800" dirty="0">
                <a:latin typeface="Raleway"/>
                <a:ea typeface="Raleway"/>
                <a:cs typeface="Raleway"/>
                <a:sym typeface="Raleway"/>
              </a:rPr>
              <a:t>Stages </a:t>
            </a:r>
            <a:r>
              <a:rPr lang="en-US" sz="1800" dirty="0" err="1">
                <a:latin typeface="Raleway"/>
                <a:ea typeface="Raleway"/>
                <a:cs typeface="Raleway"/>
                <a:sym typeface="Raleway"/>
              </a:rPr>
              <a:t>geven</a:t>
            </a:r>
            <a:r>
              <a:rPr lang="en-US" sz="1800" dirty="0">
                <a:latin typeface="Raleway"/>
                <a:ea typeface="Raleway"/>
                <a:cs typeface="Raleway"/>
                <a:sym typeface="Raleway"/>
              </a:rPr>
              <a:t> </a:t>
            </a:r>
            <a:r>
              <a:rPr lang="en-US" sz="1800" dirty="0" err="1">
                <a:latin typeface="Raleway"/>
                <a:ea typeface="Raleway"/>
                <a:cs typeface="Raleway"/>
                <a:sym typeface="Raleway"/>
              </a:rPr>
              <a:t>werkgevers</a:t>
            </a:r>
            <a:r>
              <a:rPr lang="en-US" sz="1800" dirty="0">
                <a:latin typeface="Raleway"/>
                <a:ea typeface="Raleway"/>
                <a:cs typeface="Raleway"/>
                <a:sym typeface="Raleway"/>
              </a:rPr>
              <a:t> de </a:t>
            </a:r>
            <a:r>
              <a:rPr lang="en-US" sz="1800" dirty="0" err="1">
                <a:latin typeface="Raleway"/>
                <a:ea typeface="Raleway"/>
                <a:cs typeface="Raleway"/>
                <a:sym typeface="Raleway"/>
              </a:rPr>
              <a:t>kans</a:t>
            </a:r>
            <a:r>
              <a:rPr lang="en-US" sz="1800" dirty="0">
                <a:latin typeface="Raleway"/>
                <a:ea typeface="Raleway"/>
                <a:cs typeface="Raleway"/>
                <a:sym typeface="Raleway"/>
              </a:rPr>
              <a:t> om talent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begeleiden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evalueren</a:t>
            </a:r>
            <a:r>
              <a:rPr lang="en-US" sz="1800" dirty="0">
                <a:latin typeface="Raleway"/>
                <a:ea typeface="Raleway"/>
                <a:cs typeface="Raleway"/>
                <a:sym typeface="Raleway"/>
              </a:rPr>
              <a:t>, maar </a:t>
            </a:r>
            <a:r>
              <a:rPr lang="en-US" sz="1800" dirty="0" err="1">
                <a:latin typeface="Raleway"/>
                <a:ea typeface="Raleway"/>
                <a:cs typeface="Raleway"/>
                <a:sym typeface="Raleway"/>
              </a:rPr>
              <a:t>ook</a:t>
            </a:r>
            <a:r>
              <a:rPr lang="en-US" sz="1800" dirty="0">
                <a:latin typeface="Raleway"/>
                <a:ea typeface="Raleway"/>
                <a:cs typeface="Raleway"/>
                <a:sym typeface="Raleway"/>
              </a:rPr>
              <a:t> </a:t>
            </a:r>
            <a:r>
              <a:rPr lang="en-US" sz="1800" dirty="0" err="1">
                <a:latin typeface="Raleway"/>
                <a:ea typeface="Raleway"/>
                <a:cs typeface="Raleway"/>
                <a:sym typeface="Raleway"/>
              </a:rPr>
              <a:t>kunnen</a:t>
            </a:r>
            <a:r>
              <a:rPr lang="en-US" sz="1800" dirty="0">
                <a:latin typeface="Raleway"/>
                <a:ea typeface="Raleway"/>
                <a:cs typeface="Raleway"/>
                <a:sym typeface="Raleway"/>
              </a:rPr>
              <a:t> </a:t>
            </a:r>
            <a:r>
              <a:rPr lang="en-US" sz="1800" dirty="0" err="1">
                <a:latin typeface="Raleway"/>
                <a:ea typeface="Raleway"/>
                <a:cs typeface="Raleway"/>
                <a:sym typeface="Raleway"/>
              </a:rPr>
              <a:t>zij</a:t>
            </a:r>
            <a:r>
              <a:rPr lang="en-US" sz="1800" dirty="0">
                <a:latin typeface="Raleway"/>
                <a:ea typeface="Raleway"/>
                <a:cs typeface="Raleway"/>
                <a:sym typeface="Raleway"/>
              </a:rPr>
              <a:t> </a:t>
            </a:r>
            <a:r>
              <a:rPr lang="en-US" sz="1800" dirty="0" err="1">
                <a:latin typeface="Raleway"/>
                <a:ea typeface="Raleway"/>
                <a:cs typeface="Raleway"/>
                <a:sym typeface="Raleway"/>
              </a:rPr>
              <a:t>leren</a:t>
            </a:r>
            <a:r>
              <a:rPr lang="en-US" sz="1800" dirty="0">
                <a:latin typeface="Raleway"/>
                <a:ea typeface="Raleway"/>
                <a:cs typeface="Raleway"/>
                <a:sym typeface="Raleway"/>
              </a:rPr>
              <a:t> van de </a:t>
            </a:r>
            <a:r>
              <a:rPr lang="en-US" sz="1800" dirty="0" err="1">
                <a:latin typeface="Raleway"/>
                <a:ea typeface="Raleway"/>
                <a:cs typeface="Raleway"/>
                <a:sym typeface="Raleway"/>
              </a:rPr>
              <a:t>studenten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de </a:t>
            </a:r>
            <a:r>
              <a:rPr lang="en-US" sz="1800" dirty="0" err="1">
                <a:latin typeface="Raleway"/>
                <a:ea typeface="Raleway"/>
                <a:cs typeface="Raleway"/>
                <a:sym typeface="Raleway"/>
              </a:rPr>
              <a:t>meest</a:t>
            </a:r>
            <a:r>
              <a:rPr lang="en-US" sz="1800" dirty="0">
                <a:latin typeface="Raleway"/>
                <a:ea typeface="Raleway"/>
                <a:cs typeface="Raleway"/>
                <a:sym typeface="Raleway"/>
              </a:rPr>
              <a:t> </a:t>
            </a:r>
            <a:r>
              <a:rPr lang="en-US" sz="1800" dirty="0" err="1">
                <a:latin typeface="Raleway"/>
                <a:ea typeface="Raleway"/>
                <a:cs typeface="Raleway"/>
                <a:sym typeface="Raleway"/>
              </a:rPr>
              <a:t>actuele</a:t>
            </a:r>
            <a:r>
              <a:rPr lang="en-US" sz="1800" dirty="0">
                <a:latin typeface="Raleway"/>
                <a:ea typeface="Raleway"/>
                <a:cs typeface="Raleway"/>
                <a:sym typeface="Raleway"/>
              </a:rPr>
              <a:t> </a:t>
            </a:r>
            <a:r>
              <a:rPr lang="en-US" sz="1800" dirty="0" err="1">
                <a:latin typeface="Raleway"/>
                <a:ea typeface="Raleway"/>
                <a:cs typeface="Raleway"/>
                <a:sym typeface="Raleway"/>
              </a:rPr>
              <a:t>technieken</a:t>
            </a:r>
            <a:r>
              <a:rPr lang="en-US" sz="1800" dirty="0">
                <a:latin typeface="Raleway"/>
                <a:ea typeface="Raleway"/>
                <a:cs typeface="Raleway"/>
                <a:sym typeface="Raleway"/>
              </a:rPr>
              <a:t> die </a:t>
            </a:r>
            <a:r>
              <a:rPr lang="en-US" sz="1800" dirty="0" err="1">
                <a:latin typeface="Raleway"/>
                <a:ea typeface="Raleway"/>
                <a:cs typeface="Raleway"/>
                <a:sym typeface="Raleway"/>
              </a:rPr>
              <a:t>zij</a:t>
            </a:r>
            <a:r>
              <a:rPr lang="en-US" sz="1800" dirty="0">
                <a:latin typeface="Raleway"/>
                <a:ea typeface="Raleway"/>
                <a:cs typeface="Raleway"/>
                <a:sym typeface="Raleway"/>
              </a:rPr>
              <a:t> van </a:t>
            </a:r>
            <a:r>
              <a:rPr lang="en-US" sz="1800" dirty="0" err="1">
                <a:latin typeface="Raleway"/>
                <a:ea typeface="Raleway"/>
                <a:cs typeface="Raleway"/>
                <a:sym typeface="Raleway"/>
              </a:rPr>
              <a:t>hun</a:t>
            </a:r>
            <a:r>
              <a:rPr lang="en-US" sz="1800" dirty="0">
                <a:latin typeface="Raleway"/>
                <a:ea typeface="Raleway"/>
                <a:cs typeface="Raleway"/>
                <a:sym typeface="Raleway"/>
              </a:rPr>
              <a:t> </a:t>
            </a:r>
            <a:r>
              <a:rPr lang="en-US" sz="1800" dirty="0" err="1">
                <a:latin typeface="Raleway"/>
                <a:ea typeface="Raleway"/>
                <a:cs typeface="Raleway"/>
                <a:sym typeface="Raleway"/>
              </a:rPr>
              <a:t>hogeschool</a:t>
            </a:r>
            <a:r>
              <a:rPr lang="en-US" sz="1800" dirty="0">
                <a:latin typeface="Raleway"/>
                <a:ea typeface="Raleway"/>
                <a:cs typeface="Raleway"/>
                <a:sym typeface="Raleway"/>
              </a:rPr>
              <a:t> of school </a:t>
            </a:r>
            <a:r>
              <a:rPr lang="en-US" sz="1800" dirty="0" err="1">
                <a:latin typeface="Raleway"/>
                <a:ea typeface="Raleway"/>
                <a:cs typeface="Raleway"/>
                <a:sym typeface="Raleway"/>
              </a:rPr>
              <a:t>meebrengen</a:t>
            </a:r>
            <a:r>
              <a:rPr lang="en-US" sz="1800" dirty="0">
                <a:latin typeface="Raleway"/>
                <a:ea typeface="Raleway"/>
                <a:cs typeface="Raleway"/>
                <a:sym typeface="Raleway"/>
              </a:rPr>
              <a:t>.</a:t>
            </a:r>
            <a:endParaRPr sz="2000" dirty="0"/>
          </a:p>
          <a:p>
            <a:pPr marL="0" lvl="0" indent="0" rtl="0">
              <a:lnSpc>
                <a:spcPct val="100000"/>
              </a:lnSpc>
              <a:spcBef>
                <a:spcPts val="600"/>
              </a:spcBef>
              <a:spcAft>
                <a:spcPts val="0"/>
              </a:spcAft>
              <a:buClr>
                <a:schemeClr val="lt1"/>
              </a:buClr>
              <a:buSzPts val="1950"/>
              <a:buNone/>
            </a:pPr>
            <a:r>
              <a:rPr lang="en-US" sz="1800" b="1" dirty="0">
                <a:latin typeface="Raleway"/>
                <a:ea typeface="Raleway"/>
                <a:cs typeface="Raleway"/>
                <a:sym typeface="Raleway"/>
              </a:rPr>
              <a:t>De </a:t>
            </a:r>
            <a:r>
              <a:rPr lang="en-US" sz="1800" b="1" dirty="0" err="1">
                <a:latin typeface="Raleway"/>
                <a:ea typeface="Raleway"/>
                <a:cs typeface="Raleway"/>
                <a:sym typeface="Raleway"/>
              </a:rPr>
              <a:t>partijen</a:t>
            </a:r>
            <a:r>
              <a:rPr lang="en-US" sz="1800" b="1" dirty="0">
                <a:latin typeface="Raleway"/>
                <a:ea typeface="Raleway"/>
                <a:cs typeface="Raleway"/>
                <a:sym typeface="Raleway"/>
              </a:rPr>
              <a:t> die </a:t>
            </a:r>
            <a:r>
              <a:rPr lang="en-US" sz="1800" b="1" dirty="0" err="1">
                <a:latin typeface="Raleway"/>
                <a:ea typeface="Raleway"/>
                <a:cs typeface="Raleway"/>
                <a:sym typeface="Raleway"/>
              </a:rPr>
              <a:t>gewoonlijk</a:t>
            </a:r>
            <a:r>
              <a:rPr lang="en-US" sz="1800" b="1" dirty="0">
                <a:latin typeface="Raleway"/>
                <a:ea typeface="Raleway"/>
                <a:cs typeface="Raleway"/>
                <a:sym typeface="Raleway"/>
              </a:rPr>
              <a:t> </a:t>
            </a:r>
            <a:r>
              <a:rPr lang="en-US" sz="1800" b="1" dirty="0" err="1">
                <a:latin typeface="Raleway"/>
                <a:ea typeface="Raleway"/>
                <a:cs typeface="Raleway"/>
                <a:sym typeface="Raleway"/>
              </a:rPr>
              <a:t>bij</a:t>
            </a:r>
            <a:r>
              <a:rPr lang="en-US" sz="1800" b="1" dirty="0">
                <a:latin typeface="Raleway"/>
                <a:ea typeface="Raleway"/>
                <a:cs typeface="Raleway"/>
                <a:sym typeface="Raleway"/>
              </a:rPr>
              <a:t> stages </a:t>
            </a:r>
            <a:r>
              <a:rPr lang="en-US" sz="1800" b="1" dirty="0" err="1">
                <a:latin typeface="Raleway"/>
                <a:ea typeface="Raleway"/>
                <a:cs typeface="Raleway"/>
                <a:sym typeface="Raleway"/>
              </a:rPr>
              <a:t>betrokken</a:t>
            </a:r>
            <a:r>
              <a:rPr lang="en-US" sz="1800" b="1" dirty="0">
                <a:latin typeface="Raleway"/>
                <a:ea typeface="Raleway"/>
                <a:cs typeface="Raleway"/>
                <a:sym typeface="Raleway"/>
              </a:rPr>
              <a:t> </a:t>
            </a:r>
            <a:r>
              <a:rPr lang="en-US" sz="1800" b="1" dirty="0" err="1">
                <a:latin typeface="Raleway"/>
                <a:ea typeface="Raleway"/>
                <a:cs typeface="Raleway"/>
                <a:sym typeface="Raleway"/>
              </a:rPr>
              <a:t>zijn</a:t>
            </a:r>
            <a:r>
              <a:rPr lang="en-US" sz="1800" b="1" dirty="0">
                <a:latin typeface="Raleway"/>
                <a:ea typeface="Raleway"/>
                <a:cs typeface="Raleway"/>
                <a:sym typeface="Raleway"/>
              </a:rPr>
              <a:t>, </a:t>
            </a:r>
            <a:r>
              <a:rPr lang="en-US" sz="1800" b="1" dirty="0" err="1">
                <a:latin typeface="Raleway"/>
                <a:ea typeface="Raleway"/>
                <a:cs typeface="Raleway"/>
                <a:sym typeface="Raleway"/>
              </a:rPr>
              <a:t>zijn</a:t>
            </a:r>
            <a:r>
              <a:rPr lang="en-US" sz="1800" b="1" dirty="0">
                <a:latin typeface="Raleway"/>
                <a:ea typeface="Raleway"/>
                <a:cs typeface="Raleway"/>
                <a:sym typeface="Raleway"/>
              </a:rPr>
              <a:t> de student, de </a:t>
            </a:r>
            <a:r>
              <a:rPr lang="en-US" sz="1800" b="1" dirty="0" err="1">
                <a:latin typeface="Raleway"/>
                <a:ea typeface="Raleway"/>
                <a:cs typeface="Raleway"/>
                <a:sym typeface="Raleway"/>
              </a:rPr>
              <a:t>werkgever</a:t>
            </a:r>
            <a:r>
              <a:rPr lang="en-US" sz="1800" b="1" dirty="0">
                <a:latin typeface="Raleway"/>
                <a:ea typeface="Raleway"/>
                <a:cs typeface="Raleway"/>
                <a:sym typeface="Raleway"/>
              </a:rPr>
              <a:t> </a:t>
            </a:r>
            <a:r>
              <a:rPr lang="en-US" sz="1800" b="1" dirty="0" err="1">
                <a:latin typeface="Raleway"/>
                <a:ea typeface="Raleway"/>
                <a:cs typeface="Raleway"/>
                <a:sym typeface="Raleway"/>
              </a:rPr>
              <a:t>en</a:t>
            </a:r>
            <a:r>
              <a:rPr lang="en-US" sz="1800" b="1" dirty="0">
                <a:latin typeface="Raleway"/>
                <a:ea typeface="Raleway"/>
                <a:cs typeface="Raleway"/>
                <a:sym typeface="Raleway"/>
              </a:rPr>
              <a:t> de </a:t>
            </a:r>
            <a:r>
              <a:rPr lang="en-US" sz="1800" b="1" dirty="0" err="1">
                <a:latin typeface="Raleway"/>
                <a:ea typeface="Raleway"/>
                <a:cs typeface="Raleway"/>
                <a:sym typeface="Raleway"/>
              </a:rPr>
              <a:t>onderwijsinstelling</a:t>
            </a:r>
            <a:r>
              <a:rPr lang="en-US" sz="1800" b="1" dirty="0">
                <a:latin typeface="Raleway"/>
                <a:ea typeface="Raleway"/>
                <a:cs typeface="Raleway"/>
                <a:sym typeface="Raleway"/>
              </a:rPr>
              <a:t> </a:t>
            </a:r>
            <a:r>
              <a:rPr lang="en-US" sz="1800" b="1" dirty="0" err="1">
                <a:latin typeface="Raleway"/>
                <a:ea typeface="Raleway"/>
                <a:cs typeface="Raleway"/>
                <a:sym typeface="Raleway"/>
              </a:rPr>
              <a:t>waar</a:t>
            </a:r>
            <a:r>
              <a:rPr lang="en-US" sz="1800" b="1" dirty="0">
                <a:latin typeface="Raleway"/>
                <a:ea typeface="Raleway"/>
                <a:cs typeface="Raleway"/>
                <a:sym typeface="Raleway"/>
              </a:rPr>
              <a:t> de student de </a:t>
            </a:r>
            <a:r>
              <a:rPr lang="en-US" sz="1800" b="1" dirty="0" err="1">
                <a:latin typeface="Raleway"/>
                <a:ea typeface="Raleway"/>
                <a:cs typeface="Raleway"/>
                <a:sym typeface="Raleway"/>
              </a:rPr>
              <a:t>studie</a:t>
            </a:r>
            <a:r>
              <a:rPr lang="en-US" sz="1800" b="1" dirty="0">
                <a:latin typeface="Raleway"/>
                <a:ea typeface="Raleway"/>
                <a:cs typeface="Raleway"/>
                <a:sym typeface="Raleway"/>
              </a:rPr>
              <a:t> </a:t>
            </a:r>
            <a:r>
              <a:rPr lang="en-US" sz="1800" b="1" dirty="0" err="1">
                <a:latin typeface="Raleway"/>
                <a:ea typeface="Raleway"/>
                <a:cs typeface="Raleway"/>
                <a:sym typeface="Raleway"/>
              </a:rPr>
              <a:t>volgt</a:t>
            </a:r>
            <a:r>
              <a:rPr lang="en-US" sz="1800" b="1" dirty="0">
                <a:latin typeface="Raleway"/>
                <a:ea typeface="Raleway"/>
                <a:cs typeface="Raleway"/>
                <a:sym typeface="Raleway"/>
              </a:rPr>
              <a:t>.</a:t>
            </a:r>
            <a:endParaRPr sz="2000" dirty="0"/>
          </a:p>
        </p:txBody>
      </p:sp>
      <p:sp>
        <p:nvSpPr>
          <p:cNvPr id="486" name="Google Shape;486;p10"/>
          <p:cNvSpPr txBox="1">
            <a:spLocks noGrp="1"/>
          </p:cNvSpPr>
          <p:nvPr>
            <p:ph type="body" idx="3"/>
          </p:nvPr>
        </p:nvSpPr>
        <p:spPr>
          <a:xfrm>
            <a:off x="555625" y="336550"/>
            <a:ext cx="5762625" cy="58261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ct val="100000"/>
              <a:buNone/>
            </a:pPr>
            <a:r>
              <a:rPr lang="en-US"/>
              <a:t>Wat zijn stages?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11"/>
          <p:cNvSpPr txBox="1">
            <a:spLocks noGrp="1"/>
          </p:cNvSpPr>
          <p:nvPr>
            <p:ph type="body" idx="1"/>
          </p:nvPr>
        </p:nvSpPr>
        <p:spPr>
          <a:xfrm>
            <a:off x="734714" y="1757010"/>
            <a:ext cx="10594346" cy="4458018"/>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120000"/>
              </a:lnSpc>
              <a:spcBef>
                <a:spcPts val="0"/>
              </a:spcBef>
              <a:spcAft>
                <a:spcPts val="0"/>
              </a:spcAft>
              <a:buClr>
                <a:srgbClr val="043637"/>
              </a:buClr>
              <a:buSzPct val="100000"/>
              <a:buNone/>
            </a:pP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beroepsstage</a:t>
            </a:r>
            <a:r>
              <a:rPr lang="en-US" dirty="0">
                <a:solidFill>
                  <a:srgbClr val="043637"/>
                </a:solidFill>
                <a:latin typeface="Raleway"/>
                <a:ea typeface="Raleway"/>
                <a:cs typeface="Raleway"/>
                <a:sym typeface="Raleway"/>
              </a:rPr>
              <a:t> is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gestructureerde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leerervaring</a:t>
            </a:r>
            <a:r>
              <a:rPr lang="en-US" dirty="0">
                <a:solidFill>
                  <a:srgbClr val="043637"/>
                </a:solidFill>
                <a:latin typeface="Raleway"/>
                <a:ea typeface="Raleway"/>
                <a:cs typeface="Raleway"/>
                <a:sym typeface="Raleway"/>
              </a:rPr>
              <a:t> op de </a:t>
            </a:r>
            <a:r>
              <a:rPr lang="en-US" dirty="0" err="1">
                <a:solidFill>
                  <a:srgbClr val="043637"/>
                </a:solidFill>
                <a:latin typeface="Raleway"/>
                <a:ea typeface="Raleway"/>
                <a:cs typeface="Raleway"/>
                <a:sym typeface="Raleway"/>
              </a:rPr>
              <a:t>werkplek</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waarbij</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student </a:t>
            </a:r>
            <a:r>
              <a:rPr lang="en-US" dirty="0" err="1">
                <a:solidFill>
                  <a:srgbClr val="043637"/>
                </a:solidFill>
                <a:latin typeface="Raleway"/>
                <a:ea typeface="Raleway"/>
                <a:cs typeface="Raleway"/>
                <a:sym typeface="Raleway"/>
              </a:rPr>
              <a:t>wordt</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geplaatst</a:t>
            </a:r>
            <a:r>
              <a:rPr lang="en-US" dirty="0">
                <a:solidFill>
                  <a:srgbClr val="043637"/>
                </a:solidFill>
                <a:latin typeface="Raleway"/>
                <a:ea typeface="Raleway"/>
                <a:cs typeface="Raleway"/>
                <a:sym typeface="Raleway"/>
              </a:rPr>
              <a:t> in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gewenste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beroepsstageorganisatie</a:t>
            </a:r>
            <a:r>
              <a:rPr lang="en-US" dirty="0">
                <a:solidFill>
                  <a:srgbClr val="043637"/>
                </a:solidFill>
                <a:latin typeface="Raleway"/>
                <a:ea typeface="Raleway"/>
                <a:cs typeface="Raleway"/>
                <a:sym typeface="Raleway"/>
              </a:rPr>
              <a:t> (in </a:t>
            </a:r>
            <a:r>
              <a:rPr lang="en-US" dirty="0" err="1">
                <a:solidFill>
                  <a:srgbClr val="043637"/>
                </a:solidFill>
                <a:latin typeface="Raleway"/>
                <a:ea typeface="Raleway"/>
                <a:cs typeface="Raleway"/>
                <a:sym typeface="Raleway"/>
              </a:rPr>
              <a:t>ons</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geval</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culinair</a:t>
            </a:r>
            <a:r>
              <a:rPr lang="en-US" dirty="0">
                <a:solidFill>
                  <a:srgbClr val="043637"/>
                </a:solidFill>
                <a:latin typeface="Raleway"/>
                <a:ea typeface="Raleway"/>
                <a:cs typeface="Raleway"/>
                <a:sym typeface="Raleway"/>
              </a:rPr>
              <a:t>/</a:t>
            </a:r>
            <a:r>
              <a:rPr lang="en-US" dirty="0" err="1">
                <a:solidFill>
                  <a:srgbClr val="043637"/>
                </a:solidFill>
                <a:latin typeface="Raleway"/>
                <a:ea typeface="Raleway"/>
                <a:cs typeface="Raleway"/>
                <a:sym typeface="Raleway"/>
              </a:rPr>
              <a:t>voedingsbedrijf</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waar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hij</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praktische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opleiding</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krijgt</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ervaring</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opdoet</a:t>
            </a:r>
            <a:r>
              <a:rPr lang="en-US" dirty="0">
                <a:solidFill>
                  <a:srgbClr val="043637"/>
                </a:solidFill>
                <a:latin typeface="Raleway"/>
                <a:ea typeface="Raleway"/>
                <a:cs typeface="Raleway"/>
                <a:sym typeface="Raleway"/>
              </a:rPr>
              <a:t> die hand in hand </a:t>
            </a:r>
            <a:r>
              <a:rPr lang="en-US" dirty="0" err="1">
                <a:solidFill>
                  <a:srgbClr val="043637"/>
                </a:solidFill>
                <a:latin typeface="Raleway"/>
                <a:ea typeface="Raleway"/>
                <a:cs typeface="Raleway"/>
                <a:sym typeface="Raleway"/>
              </a:rPr>
              <a:t>gaat</a:t>
            </a:r>
            <a:r>
              <a:rPr lang="en-US" dirty="0">
                <a:solidFill>
                  <a:srgbClr val="043637"/>
                </a:solidFill>
                <a:latin typeface="Raleway"/>
                <a:ea typeface="Raleway"/>
                <a:cs typeface="Raleway"/>
                <a:sym typeface="Raleway"/>
              </a:rPr>
              <a:t> met </a:t>
            </a:r>
            <a:r>
              <a:rPr lang="en-US" dirty="0" err="1">
                <a:solidFill>
                  <a:srgbClr val="043637"/>
                </a:solidFill>
                <a:latin typeface="Raleway"/>
                <a:ea typeface="Raleway"/>
                <a:cs typeface="Raleway"/>
                <a:sym typeface="Raleway"/>
              </a:rPr>
              <a:t>zijn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huidige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academische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studie</a:t>
            </a:r>
            <a:r>
              <a:rPr lang="en-US" dirty="0">
                <a:solidFill>
                  <a:srgbClr val="043637"/>
                </a:solidFill>
                <a:latin typeface="Raleway"/>
                <a:ea typeface="Raleway"/>
                <a:cs typeface="Raleway"/>
                <a:sym typeface="Raleway"/>
              </a:rPr>
              <a:t>. </a:t>
            </a:r>
            <a:endParaRPr dirty="0"/>
          </a:p>
          <a:p>
            <a:pPr marL="0" lvl="0" indent="0" algn="just" rtl="0">
              <a:lnSpc>
                <a:spcPct val="120000"/>
              </a:lnSpc>
              <a:spcBef>
                <a:spcPts val="1000"/>
              </a:spcBef>
              <a:spcAft>
                <a:spcPts val="0"/>
              </a:spcAft>
              <a:buClr>
                <a:srgbClr val="043637"/>
              </a:buClr>
              <a:buSzPct val="100000"/>
              <a:buNone/>
            </a:pPr>
            <a:r>
              <a:rPr lang="en-US" dirty="0">
                <a:solidFill>
                  <a:srgbClr val="043637"/>
                </a:solidFill>
                <a:latin typeface="Raleway"/>
                <a:ea typeface="Raleway"/>
                <a:cs typeface="Raleway"/>
                <a:sym typeface="Raleway"/>
              </a:rPr>
              <a:t>Het </a:t>
            </a:r>
            <a:r>
              <a:rPr lang="en-US" dirty="0" err="1">
                <a:solidFill>
                  <a:srgbClr val="043637"/>
                </a:solidFill>
                <a:latin typeface="Raleway"/>
                <a:ea typeface="Raleway"/>
                <a:cs typeface="Raleway"/>
                <a:sym typeface="Raleway"/>
              </a:rPr>
              <a:t>doel</a:t>
            </a:r>
            <a:r>
              <a:rPr lang="en-US" dirty="0">
                <a:solidFill>
                  <a:srgbClr val="043637"/>
                </a:solidFill>
                <a:latin typeface="Raleway"/>
                <a:ea typeface="Raleway"/>
                <a:cs typeface="Raleway"/>
                <a:sym typeface="Raleway"/>
              </a:rPr>
              <a:t> van de </a:t>
            </a:r>
            <a:r>
              <a:rPr lang="en-US" dirty="0" err="1">
                <a:solidFill>
                  <a:srgbClr val="043637"/>
                </a:solidFill>
                <a:latin typeface="Raleway"/>
                <a:ea typeface="Raleway"/>
                <a:cs typeface="Raleway"/>
                <a:sym typeface="Raleway"/>
              </a:rPr>
              <a:t>beroepsstage</a:t>
            </a:r>
            <a:r>
              <a:rPr lang="en-US" dirty="0">
                <a:solidFill>
                  <a:srgbClr val="043637"/>
                </a:solidFill>
                <a:latin typeface="Raleway"/>
                <a:ea typeface="Raleway"/>
                <a:cs typeface="Raleway"/>
                <a:sym typeface="Raleway"/>
              </a:rPr>
              <a:t> is </a:t>
            </a:r>
            <a:r>
              <a:rPr lang="en-US" dirty="0" err="1">
                <a:solidFill>
                  <a:srgbClr val="043637"/>
                </a:solidFill>
                <a:latin typeface="Raleway"/>
                <a:ea typeface="Raleway"/>
                <a:cs typeface="Raleway"/>
                <a:sym typeface="Raleway"/>
              </a:rPr>
              <a:t>studenten</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gelegenheid</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te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bieden</a:t>
            </a:r>
            <a:r>
              <a:rPr lang="en-US" dirty="0">
                <a:solidFill>
                  <a:srgbClr val="043637"/>
                </a:solidFill>
                <a:latin typeface="Raleway"/>
                <a:ea typeface="Raleway"/>
                <a:cs typeface="Raleway"/>
                <a:sym typeface="Raleway"/>
              </a:rPr>
              <a:t> taken </a:t>
            </a:r>
            <a:r>
              <a:rPr lang="en-US" dirty="0" err="1">
                <a:solidFill>
                  <a:srgbClr val="043637"/>
                </a:solidFill>
                <a:latin typeface="Raleway"/>
                <a:ea typeface="Raleway"/>
                <a:cs typeface="Raleway"/>
                <a:sym typeface="Raleway"/>
              </a:rPr>
              <a:t>uit</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te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voeren</a:t>
            </a:r>
            <a:r>
              <a:rPr lang="en-US" dirty="0">
                <a:solidFill>
                  <a:srgbClr val="043637"/>
                </a:solidFill>
                <a:latin typeface="Raleway"/>
                <a:ea typeface="Raleway"/>
                <a:cs typeface="Raleway"/>
                <a:sym typeface="Raleway"/>
              </a:rPr>
              <a:t> die </a:t>
            </a:r>
            <a:r>
              <a:rPr lang="en-US" dirty="0" err="1">
                <a:solidFill>
                  <a:srgbClr val="043637"/>
                </a:solidFill>
                <a:latin typeface="Raleway"/>
                <a:ea typeface="Raleway"/>
                <a:cs typeface="Raleway"/>
                <a:sym typeface="Raleway"/>
              </a:rPr>
              <a:t>verband</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houden</a:t>
            </a:r>
            <a:r>
              <a:rPr lang="en-US" dirty="0">
                <a:solidFill>
                  <a:srgbClr val="043637"/>
                </a:solidFill>
                <a:latin typeface="Raleway"/>
                <a:ea typeface="Raleway"/>
                <a:cs typeface="Raleway"/>
                <a:sym typeface="Raleway"/>
              </a:rPr>
              <a:t> met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specifieke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studie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waarvoor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zij</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na</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afloop</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stage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competentienorm</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kunnen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aantonen</a:t>
            </a:r>
            <a:r>
              <a:rPr lang="en-US" dirty="0">
                <a:solidFill>
                  <a:srgbClr val="043637"/>
                </a:solidFill>
                <a:latin typeface="Raleway"/>
                <a:ea typeface="Raleway"/>
                <a:cs typeface="Raleway"/>
                <a:sym typeface="Raleway"/>
              </a:rPr>
              <a:t>. </a:t>
            </a:r>
            <a:endParaRPr dirty="0"/>
          </a:p>
          <a:p>
            <a:pPr marL="0" lvl="0" indent="0" algn="just" rtl="0">
              <a:lnSpc>
                <a:spcPct val="120000"/>
              </a:lnSpc>
              <a:spcBef>
                <a:spcPts val="1000"/>
              </a:spcBef>
              <a:spcAft>
                <a:spcPts val="0"/>
              </a:spcAft>
              <a:buClr>
                <a:srgbClr val="043637"/>
              </a:buClr>
              <a:buSzPct val="100000"/>
              <a:buNone/>
            </a:pPr>
            <a:r>
              <a:rPr lang="en-US" dirty="0" err="1">
                <a:solidFill>
                  <a:srgbClr val="043637"/>
                </a:solidFill>
                <a:latin typeface="Raleway"/>
                <a:ea typeface="Raleway"/>
                <a:cs typeface="Raleway"/>
                <a:sym typeface="Raleway"/>
              </a:rPr>
              <a:t>Er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zijn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ook</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mogelijkheden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voor</a:t>
            </a:r>
            <a:r>
              <a:rPr lang="en-US" dirty="0">
                <a:solidFill>
                  <a:srgbClr val="043637"/>
                </a:solidFill>
                <a:latin typeface="Raleway"/>
                <a:ea typeface="Raleway"/>
                <a:cs typeface="Raleway"/>
                <a:sym typeface="Raleway"/>
              </a:rPr>
              <a:t> het </a:t>
            </a:r>
            <a:r>
              <a:rPr lang="en-US" dirty="0" err="1">
                <a:solidFill>
                  <a:srgbClr val="043637"/>
                </a:solidFill>
                <a:latin typeface="Raleway"/>
                <a:ea typeface="Raleway"/>
                <a:cs typeface="Raleway"/>
                <a:sym typeface="Raleway"/>
              </a:rPr>
              <a:t>gastbedrijf</a:t>
            </a:r>
            <a:r>
              <a:rPr lang="en-US" dirty="0">
                <a:solidFill>
                  <a:srgbClr val="043637"/>
                </a:solidFill>
                <a:latin typeface="Raleway"/>
                <a:ea typeface="Raleway"/>
                <a:cs typeface="Raleway"/>
                <a:sym typeface="Raleway"/>
              </a:rPr>
              <a:t> of de </a:t>
            </a:r>
            <a:r>
              <a:rPr lang="en-US" dirty="0" err="1">
                <a:solidFill>
                  <a:srgbClr val="043637"/>
                </a:solidFill>
                <a:latin typeface="Raleway"/>
                <a:ea typeface="Raleway"/>
                <a:cs typeface="Raleway"/>
                <a:sym typeface="Raleway"/>
              </a:rPr>
              <a:t>gastorganisatie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tijdens</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stageperiode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deze</a:t>
            </a:r>
            <a:r>
              <a:rPr lang="en-US" dirty="0">
                <a:solidFill>
                  <a:srgbClr val="043637"/>
                </a:solidFill>
                <a:latin typeface="Raleway"/>
                <a:ea typeface="Raleway"/>
                <a:cs typeface="Raleway"/>
                <a:sym typeface="Raleway"/>
              </a:rPr>
              <a:t> cursus </a:t>
            </a:r>
            <a:r>
              <a:rPr lang="en-US" dirty="0" err="1">
                <a:solidFill>
                  <a:srgbClr val="043637"/>
                </a:solidFill>
                <a:latin typeface="Raleway"/>
                <a:ea typeface="Raleway"/>
                <a:cs typeface="Raleway"/>
                <a:sym typeface="Raleway"/>
              </a:rPr>
              <a:t>helpt</a:t>
            </a:r>
            <a:r>
              <a:rPr lang="en-US" dirty="0">
                <a:solidFill>
                  <a:srgbClr val="043637"/>
                </a:solidFill>
                <a:latin typeface="Raleway"/>
                <a:ea typeface="Raleway"/>
                <a:cs typeface="Raleway"/>
                <a:sym typeface="Raleway"/>
              </a:rPr>
              <a:t> u </a:t>
            </a:r>
            <a:r>
              <a:rPr lang="en-US" dirty="0" err="1">
                <a:solidFill>
                  <a:srgbClr val="043637"/>
                </a:solidFill>
                <a:latin typeface="Raleway"/>
                <a:ea typeface="Raleway"/>
                <a:cs typeface="Raleway"/>
                <a:sym typeface="Raleway"/>
              </a:rPr>
              <a:t>als</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werkgever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deze</a:t>
            </a:r>
            <a:r>
              <a:rPr lang="en-US" dirty="0">
                <a:solidFill>
                  <a:srgbClr val="043637"/>
                </a:solidFill>
                <a:latin typeface="Raleway"/>
                <a:ea typeface="Raleway"/>
                <a:cs typeface="Raleway"/>
                <a:sym typeface="Raleway"/>
              </a:rPr>
              <a:t> op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diepere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manier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te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verkennen</a:t>
            </a:r>
            <a:r>
              <a:rPr lang="en-US" dirty="0">
                <a:solidFill>
                  <a:srgbClr val="043637"/>
                </a:solidFill>
                <a:latin typeface="Raleway"/>
                <a:ea typeface="Raleway"/>
                <a:cs typeface="Raleway"/>
                <a:sym typeface="Raleway"/>
              </a:rPr>
              <a:t>.</a:t>
            </a:r>
            <a:endParaRPr dirty="0">
              <a:solidFill>
                <a:srgbClr val="043637"/>
              </a:solidFill>
              <a:latin typeface="Raleway"/>
              <a:ea typeface="Raleway"/>
              <a:cs typeface="Raleway"/>
              <a:sym typeface="Raleway"/>
            </a:endParaRPr>
          </a:p>
        </p:txBody>
      </p:sp>
      <p:sp>
        <p:nvSpPr>
          <p:cNvPr id="492" name="Google Shape;492;p11"/>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Wat is een beroeps-/werkstage?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2"/>
          <p:cNvSpPr txBox="1">
            <a:spLocks noGrp="1"/>
          </p:cNvSpPr>
          <p:nvPr>
            <p:ph type="body" idx="1"/>
          </p:nvPr>
        </p:nvSpPr>
        <p:spPr>
          <a:xfrm>
            <a:off x="1089168" y="1394690"/>
            <a:ext cx="5579487" cy="5234709"/>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chemeClr val="lt1"/>
              </a:buClr>
              <a:buSzPct val="100000"/>
              <a:buNone/>
            </a:pP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sommige</a:t>
            </a:r>
            <a:r>
              <a:rPr lang="en-US" dirty="0">
                <a:latin typeface="Raleway"/>
                <a:ea typeface="Raleway"/>
                <a:cs typeface="Raleway"/>
                <a:sym typeface="Raleway"/>
              </a:rPr>
              <a:t> </a:t>
            </a:r>
            <a:r>
              <a:rPr lang="en-US" dirty="0" err="1">
                <a:latin typeface="Raleway"/>
                <a:ea typeface="Raleway"/>
                <a:cs typeface="Raleway"/>
                <a:sym typeface="Raleway"/>
              </a:rPr>
              <a:t>werkgevers</a:t>
            </a:r>
            <a:r>
              <a:rPr lang="en-US" dirty="0">
                <a:latin typeface="Raleway"/>
                <a:ea typeface="Raleway"/>
                <a:cs typeface="Raleway"/>
                <a:sym typeface="Raleway"/>
              </a:rPr>
              <a:t> </a:t>
            </a:r>
            <a:r>
              <a:rPr lang="en-US" dirty="0" err="1">
                <a:latin typeface="Raleway"/>
                <a:ea typeface="Raleway"/>
                <a:cs typeface="Raleway"/>
                <a:sym typeface="Raleway"/>
              </a:rPr>
              <a:t>kan</a:t>
            </a:r>
            <a:r>
              <a:rPr lang="en-US" dirty="0">
                <a:latin typeface="Raleway"/>
                <a:ea typeface="Raleway"/>
                <a:cs typeface="Raleway"/>
                <a:sym typeface="Raleway"/>
              </a:rPr>
              <a:t> het </a:t>
            </a:r>
            <a:r>
              <a:rPr lang="en-US" dirty="0" err="1">
                <a:latin typeface="Raleway"/>
                <a:ea typeface="Raleway"/>
                <a:cs typeface="Raleway"/>
                <a:sym typeface="Raleway"/>
              </a:rPr>
              <a:t>woord</a:t>
            </a:r>
            <a:r>
              <a:rPr lang="en-US" dirty="0">
                <a:latin typeface="Raleway"/>
                <a:ea typeface="Raleway"/>
                <a:cs typeface="Raleway"/>
                <a:sym typeface="Raleway"/>
              </a:rPr>
              <a:t> "</a:t>
            </a:r>
            <a:r>
              <a:rPr lang="en-US" dirty="0" err="1">
                <a:latin typeface="Raleway"/>
                <a:ea typeface="Raleway"/>
                <a:cs typeface="Raleway"/>
                <a:sym typeface="Raleway"/>
              </a:rPr>
              <a:t>stagiair</a:t>
            </a:r>
            <a:r>
              <a:rPr lang="en-US" dirty="0">
                <a:latin typeface="Raleway"/>
                <a:ea typeface="Raleway"/>
                <a:cs typeface="Raleway"/>
                <a:sym typeface="Raleway"/>
              </a:rPr>
              <a:t>" </a:t>
            </a:r>
            <a:r>
              <a:rPr lang="en-US" dirty="0" err="1">
                <a:latin typeface="Raleway"/>
                <a:ea typeface="Raleway"/>
                <a:cs typeface="Raleway"/>
                <a:sym typeface="Raleway"/>
              </a:rPr>
              <a:t>helaas</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negatief</a:t>
            </a:r>
            <a:r>
              <a:rPr lang="en-US" dirty="0">
                <a:latin typeface="Raleway"/>
                <a:ea typeface="Raleway"/>
                <a:cs typeface="Raleway"/>
                <a:sym typeface="Raleway"/>
              </a:rPr>
              <a:t> </a:t>
            </a:r>
            <a:r>
              <a:rPr lang="en-US" dirty="0" err="1">
                <a:latin typeface="Raleway"/>
                <a:ea typeface="Raleway"/>
                <a:cs typeface="Raleway"/>
                <a:sym typeface="Raleway"/>
              </a:rPr>
              <a:t>beeld</a:t>
            </a:r>
            <a:r>
              <a:rPr lang="en-US" dirty="0">
                <a:latin typeface="Raleway"/>
                <a:ea typeface="Raleway"/>
                <a:cs typeface="Raleway"/>
                <a:sym typeface="Raleway"/>
              </a:rPr>
              <a:t> </a:t>
            </a:r>
            <a:r>
              <a:rPr lang="en-US" dirty="0" err="1">
                <a:latin typeface="Raleway"/>
                <a:ea typeface="Raleway"/>
                <a:cs typeface="Raleway"/>
                <a:sym typeface="Raleway"/>
              </a:rPr>
              <a:t>oproepen</a:t>
            </a:r>
            <a:r>
              <a:rPr lang="en-US" dirty="0">
                <a:latin typeface="Raleway"/>
                <a:ea typeface="Raleway"/>
                <a:cs typeface="Raleway"/>
                <a:sym typeface="Raleway"/>
              </a:rPr>
              <a:t>. </a:t>
            </a:r>
            <a:endParaRPr dirty="0"/>
          </a:p>
          <a:p>
            <a:pPr marL="0" lvl="0" indent="0" algn="l" rtl="0">
              <a:lnSpc>
                <a:spcPct val="120000"/>
              </a:lnSpc>
              <a:spcBef>
                <a:spcPts val="1000"/>
              </a:spcBef>
              <a:spcAft>
                <a:spcPts val="0"/>
              </a:spcAft>
              <a:buClr>
                <a:schemeClr val="lt1"/>
              </a:buClr>
              <a:buSzPct val="100000"/>
              <a:buNone/>
            </a:pPr>
            <a:r>
              <a:rPr lang="en-US" dirty="0">
                <a:latin typeface="Raleway"/>
                <a:ea typeface="Raleway"/>
                <a:cs typeface="Raleway"/>
                <a:sym typeface="Raleway"/>
              </a:rPr>
              <a:t>In </a:t>
            </a:r>
            <a:r>
              <a:rPr lang="en-US" dirty="0" err="1">
                <a:latin typeface="Raleway"/>
                <a:ea typeface="Raleway"/>
                <a:cs typeface="Raleway"/>
                <a:sym typeface="Raleway"/>
              </a:rPr>
              <a:t>veel</a:t>
            </a:r>
            <a:r>
              <a:rPr lang="en-US" dirty="0">
                <a:latin typeface="Raleway"/>
                <a:ea typeface="Raleway"/>
                <a:cs typeface="Raleway"/>
                <a:sym typeface="Raleway"/>
              </a:rPr>
              <a:t> </a:t>
            </a:r>
            <a:r>
              <a:rPr lang="en-US" dirty="0" err="1">
                <a:latin typeface="Raleway"/>
                <a:ea typeface="Raleway"/>
                <a:cs typeface="Raleway"/>
                <a:sym typeface="Raleway"/>
              </a:rPr>
              <a:t>bedrijfstakken</a:t>
            </a:r>
            <a:r>
              <a:rPr lang="en-US" dirty="0">
                <a:latin typeface="Raleway"/>
                <a:ea typeface="Raleway"/>
                <a:cs typeface="Raleway"/>
                <a:sym typeface="Raleway"/>
              </a:rPr>
              <a:t> </a:t>
            </a:r>
            <a:r>
              <a:rPr lang="en-US" dirty="0" err="1">
                <a:latin typeface="Raleway"/>
                <a:ea typeface="Raleway"/>
                <a:cs typeface="Raleway"/>
                <a:sym typeface="Raleway"/>
              </a:rPr>
              <a:t>worden</a:t>
            </a:r>
            <a:r>
              <a:rPr lang="en-US" dirty="0">
                <a:latin typeface="Raleway"/>
                <a:ea typeface="Raleway"/>
                <a:cs typeface="Raleway"/>
                <a:sym typeface="Raleway"/>
              </a:rPr>
              <a:t> </a:t>
            </a:r>
            <a:r>
              <a:rPr lang="en-US" dirty="0" err="1">
                <a:latin typeface="Raleway"/>
                <a:ea typeface="Raleway"/>
                <a:cs typeface="Raleway"/>
                <a:sym typeface="Raleway"/>
              </a:rPr>
              <a:t>stagiairs</a:t>
            </a:r>
            <a:r>
              <a:rPr lang="en-US" dirty="0">
                <a:latin typeface="Raleway"/>
                <a:ea typeface="Raleway"/>
                <a:cs typeface="Raleway"/>
                <a:sym typeface="Raleway"/>
              </a:rPr>
              <a:t> </a:t>
            </a:r>
            <a:r>
              <a:rPr lang="en-US" dirty="0" err="1">
                <a:latin typeface="Raleway"/>
                <a:ea typeface="Raleway"/>
                <a:cs typeface="Raleway"/>
                <a:sym typeface="Raleway"/>
              </a:rPr>
              <a:t>beschouwd</a:t>
            </a:r>
            <a:r>
              <a:rPr lang="en-US" dirty="0">
                <a:latin typeface="Raleway"/>
                <a:ea typeface="Raleway"/>
                <a:cs typeface="Raleway"/>
                <a:sym typeface="Raleway"/>
              </a:rPr>
              <a:t> </a:t>
            </a:r>
            <a:r>
              <a:rPr lang="en-US" dirty="0" err="1">
                <a:latin typeface="Raleway"/>
                <a:ea typeface="Raleway"/>
                <a:cs typeface="Raleway"/>
                <a:sym typeface="Raleway"/>
              </a:rPr>
              <a:t>als</a:t>
            </a:r>
            <a:r>
              <a:rPr lang="en-US" dirty="0">
                <a:latin typeface="Raleway"/>
                <a:ea typeface="Raleway"/>
                <a:cs typeface="Raleway"/>
                <a:sym typeface="Raleway"/>
              </a:rPr>
              <a:t> </a:t>
            </a:r>
            <a:r>
              <a:rPr lang="en-US" dirty="0" err="1">
                <a:latin typeface="Raleway"/>
                <a:ea typeface="Raleway"/>
                <a:cs typeface="Raleway"/>
                <a:sym typeface="Raleway"/>
              </a:rPr>
              <a:t>mensen</a:t>
            </a:r>
            <a:r>
              <a:rPr lang="en-US" dirty="0">
                <a:latin typeface="Raleway"/>
                <a:ea typeface="Raleway"/>
                <a:cs typeface="Raleway"/>
                <a:sym typeface="Raleway"/>
              </a:rPr>
              <a:t> met </a:t>
            </a:r>
            <a:r>
              <a:rPr lang="en-US" dirty="0" err="1">
                <a:latin typeface="Raleway"/>
                <a:ea typeface="Raleway"/>
                <a:cs typeface="Raleway"/>
                <a:sym typeface="Raleway"/>
              </a:rPr>
              <a:t>beperkte</a:t>
            </a:r>
            <a:r>
              <a:rPr lang="en-US" dirty="0">
                <a:latin typeface="Raleway"/>
                <a:ea typeface="Raleway"/>
                <a:cs typeface="Raleway"/>
                <a:sym typeface="Raleway"/>
              </a:rPr>
              <a:t> </a:t>
            </a:r>
            <a:r>
              <a:rPr lang="en-US" dirty="0" err="1">
                <a:latin typeface="Raleway"/>
                <a:ea typeface="Raleway"/>
                <a:cs typeface="Raleway"/>
                <a:sym typeface="Raleway"/>
              </a:rPr>
              <a:t>vaardigheden</a:t>
            </a:r>
            <a:r>
              <a:rPr lang="en-US" dirty="0">
                <a:latin typeface="Raleway"/>
                <a:ea typeface="Raleway"/>
                <a:cs typeface="Raleway"/>
                <a:sym typeface="Raleway"/>
              </a:rPr>
              <a:t> die </a:t>
            </a:r>
            <a:r>
              <a:rPr lang="en-US" dirty="0" err="1">
                <a:latin typeface="Raleway"/>
                <a:ea typeface="Raleway"/>
                <a:cs typeface="Raleway"/>
                <a:sym typeface="Raleway"/>
              </a:rPr>
              <a:t>veel</a:t>
            </a:r>
            <a:r>
              <a:rPr lang="en-US" dirty="0">
                <a:latin typeface="Raleway"/>
                <a:ea typeface="Raleway"/>
                <a:cs typeface="Raleway"/>
                <a:sym typeface="Raleway"/>
              </a:rPr>
              <a:t> </a:t>
            </a:r>
            <a:r>
              <a:rPr lang="en-US" dirty="0" err="1">
                <a:latin typeface="Raleway"/>
                <a:ea typeface="Raleway"/>
                <a:cs typeface="Raleway"/>
                <a:sym typeface="Raleway"/>
              </a:rPr>
              <a:t>begeleidingstijd</a:t>
            </a:r>
            <a:r>
              <a:rPr lang="en-US" dirty="0">
                <a:latin typeface="Raleway"/>
                <a:ea typeface="Raleway"/>
                <a:cs typeface="Raleway"/>
                <a:sym typeface="Raleway"/>
              </a:rPr>
              <a:t> </a:t>
            </a:r>
            <a:r>
              <a:rPr lang="en-US" dirty="0" err="1">
                <a:latin typeface="Raleway"/>
                <a:ea typeface="Raleway"/>
                <a:cs typeface="Raleway"/>
                <a:sym typeface="Raleway"/>
              </a:rPr>
              <a:t>vragen</a:t>
            </a:r>
            <a:r>
              <a:rPr lang="en-US" dirty="0">
                <a:latin typeface="Raleway"/>
                <a:ea typeface="Raleway"/>
                <a:cs typeface="Raleway"/>
                <a:sym typeface="Raleway"/>
              </a:rPr>
              <a:t> </a:t>
            </a: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minimale</a:t>
            </a:r>
            <a:r>
              <a:rPr lang="en-US" dirty="0">
                <a:latin typeface="Raleway"/>
                <a:ea typeface="Raleway"/>
                <a:cs typeface="Raleway"/>
                <a:sym typeface="Raleway"/>
              </a:rPr>
              <a:t> </a:t>
            </a:r>
            <a:r>
              <a:rPr lang="en-US" dirty="0" err="1">
                <a:latin typeface="Raleway"/>
                <a:ea typeface="Raleway"/>
                <a:cs typeface="Raleway"/>
                <a:sym typeface="Raleway"/>
              </a:rPr>
              <a:t>resultaten</a:t>
            </a:r>
            <a:r>
              <a:rPr lang="en-US"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ct val="100000"/>
              <a:buNone/>
            </a:pPr>
            <a:r>
              <a:rPr lang="en-US" dirty="0">
                <a:latin typeface="Raleway"/>
                <a:ea typeface="Raleway"/>
                <a:cs typeface="Raleway"/>
                <a:sym typeface="Raleway"/>
              </a:rPr>
              <a:t>De </a:t>
            </a:r>
            <a:r>
              <a:rPr lang="en-US" dirty="0" err="1">
                <a:latin typeface="Raleway"/>
                <a:ea typeface="Raleway"/>
                <a:cs typeface="Raleway"/>
                <a:sym typeface="Raleway"/>
              </a:rPr>
              <a:t>indruk</a:t>
            </a:r>
            <a:r>
              <a:rPr lang="en-US" dirty="0">
                <a:latin typeface="Raleway"/>
                <a:ea typeface="Raleway"/>
                <a:cs typeface="Raleway"/>
                <a:sym typeface="Raleway"/>
              </a:rPr>
              <a:t> </a:t>
            </a:r>
            <a:r>
              <a:rPr lang="en-US" dirty="0" err="1">
                <a:latin typeface="Raleway"/>
                <a:ea typeface="Raleway"/>
                <a:cs typeface="Raleway"/>
                <a:sym typeface="Raleway"/>
              </a:rPr>
              <a:t>bestaat</a:t>
            </a:r>
            <a:r>
              <a:rPr lang="en-US" dirty="0">
                <a:latin typeface="Raleway"/>
                <a:ea typeface="Raleway"/>
                <a:cs typeface="Raleway"/>
                <a:sym typeface="Raleway"/>
              </a:rPr>
              <a:t> </a:t>
            </a:r>
            <a:r>
              <a:rPr lang="en-US" dirty="0" err="1">
                <a:latin typeface="Raleway"/>
                <a:ea typeface="Raleway"/>
                <a:cs typeface="Raleway"/>
                <a:sym typeface="Raleway"/>
              </a:rPr>
              <a:t>dat</a:t>
            </a:r>
            <a:r>
              <a:rPr lang="en-US" dirty="0">
                <a:latin typeface="Raleway"/>
                <a:ea typeface="Raleway"/>
                <a:cs typeface="Raleway"/>
                <a:sym typeface="Raleway"/>
              </a:rPr>
              <a:t> </a:t>
            </a:r>
            <a:r>
              <a:rPr lang="en-US" dirty="0" err="1">
                <a:latin typeface="Raleway"/>
                <a:ea typeface="Raleway"/>
                <a:cs typeface="Raleway"/>
                <a:sym typeface="Raleway"/>
              </a:rPr>
              <a:t>stagiairs</a:t>
            </a:r>
            <a:r>
              <a:rPr lang="en-US" dirty="0">
                <a:latin typeface="Raleway"/>
                <a:ea typeface="Raleway"/>
                <a:cs typeface="Raleway"/>
                <a:sym typeface="Raleway"/>
              </a:rPr>
              <a:t> </a:t>
            </a:r>
            <a:r>
              <a:rPr lang="en-US" dirty="0" err="1">
                <a:latin typeface="Raleway"/>
                <a:ea typeface="Raleway"/>
                <a:cs typeface="Raleway"/>
                <a:sym typeface="Raleway"/>
              </a:rPr>
              <a:t>alleen</a:t>
            </a:r>
            <a:r>
              <a:rPr lang="en-US" dirty="0">
                <a:latin typeface="Raleway"/>
                <a:ea typeface="Raleway"/>
                <a:cs typeface="Raleway"/>
                <a:sym typeface="Raleway"/>
              </a:rPr>
              <a:t> </a:t>
            </a:r>
            <a:r>
              <a:rPr lang="en-US" dirty="0" err="1">
                <a:latin typeface="Raleway"/>
                <a:ea typeface="Raleway"/>
                <a:cs typeface="Raleway"/>
                <a:sym typeface="Raleway"/>
              </a:rPr>
              <a:t>worden</a:t>
            </a:r>
            <a:r>
              <a:rPr lang="en-US" dirty="0">
                <a:latin typeface="Raleway"/>
                <a:ea typeface="Raleway"/>
                <a:cs typeface="Raleway"/>
                <a:sym typeface="Raleway"/>
              </a:rPr>
              <a:t> </a:t>
            </a:r>
            <a:r>
              <a:rPr lang="en-US" dirty="0" err="1">
                <a:latin typeface="Raleway"/>
                <a:ea typeface="Raleway"/>
                <a:cs typeface="Raleway"/>
                <a:sym typeface="Raleway"/>
              </a:rPr>
              <a:t>aangenomen</a:t>
            </a:r>
            <a:r>
              <a:rPr lang="en-US" dirty="0">
                <a:latin typeface="Raleway"/>
                <a:ea typeface="Raleway"/>
                <a:cs typeface="Raleway"/>
                <a:sym typeface="Raleway"/>
              </a:rPr>
              <a:t> om </a:t>
            </a:r>
            <a:r>
              <a:rPr lang="en-US" dirty="0" err="1">
                <a:latin typeface="Raleway"/>
                <a:ea typeface="Raleway"/>
                <a:cs typeface="Raleway"/>
                <a:sym typeface="Raleway"/>
              </a:rPr>
              <a:t>zeer</a:t>
            </a:r>
            <a:r>
              <a:rPr lang="en-US" dirty="0">
                <a:latin typeface="Raleway"/>
                <a:ea typeface="Raleway"/>
                <a:cs typeface="Raleway"/>
                <a:sym typeface="Raleway"/>
              </a:rPr>
              <a:t> </a:t>
            </a:r>
            <a:r>
              <a:rPr lang="en-US" dirty="0" err="1">
                <a:latin typeface="Raleway"/>
                <a:ea typeface="Raleway"/>
                <a:cs typeface="Raleway"/>
                <a:sym typeface="Raleway"/>
              </a:rPr>
              <a:t>elementaire</a:t>
            </a:r>
            <a:r>
              <a:rPr lang="en-US" dirty="0">
                <a:latin typeface="Raleway"/>
                <a:ea typeface="Raleway"/>
                <a:cs typeface="Raleway"/>
                <a:sym typeface="Raleway"/>
              </a:rPr>
              <a:t> taken/taken </a:t>
            </a:r>
            <a:r>
              <a:rPr lang="en-US" dirty="0" err="1">
                <a:latin typeface="Raleway"/>
                <a:ea typeface="Raleway"/>
                <a:cs typeface="Raleway"/>
                <a:sym typeface="Raleway"/>
              </a:rPr>
              <a:t>uit</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voeren</a:t>
            </a:r>
            <a:r>
              <a:rPr lang="en-US" dirty="0">
                <a:latin typeface="Raleway"/>
                <a:ea typeface="Raleway"/>
                <a:cs typeface="Raleway"/>
                <a:sym typeface="Raleway"/>
              </a:rPr>
              <a:t> die </a:t>
            </a:r>
            <a:r>
              <a:rPr lang="en-US" dirty="0" err="1">
                <a:latin typeface="Raleway"/>
                <a:ea typeface="Raleway"/>
                <a:cs typeface="Raleway"/>
                <a:sym typeface="Raleway"/>
              </a:rPr>
              <a:t>niemand</a:t>
            </a:r>
            <a:r>
              <a:rPr lang="en-US" dirty="0">
                <a:latin typeface="Raleway"/>
                <a:ea typeface="Raleway"/>
                <a:cs typeface="Raleway"/>
                <a:sym typeface="Raleway"/>
              </a:rPr>
              <a:t> </a:t>
            </a:r>
            <a:r>
              <a:rPr lang="en-US" dirty="0" err="1">
                <a:latin typeface="Raleway"/>
                <a:ea typeface="Raleway"/>
                <a:cs typeface="Raleway"/>
                <a:sym typeface="Raleway"/>
              </a:rPr>
              <a:t>anders</a:t>
            </a:r>
            <a:r>
              <a:rPr lang="en-US" dirty="0">
                <a:latin typeface="Raleway"/>
                <a:ea typeface="Raleway"/>
                <a:cs typeface="Raleway"/>
                <a:sym typeface="Raleway"/>
              </a:rPr>
              <a:t> </a:t>
            </a:r>
            <a:r>
              <a:rPr lang="en-US" dirty="0" err="1">
                <a:latin typeface="Raleway"/>
                <a:ea typeface="Raleway"/>
                <a:cs typeface="Raleway"/>
                <a:sym typeface="Raleway"/>
              </a:rPr>
              <a:t>wil</a:t>
            </a:r>
            <a:r>
              <a:rPr lang="en-US" dirty="0">
                <a:latin typeface="Raleway"/>
                <a:ea typeface="Raleway"/>
                <a:cs typeface="Raleway"/>
                <a:sym typeface="Raleway"/>
              </a:rPr>
              <a:t> </a:t>
            </a:r>
            <a:r>
              <a:rPr lang="en-US" dirty="0" err="1">
                <a:latin typeface="Raleway"/>
                <a:ea typeface="Raleway"/>
                <a:cs typeface="Raleway"/>
                <a:sym typeface="Raleway"/>
              </a:rPr>
              <a:t>doen</a:t>
            </a:r>
            <a:r>
              <a:rPr lang="en-US" dirty="0">
                <a:latin typeface="Raleway"/>
                <a:ea typeface="Raleway"/>
                <a:cs typeface="Raleway"/>
                <a:sym typeface="Raleway"/>
              </a:rPr>
              <a:t>. De </a:t>
            </a:r>
            <a:r>
              <a:rPr lang="en-US" dirty="0" err="1">
                <a:latin typeface="Raleway"/>
                <a:ea typeface="Raleway"/>
                <a:cs typeface="Raleway"/>
                <a:sym typeface="Raleway"/>
              </a:rPr>
              <a:t>verwachtingen</a:t>
            </a:r>
            <a:r>
              <a:rPr lang="en-US" dirty="0">
                <a:latin typeface="Raleway"/>
                <a:ea typeface="Raleway"/>
                <a:cs typeface="Raleway"/>
                <a:sym typeface="Raleway"/>
              </a:rPr>
              <a:t> van de </a:t>
            </a:r>
            <a:r>
              <a:rPr lang="en-US" dirty="0" err="1">
                <a:latin typeface="Raleway"/>
                <a:ea typeface="Raleway"/>
                <a:cs typeface="Raleway"/>
                <a:sym typeface="Raleway"/>
              </a:rPr>
              <a:t>werkgevers</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de </a:t>
            </a:r>
            <a:r>
              <a:rPr lang="en-US" dirty="0" err="1">
                <a:latin typeface="Raleway"/>
                <a:ea typeface="Raleway"/>
                <a:cs typeface="Raleway"/>
                <a:sym typeface="Raleway"/>
              </a:rPr>
              <a:t>stagiair</a:t>
            </a:r>
            <a:r>
              <a:rPr lang="en-US" dirty="0">
                <a:latin typeface="Raleway"/>
                <a:ea typeface="Raleway"/>
                <a:cs typeface="Raleway"/>
                <a:sym typeface="Raleway"/>
              </a:rPr>
              <a:t> </a:t>
            </a:r>
            <a:r>
              <a:rPr lang="en-US" dirty="0" err="1">
                <a:latin typeface="Raleway"/>
                <a:ea typeface="Raleway"/>
                <a:cs typeface="Raleway"/>
                <a:sym typeface="Raleway"/>
              </a:rPr>
              <a:t>kunnen</a:t>
            </a:r>
            <a:r>
              <a:rPr lang="en-US" dirty="0">
                <a:latin typeface="Raleway"/>
                <a:ea typeface="Raleway"/>
                <a:cs typeface="Raleway"/>
                <a:sym typeface="Raleway"/>
              </a:rPr>
              <a:t> </a:t>
            </a:r>
            <a:r>
              <a:rPr lang="en-US" dirty="0" err="1">
                <a:latin typeface="Raleway"/>
                <a:ea typeface="Raleway"/>
                <a:cs typeface="Raleway"/>
                <a:sym typeface="Raleway"/>
              </a:rPr>
              <a:t>laag</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er </a:t>
            </a:r>
            <a:r>
              <a:rPr lang="en-US" dirty="0" err="1">
                <a:latin typeface="Raleway"/>
                <a:ea typeface="Raleway"/>
                <a:cs typeface="Raleway"/>
                <a:sym typeface="Raleway"/>
              </a:rPr>
              <a:t>worden</a:t>
            </a:r>
            <a:r>
              <a:rPr lang="en-US" dirty="0">
                <a:latin typeface="Raleway"/>
                <a:ea typeface="Raleway"/>
                <a:cs typeface="Raleway"/>
                <a:sym typeface="Raleway"/>
              </a:rPr>
              <a:t> </a:t>
            </a:r>
            <a:r>
              <a:rPr lang="en-US" dirty="0" err="1">
                <a:latin typeface="Raleway"/>
                <a:ea typeface="Raleway"/>
                <a:cs typeface="Raleway"/>
                <a:sym typeface="Raleway"/>
              </a:rPr>
              <a:t>weinig</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weinig</a:t>
            </a:r>
            <a:r>
              <a:rPr lang="en-US" dirty="0">
                <a:latin typeface="Raleway"/>
                <a:ea typeface="Raleway"/>
                <a:cs typeface="Raleway"/>
                <a:sym typeface="Raleway"/>
              </a:rPr>
              <a:t> </a:t>
            </a:r>
            <a:r>
              <a:rPr lang="en-US" dirty="0" err="1">
                <a:latin typeface="Raleway"/>
                <a:ea typeface="Raleway"/>
                <a:cs typeface="Raleway"/>
                <a:sym typeface="Raleway"/>
              </a:rPr>
              <a:t>indrukwekkende</a:t>
            </a:r>
            <a:r>
              <a:rPr lang="en-US" dirty="0">
                <a:latin typeface="Raleway"/>
                <a:ea typeface="Raleway"/>
                <a:cs typeface="Raleway"/>
                <a:sym typeface="Raleway"/>
              </a:rPr>
              <a:t> </a:t>
            </a:r>
            <a:r>
              <a:rPr lang="en-US" dirty="0" err="1">
                <a:latin typeface="Raleway"/>
                <a:ea typeface="Raleway"/>
                <a:cs typeface="Raleway"/>
                <a:sym typeface="Raleway"/>
              </a:rPr>
              <a:t>resultaten</a:t>
            </a:r>
            <a:r>
              <a:rPr lang="en-US" dirty="0">
                <a:latin typeface="Raleway"/>
                <a:ea typeface="Raleway"/>
                <a:cs typeface="Raleway"/>
                <a:sym typeface="Raleway"/>
              </a:rPr>
              <a:t> </a:t>
            </a:r>
            <a:r>
              <a:rPr lang="en-US" dirty="0" err="1">
                <a:latin typeface="Raleway"/>
                <a:ea typeface="Raleway"/>
                <a:cs typeface="Raleway"/>
                <a:sym typeface="Raleway"/>
              </a:rPr>
              <a:t>verwacht</a:t>
            </a:r>
            <a:r>
              <a:rPr lang="en-US"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ct val="100000"/>
              <a:buNone/>
            </a:pPr>
            <a:r>
              <a:rPr lang="en-US" dirty="0">
                <a:latin typeface="Raleway"/>
                <a:ea typeface="Raleway"/>
                <a:cs typeface="Raleway"/>
                <a:sym typeface="Raleway"/>
              </a:rPr>
              <a:t>Met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gestructureerde</a:t>
            </a:r>
            <a:r>
              <a:rPr lang="en-US" dirty="0">
                <a:latin typeface="Raleway"/>
                <a:ea typeface="Raleway"/>
                <a:cs typeface="Raleway"/>
                <a:sym typeface="Raleway"/>
              </a:rPr>
              <a:t> </a:t>
            </a:r>
            <a:r>
              <a:rPr lang="en-US" dirty="0" err="1">
                <a:latin typeface="Raleway"/>
                <a:ea typeface="Raleway"/>
                <a:cs typeface="Raleway"/>
                <a:sym typeface="Raleway"/>
              </a:rPr>
              <a:t>aanpak</a:t>
            </a:r>
            <a:r>
              <a:rPr lang="en-US" dirty="0">
                <a:latin typeface="Raleway"/>
                <a:ea typeface="Raleway"/>
                <a:cs typeface="Raleway"/>
                <a:sym typeface="Raleway"/>
              </a:rPr>
              <a:t> </a:t>
            </a:r>
            <a:r>
              <a:rPr lang="en-US" dirty="0" err="1">
                <a:latin typeface="Raleway"/>
                <a:ea typeface="Raleway"/>
                <a:cs typeface="Raleway"/>
                <a:sym typeface="Raleway"/>
              </a:rPr>
              <a:t>kunnen</a:t>
            </a:r>
            <a:r>
              <a:rPr lang="en-US" dirty="0">
                <a:latin typeface="Raleway"/>
                <a:ea typeface="Raleway"/>
                <a:cs typeface="Raleway"/>
                <a:sym typeface="Raleway"/>
              </a:rPr>
              <a:t> stages </a:t>
            </a:r>
            <a:r>
              <a:rPr lang="en-US" dirty="0" err="1">
                <a:latin typeface="Raleway"/>
                <a:ea typeface="Raleway"/>
                <a:cs typeface="Raleway"/>
                <a:sym typeface="Raleway"/>
              </a:rPr>
              <a:t>echter</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enorm</a:t>
            </a:r>
            <a:r>
              <a:rPr lang="en-US" dirty="0">
                <a:latin typeface="Raleway"/>
                <a:ea typeface="Raleway"/>
                <a:cs typeface="Raleway"/>
                <a:sym typeface="Raleway"/>
              </a:rPr>
              <a:t> </a:t>
            </a:r>
            <a:r>
              <a:rPr lang="en-US" dirty="0" err="1">
                <a:latin typeface="Raleway"/>
                <a:ea typeface="Raleway"/>
                <a:cs typeface="Raleway"/>
                <a:sym typeface="Raleway"/>
              </a:rPr>
              <a:t>positieve</a:t>
            </a:r>
            <a:r>
              <a:rPr lang="en-US" dirty="0">
                <a:latin typeface="Raleway"/>
                <a:ea typeface="Raleway"/>
                <a:cs typeface="Raleway"/>
                <a:sym typeface="Raleway"/>
              </a:rPr>
              <a:t> </a:t>
            </a:r>
            <a:r>
              <a:rPr lang="en-US" dirty="0" err="1">
                <a:latin typeface="Raleway"/>
                <a:ea typeface="Raleway"/>
                <a:cs typeface="Raleway"/>
                <a:sym typeface="Raleway"/>
              </a:rPr>
              <a:t>ervaring</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voor</a:t>
            </a:r>
            <a:r>
              <a:rPr lang="en-US" dirty="0">
                <a:latin typeface="Raleway"/>
                <a:ea typeface="Raleway"/>
                <a:cs typeface="Raleway"/>
                <a:sym typeface="Raleway"/>
              </a:rPr>
              <a:t> alle </a:t>
            </a:r>
            <a:r>
              <a:rPr lang="en-US" dirty="0" err="1">
                <a:latin typeface="Raleway"/>
                <a:ea typeface="Raleway"/>
                <a:cs typeface="Raleway"/>
                <a:sym typeface="Raleway"/>
              </a:rPr>
              <a:t>betrokkenen</a:t>
            </a:r>
            <a:r>
              <a:rPr lang="en-US" dirty="0">
                <a:latin typeface="Raleway"/>
                <a:ea typeface="Raleway"/>
                <a:cs typeface="Raleway"/>
                <a:sym typeface="Raleway"/>
              </a:rPr>
              <a:t>. De cursus </a:t>
            </a:r>
            <a:r>
              <a:rPr lang="en-US" dirty="0" err="1">
                <a:latin typeface="Raleway"/>
                <a:ea typeface="Raleway"/>
                <a:cs typeface="Raleway"/>
                <a:sym typeface="Raleway"/>
              </a:rPr>
              <a:t>stelt</a:t>
            </a:r>
            <a:r>
              <a:rPr lang="en-US" dirty="0">
                <a:latin typeface="Raleway"/>
                <a:ea typeface="Raleway"/>
                <a:cs typeface="Raleway"/>
                <a:sym typeface="Raleway"/>
              </a:rPr>
              <a:t> </a:t>
            </a:r>
            <a:r>
              <a:rPr lang="en-US" dirty="0" err="1">
                <a:latin typeface="Raleway"/>
                <a:ea typeface="Raleway"/>
                <a:cs typeface="Raleway"/>
                <a:sym typeface="Raleway"/>
              </a:rPr>
              <a:t>werkgevers</a:t>
            </a:r>
            <a:r>
              <a:rPr lang="en-US" dirty="0">
                <a:latin typeface="Raleway"/>
                <a:ea typeface="Raleway"/>
                <a:cs typeface="Raleway"/>
                <a:sym typeface="Raleway"/>
              </a:rPr>
              <a:t> in </a:t>
            </a:r>
            <a:r>
              <a:rPr lang="en-US" dirty="0" err="1">
                <a:latin typeface="Raleway"/>
                <a:ea typeface="Raleway"/>
                <a:cs typeface="Raleway"/>
                <a:sym typeface="Raleway"/>
              </a:rPr>
              <a:t>staat</a:t>
            </a:r>
            <a:r>
              <a:rPr lang="en-US" dirty="0">
                <a:latin typeface="Raleway"/>
                <a:ea typeface="Raleway"/>
                <a:cs typeface="Raleway"/>
                <a:sym typeface="Raleway"/>
              </a:rPr>
              <a:t> om van </a:t>
            </a:r>
            <a:r>
              <a:rPr lang="en-US" dirty="0" err="1">
                <a:latin typeface="Raleway"/>
                <a:ea typeface="Raleway"/>
                <a:cs typeface="Raleway"/>
                <a:sym typeface="Raleway"/>
              </a:rPr>
              <a:t>deze</a:t>
            </a:r>
            <a:r>
              <a:rPr lang="en-US" dirty="0">
                <a:latin typeface="Raleway"/>
                <a:ea typeface="Raleway"/>
                <a:cs typeface="Raleway"/>
                <a:sym typeface="Raleway"/>
              </a:rPr>
              <a:t> </a:t>
            </a:r>
            <a:r>
              <a:rPr lang="en-US" dirty="0" err="1">
                <a:latin typeface="Raleway"/>
                <a:ea typeface="Raleway"/>
                <a:cs typeface="Raleway"/>
                <a:sym typeface="Raleway"/>
              </a:rPr>
              <a:t>positieve</a:t>
            </a:r>
            <a:r>
              <a:rPr lang="en-US" dirty="0">
                <a:latin typeface="Raleway"/>
                <a:ea typeface="Raleway"/>
                <a:cs typeface="Raleway"/>
                <a:sym typeface="Raleway"/>
              </a:rPr>
              <a:t> </a:t>
            </a:r>
            <a:r>
              <a:rPr lang="en-US" dirty="0" err="1">
                <a:latin typeface="Raleway"/>
                <a:ea typeface="Raleway"/>
                <a:cs typeface="Raleway"/>
                <a:sym typeface="Raleway"/>
              </a:rPr>
              <a:t>effecten</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profiteren</a:t>
            </a:r>
            <a:r>
              <a:rPr lang="en-US" dirty="0">
                <a:latin typeface="Raleway"/>
                <a:ea typeface="Raleway"/>
                <a:cs typeface="Raleway"/>
                <a:sym typeface="Raleway"/>
              </a:rPr>
              <a:t>. </a:t>
            </a:r>
            <a:endParaRPr dirty="0">
              <a:latin typeface="Raleway"/>
              <a:ea typeface="Raleway"/>
              <a:cs typeface="Raleway"/>
              <a:sym typeface="Raleway"/>
            </a:endParaRPr>
          </a:p>
        </p:txBody>
      </p:sp>
      <p:sp>
        <p:nvSpPr>
          <p:cNvPr id="498" name="Google Shape;498;p12"/>
          <p:cNvSpPr txBox="1">
            <a:spLocks noGrp="1"/>
          </p:cNvSpPr>
          <p:nvPr>
            <p:ph type="body" idx="3"/>
          </p:nvPr>
        </p:nvSpPr>
        <p:spPr>
          <a:xfrm>
            <a:off x="1060073" y="228600"/>
            <a:ext cx="5637676" cy="1060795"/>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lt1"/>
              </a:buClr>
              <a:buSzPts val="3200"/>
              <a:buNone/>
            </a:pPr>
            <a:r>
              <a:rPr lang="en-US" sz="3200" dirty="0"/>
              <a:t>Stage versus </a:t>
            </a:r>
            <a:r>
              <a:rPr lang="en-US" sz="3200" dirty="0" err="1"/>
              <a:t>werkstage</a:t>
            </a:r>
            <a:endParaRPr sz="3200" dirty="0"/>
          </a:p>
        </p:txBody>
      </p:sp>
      <p:pic>
        <p:nvPicPr>
          <p:cNvPr id="499" name="Google Shape;499;p12" descr="Chefs preparing foo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3"/>
          <p:cNvSpPr txBox="1">
            <a:spLocks noGrp="1"/>
          </p:cNvSpPr>
          <p:nvPr>
            <p:ph type="body" idx="3"/>
          </p:nvPr>
        </p:nvSpPr>
        <p:spPr>
          <a:xfrm>
            <a:off x="1481580" y="2359631"/>
            <a:ext cx="8925611" cy="15157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43637"/>
              </a:buClr>
              <a:buSzPts val="2400"/>
              <a:buNone/>
            </a:pPr>
            <a:r>
              <a:rPr lang="en-US" sz="2400">
                <a:solidFill>
                  <a:srgbClr val="043637"/>
                </a:solidFill>
                <a:latin typeface="Raleway"/>
                <a:ea typeface="Raleway"/>
                <a:cs typeface="Raleway"/>
                <a:sym typeface="Raleway"/>
              </a:rPr>
              <a:t>Gelukkig zijn er veel werkgevers die stagiairs zien als creatieve, getalenteerde mensen, die hun organisatiecapaciteit uitbreiden met frisse benaderingen en leren dingen voor elkaar te krijgen. </a:t>
            </a:r>
            <a:endParaRPr/>
          </a:p>
          <a:p>
            <a:pPr marL="0" lvl="0" indent="0" algn="ctr" rtl="0">
              <a:lnSpc>
                <a:spcPct val="100000"/>
              </a:lnSpc>
              <a:spcBef>
                <a:spcPts val="1000"/>
              </a:spcBef>
              <a:spcAft>
                <a:spcPts val="0"/>
              </a:spcAft>
              <a:buClr>
                <a:srgbClr val="043637"/>
              </a:buClr>
              <a:buSzPts val="2400"/>
              <a:buNone/>
            </a:pPr>
            <a:r>
              <a:rPr lang="en-US" sz="2400">
                <a:solidFill>
                  <a:srgbClr val="043637"/>
                </a:solidFill>
                <a:latin typeface="Raleway"/>
                <a:ea typeface="Raleway"/>
                <a:cs typeface="Raleway"/>
                <a:sym typeface="Raleway"/>
              </a:rPr>
              <a:t>Stages kunnen zeer zinvol zijn voor kleine culinaire bedrijven, en wij zullen u laten zien waarom! </a:t>
            </a:r>
            <a:endParaRPr/>
          </a:p>
          <a:p>
            <a:pPr marL="0" lvl="0" indent="0" algn="ctr" rtl="0">
              <a:lnSpc>
                <a:spcPct val="100000"/>
              </a:lnSpc>
              <a:spcBef>
                <a:spcPts val="1000"/>
              </a:spcBef>
              <a:spcAft>
                <a:spcPts val="0"/>
              </a:spcAft>
              <a:buClr>
                <a:srgbClr val="043637"/>
              </a:buClr>
              <a:buSzPts val="2400"/>
              <a:buNone/>
            </a:pPr>
            <a:r>
              <a:rPr lang="en-US" sz="2400">
                <a:solidFill>
                  <a:srgbClr val="043637"/>
                </a:solidFill>
                <a:latin typeface="Raleway"/>
                <a:ea typeface="Raleway"/>
                <a:cs typeface="Raleway"/>
                <a:sym typeface="Raleway"/>
              </a:rPr>
              <a:t>Bedrijven willen de kans niet missen om te profiteren van de vele voordelen die studenten bieden.</a:t>
            </a:r>
            <a:endParaRPr sz="2400">
              <a:solidFill>
                <a:srgbClr val="043637"/>
              </a:solidFill>
              <a:latin typeface="Raleway"/>
              <a:ea typeface="Raleway"/>
              <a:cs typeface="Raleway"/>
              <a:sym typeface="Raleway"/>
            </a:endParaRPr>
          </a:p>
        </p:txBody>
      </p:sp>
      <p:sp>
        <p:nvSpPr>
          <p:cNvPr id="505" name="Google Shape;505;p13"/>
          <p:cNvSpPr txBox="1"/>
          <p:nvPr/>
        </p:nvSpPr>
        <p:spPr>
          <a:xfrm>
            <a:off x="10228083" y="5809673"/>
            <a:ext cx="1762288" cy="7400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6" name="Google Shape;506;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914" y="-71120"/>
            <a:ext cx="3438442" cy="2430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14" descr="Golden wheat against sky"/>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247650" y="1469050"/>
            <a:ext cx="11696699" cy="4699000"/>
          </a:xfrm>
          <a:prstGeom prst="rect">
            <a:avLst/>
          </a:prstGeom>
          <a:solidFill>
            <a:schemeClr val="lt1"/>
          </a:solidFill>
          <a:ln>
            <a:noFill/>
          </a:ln>
        </p:spPr>
      </p:pic>
      <p:sp>
        <p:nvSpPr>
          <p:cNvPr id="512" name="Google Shape;512;p14"/>
          <p:cNvSpPr txBox="1">
            <a:spLocks noGrp="1"/>
          </p:cNvSpPr>
          <p:nvPr>
            <p:ph type="body" idx="3"/>
          </p:nvPr>
        </p:nvSpPr>
        <p:spPr>
          <a:xfrm>
            <a:off x="463549" y="444500"/>
            <a:ext cx="11480799" cy="5826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Het hoofddoel van een stage is:</a:t>
            </a:r>
            <a:endParaRPr/>
          </a:p>
        </p:txBody>
      </p:sp>
      <p:sp>
        <p:nvSpPr>
          <p:cNvPr id="513" name="Google Shape;513;p14"/>
          <p:cNvSpPr txBox="1">
            <a:spLocks noGrp="1"/>
          </p:cNvSpPr>
          <p:nvPr>
            <p:ph type="body" idx="1"/>
          </p:nvPr>
        </p:nvSpPr>
        <p:spPr>
          <a:xfrm>
            <a:off x="3906983" y="2468563"/>
            <a:ext cx="8285018" cy="2493962"/>
          </a:xfrm>
          <a:prstGeom prst="rect">
            <a:avLst/>
          </a:prstGeom>
          <a:solidFill>
            <a:srgbClr val="568754"/>
          </a:solidFill>
          <a:ln>
            <a:noFill/>
          </a:ln>
        </p:spPr>
        <p:txBody>
          <a:bodyPr spcFirstLastPara="1" wrap="square" lIns="91425" tIns="45700" rIns="91425" bIns="45700" anchor="ctr" anchorCtr="0">
            <a:normAutofit fontScale="85000" lnSpcReduction="10000"/>
          </a:bodyPr>
          <a:lstStyle/>
          <a:p>
            <a:pPr marL="342900" lvl="0" indent="-342900" algn="l" rtl="0">
              <a:lnSpc>
                <a:spcPct val="120000"/>
              </a:lnSpc>
              <a:spcBef>
                <a:spcPts val="0"/>
              </a:spcBef>
              <a:spcAft>
                <a:spcPts val="0"/>
              </a:spcAft>
              <a:buClr>
                <a:schemeClr val="lt1"/>
              </a:buClr>
              <a:buSzPct val="100000"/>
              <a:buFont typeface="Arial"/>
              <a:buChar char="•"/>
            </a:pPr>
            <a:r>
              <a:rPr lang="en-US" dirty="0">
                <a:latin typeface="Raleway"/>
                <a:ea typeface="Raleway"/>
                <a:cs typeface="Raleway"/>
                <a:sym typeface="Raleway"/>
              </a:rPr>
              <a:t>de in de </a:t>
            </a:r>
            <a:r>
              <a:rPr lang="en-US" dirty="0" err="1">
                <a:latin typeface="Raleway"/>
                <a:ea typeface="Raleway"/>
                <a:cs typeface="Raleway"/>
                <a:sym typeface="Raleway"/>
              </a:rPr>
              <a:t>klas</a:t>
            </a:r>
            <a:r>
              <a:rPr lang="en-US" dirty="0">
                <a:latin typeface="Raleway"/>
                <a:ea typeface="Raleway"/>
                <a:cs typeface="Raleway"/>
                <a:sym typeface="Raleway"/>
              </a:rPr>
              <a:t> </a:t>
            </a:r>
            <a:r>
              <a:rPr lang="en-US" dirty="0" err="1">
                <a:latin typeface="Raleway"/>
                <a:ea typeface="Raleway"/>
                <a:cs typeface="Raleway"/>
                <a:sym typeface="Raleway"/>
              </a:rPr>
              <a:t>verworven</a:t>
            </a:r>
            <a:r>
              <a:rPr lang="en-US" dirty="0">
                <a:latin typeface="Raleway"/>
                <a:ea typeface="Raleway"/>
                <a:cs typeface="Raleway"/>
                <a:sym typeface="Raleway"/>
              </a:rPr>
              <a:t> </a:t>
            </a:r>
            <a:r>
              <a:rPr lang="en-US" dirty="0" err="1">
                <a:latin typeface="Raleway"/>
                <a:ea typeface="Raleway"/>
                <a:cs typeface="Raleway"/>
                <a:sym typeface="Raleway"/>
              </a:rPr>
              <a:t>kennis</a:t>
            </a:r>
            <a:r>
              <a:rPr lang="en-US" dirty="0">
                <a:latin typeface="Raleway"/>
                <a:ea typeface="Raleway"/>
                <a:cs typeface="Raleway"/>
                <a:sym typeface="Raleway"/>
              </a:rPr>
              <a:t> </a:t>
            </a:r>
            <a:r>
              <a:rPr lang="en-US" dirty="0" err="1">
                <a:latin typeface="Raleway"/>
                <a:ea typeface="Raleway"/>
                <a:cs typeface="Raleway"/>
                <a:sym typeface="Raleway"/>
              </a:rPr>
              <a:t>versterken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verdiepen</a:t>
            </a:r>
            <a:r>
              <a:rPr lang="en-US" dirty="0">
                <a:latin typeface="Raleway"/>
                <a:ea typeface="Raleway"/>
                <a:cs typeface="Raleway"/>
                <a:sym typeface="Raleway"/>
              </a:rPr>
              <a:t> door </a:t>
            </a:r>
            <a:r>
              <a:rPr lang="en-US" dirty="0" err="1">
                <a:latin typeface="Raleway"/>
                <a:ea typeface="Raleway"/>
                <a:cs typeface="Raleway"/>
                <a:sym typeface="Raleway"/>
              </a:rPr>
              <a:t>middel</a:t>
            </a:r>
            <a:r>
              <a:rPr lang="en-US" dirty="0">
                <a:latin typeface="Raleway"/>
                <a:ea typeface="Raleway"/>
                <a:cs typeface="Raleway"/>
                <a:sym typeface="Raleway"/>
              </a:rPr>
              <a:t> van </a:t>
            </a:r>
            <a:r>
              <a:rPr lang="en-US" dirty="0" err="1">
                <a:latin typeface="Raleway"/>
                <a:ea typeface="Raleway"/>
                <a:cs typeface="Raleway"/>
                <a:sym typeface="Raleway"/>
              </a:rPr>
              <a:t>praktisch</a:t>
            </a:r>
            <a:r>
              <a:rPr lang="en-US" dirty="0">
                <a:latin typeface="Raleway"/>
                <a:ea typeface="Raleway"/>
                <a:cs typeface="Raleway"/>
                <a:sym typeface="Raleway"/>
              </a:rPr>
              <a:t> </a:t>
            </a:r>
            <a:r>
              <a:rPr lang="en-US" dirty="0" err="1">
                <a:latin typeface="Raleway"/>
                <a:ea typeface="Raleway"/>
                <a:cs typeface="Raleway"/>
                <a:sym typeface="Raleway"/>
              </a:rPr>
              <a:t>werk</a:t>
            </a:r>
            <a:r>
              <a:rPr lang="en-US" dirty="0">
                <a:latin typeface="Raleway"/>
                <a:ea typeface="Raleway"/>
                <a:cs typeface="Raleway"/>
                <a:sym typeface="Raleway"/>
              </a:rPr>
              <a:t>.</a:t>
            </a:r>
            <a:endParaRPr dirty="0"/>
          </a:p>
          <a:p>
            <a:pPr marL="342900" lvl="0" indent="-342900" algn="l" rtl="0">
              <a:lnSpc>
                <a:spcPct val="120000"/>
              </a:lnSpc>
              <a:spcBef>
                <a:spcPts val="1000"/>
              </a:spcBef>
              <a:spcAft>
                <a:spcPts val="0"/>
              </a:spcAft>
              <a:buClr>
                <a:schemeClr val="lt1"/>
              </a:buClr>
              <a:buSzPct val="100000"/>
              <a:buFont typeface="Arial"/>
              <a:buChar char="•"/>
            </a:pPr>
            <a:r>
              <a:rPr lang="en-US" dirty="0">
                <a:latin typeface="Raleway"/>
                <a:ea typeface="Raleway"/>
                <a:cs typeface="Raleway"/>
                <a:sym typeface="Raleway"/>
              </a:rPr>
              <a:t>de student </a:t>
            </a:r>
            <a:r>
              <a:rPr lang="en-US" dirty="0" err="1">
                <a:latin typeface="Raleway"/>
                <a:ea typeface="Raleway"/>
                <a:cs typeface="Raleway"/>
                <a:sym typeface="Raleway"/>
              </a:rPr>
              <a:t>voorbereiden</a:t>
            </a:r>
            <a:r>
              <a:rPr lang="en-US" dirty="0">
                <a:latin typeface="Raleway"/>
                <a:ea typeface="Raleway"/>
                <a:cs typeface="Raleway"/>
                <a:sym typeface="Raleway"/>
              </a:rPr>
              <a:t> op </a:t>
            </a:r>
            <a:r>
              <a:rPr lang="en-US" dirty="0" err="1">
                <a:latin typeface="Raleway"/>
                <a:ea typeface="Raleway"/>
                <a:cs typeface="Raleway"/>
                <a:sym typeface="Raleway"/>
              </a:rPr>
              <a:t>werk</a:t>
            </a:r>
            <a:r>
              <a:rPr lang="en-US" dirty="0">
                <a:latin typeface="Raleway"/>
                <a:ea typeface="Raleway"/>
                <a:cs typeface="Raleway"/>
                <a:sym typeface="Raleway"/>
              </a:rPr>
              <a:t> in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professionele</a:t>
            </a:r>
            <a:r>
              <a:rPr lang="en-US" dirty="0">
                <a:latin typeface="Raleway"/>
                <a:ea typeface="Raleway"/>
                <a:cs typeface="Raleway"/>
                <a:sym typeface="Raleway"/>
              </a:rPr>
              <a:t> </a:t>
            </a:r>
            <a:r>
              <a:rPr lang="en-US" dirty="0" err="1">
                <a:latin typeface="Raleway"/>
                <a:ea typeface="Raleway"/>
                <a:cs typeface="Raleway"/>
                <a:sym typeface="Raleway"/>
              </a:rPr>
              <a:t>omgeving</a:t>
            </a:r>
            <a:r>
              <a:rPr lang="en-US" dirty="0">
                <a:latin typeface="Raleway"/>
                <a:ea typeface="Raleway"/>
                <a:cs typeface="Raleway"/>
                <a:sym typeface="Raleway"/>
              </a:rPr>
              <a:t>. </a:t>
            </a:r>
            <a:endParaRPr dirty="0"/>
          </a:p>
          <a:p>
            <a:pPr marL="0" lvl="0" indent="0" algn="l" rtl="0">
              <a:lnSpc>
                <a:spcPct val="120000"/>
              </a:lnSpc>
              <a:spcBef>
                <a:spcPts val="1000"/>
              </a:spcBef>
              <a:spcAft>
                <a:spcPts val="0"/>
              </a:spcAft>
              <a:buClr>
                <a:schemeClr val="lt1"/>
              </a:buClr>
              <a:buSzPct val="100000"/>
              <a:buNone/>
            </a:pPr>
            <a:r>
              <a:rPr lang="en-US" b="1" dirty="0">
                <a:latin typeface="Raleway"/>
                <a:ea typeface="Raleway"/>
                <a:cs typeface="Raleway"/>
                <a:sym typeface="Raleway"/>
              </a:rPr>
              <a:t>Maar </a:t>
            </a:r>
            <a:r>
              <a:rPr lang="en-US" b="1" dirty="0" err="1">
                <a:latin typeface="Raleway"/>
                <a:ea typeface="Raleway"/>
                <a:cs typeface="Raleway"/>
                <a:sym typeface="Raleway"/>
              </a:rPr>
              <a:t>wist</a:t>
            </a:r>
            <a:r>
              <a:rPr lang="en-US" b="1" dirty="0">
                <a:latin typeface="Raleway"/>
                <a:ea typeface="Raleway"/>
                <a:cs typeface="Raleway"/>
                <a:sym typeface="Raleway"/>
              </a:rPr>
              <a:t> u </a:t>
            </a:r>
            <a:r>
              <a:rPr lang="en-US" b="1" dirty="0" err="1">
                <a:latin typeface="Raleway"/>
                <a:ea typeface="Raleway"/>
                <a:cs typeface="Raleway"/>
                <a:sym typeface="Raleway"/>
              </a:rPr>
              <a:t>dat</a:t>
            </a:r>
            <a:r>
              <a:rPr lang="en-US" b="1" dirty="0">
                <a:latin typeface="Raleway"/>
                <a:ea typeface="Raleway"/>
                <a:cs typeface="Raleway"/>
                <a:sym typeface="Raleway"/>
              </a:rPr>
              <a:t> </a:t>
            </a:r>
            <a:r>
              <a:rPr lang="en-US" b="1" dirty="0" err="1">
                <a:latin typeface="Raleway"/>
                <a:ea typeface="Raleway"/>
                <a:cs typeface="Raleway"/>
                <a:sym typeface="Raleway"/>
              </a:rPr>
              <a:t>studenten</a:t>
            </a:r>
            <a:r>
              <a:rPr lang="en-US" b="1" dirty="0">
                <a:latin typeface="Raleway"/>
                <a:ea typeface="Raleway"/>
                <a:cs typeface="Raleway"/>
                <a:sym typeface="Raleway"/>
              </a:rPr>
              <a:t> in de </a:t>
            </a:r>
            <a:r>
              <a:rPr lang="en-US" b="1" dirty="0" err="1">
                <a:latin typeface="Raleway"/>
                <a:ea typeface="Raleway"/>
                <a:cs typeface="Raleway"/>
                <a:sym typeface="Raleway"/>
              </a:rPr>
              <a:t>culinaire</a:t>
            </a:r>
            <a:r>
              <a:rPr lang="en-US" b="1" dirty="0">
                <a:latin typeface="Raleway"/>
                <a:ea typeface="Raleway"/>
                <a:cs typeface="Raleway"/>
                <a:sym typeface="Raleway"/>
              </a:rPr>
              <a:t> </a:t>
            </a:r>
            <a:r>
              <a:rPr lang="en-US" b="1" dirty="0" err="1">
                <a:latin typeface="Raleway"/>
                <a:ea typeface="Raleway"/>
                <a:cs typeface="Raleway"/>
                <a:sym typeface="Raleway"/>
              </a:rPr>
              <a:t>wereld</a:t>
            </a:r>
            <a:r>
              <a:rPr lang="en-US" b="1" dirty="0">
                <a:latin typeface="Raleway"/>
                <a:ea typeface="Raleway"/>
                <a:cs typeface="Raleway"/>
                <a:sym typeface="Raleway"/>
              </a:rPr>
              <a:t> </a:t>
            </a:r>
            <a:r>
              <a:rPr lang="en-US" b="1" dirty="0" err="1">
                <a:latin typeface="Raleway"/>
                <a:ea typeface="Raleway"/>
                <a:cs typeface="Raleway"/>
                <a:sym typeface="Raleway"/>
              </a:rPr>
              <a:t>kunnen</a:t>
            </a:r>
            <a:r>
              <a:rPr lang="en-US" b="1" dirty="0">
                <a:latin typeface="Raleway"/>
                <a:ea typeface="Raleway"/>
                <a:cs typeface="Raleway"/>
                <a:sym typeface="Raleway"/>
              </a:rPr>
              <a:t> </a:t>
            </a:r>
            <a:r>
              <a:rPr lang="en-US" b="1" dirty="0" err="1">
                <a:latin typeface="Raleway"/>
                <a:ea typeface="Raleway"/>
                <a:cs typeface="Raleway"/>
                <a:sym typeface="Raleway"/>
              </a:rPr>
              <a:t>bijdragen</a:t>
            </a:r>
            <a:r>
              <a:rPr lang="en-US" b="1" dirty="0">
                <a:latin typeface="Raleway"/>
                <a:ea typeface="Raleway"/>
                <a:cs typeface="Raleway"/>
                <a:sym typeface="Raleway"/>
              </a:rPr>
              <a:t> </a:t>
            </a:r>
            <a:r>
              <a:rPr lang="en-US" b="1" dirty="0" err="1">
                <a:latin typeface="Raleway"/>
                <a:ea typeface="Raleway"/>
                <a:cs typeface="Raleway"/>
                <a:sym typeface="Raleway"/>
              </a:rPr>
              <a:t>aan</a:t>
            </a:r>
            <a:r>
              <a:rPr lang="en-US" b="1" dirty="0">
                <a:latin typeface="Raleway"/>
                <a:ea typeface="Raleway"/>
                <a:cs typeface="Raleway"/>
                <a:sym typeface="Raleway"/>
              </a:rPr>
              <a:t> </a:t>
            </a:r>
            <a:r>
              <a:rPr lang="en-US" b="1" dirty="0" err="1">
                <a:latin typeface="Raleway"/>
                <a:ea typeface="Raleway"/>
                <a:cs typeface="Raleway"/>
                <a:sym typeface="Raleway"/>
              </a:rPr>
              <a:t>innovatie</a:t>
            </a:r>
            <a:r>
              <a:rPr lang="en-US" b="1" dirty="0">
                <a:latin typeface="Raleway"/>
                <a:ea typeface="Raleway"/>
                <a:cs typeface="Raleway"/>
                <a:sym typeface="Raleway"/>
              </a:rPr>
              <a:t>, </a:t>
            </a:r>
            <a:r>
              <a:rPr lang="en-US" b="1" dirty="0" err="1">
                <a:latin typeface="Raleway"/>
                <a:ea typeface="Raleway"/>
                <a:cs typeface="Raleway"/>
                <a:sym typeface="Raleway"/>
              </a:rPr>
              <a:t>concurrentievermogen</a:t>
            </a:r>
            <a:r>
              <a:rPr lang="en-US" b="1" dirty="0">
                <a:latin typeface="Raleway"/>
                <a:ea typeface="Raleway"/>
                <a:cs typeface="Raleway"/>
                <a:sym typeface="Raleway"/>
              </a:rPr>
              <a:t> </a:t>
            </a:r>
            <a:r>
              <a:rPr lang="en-US" b="1" dirty="0" err="1">
                <a:latin typeface="Raleway"/>
                <a:ea typeface="Raleway"/>
                <a:cs typeface="Raleway"/>
                <a:sym typeface="Raleway"/>
              </a:rPr>
              <a:t>en</a:t>
            </a:r>
            <a:r>
              <a:rPr lang="en-US" b="1" dirty="0">
                <a:latin typeface="Raleway"/>
                <a:ea typeface="Raleway"/>
                <a:cs typeface="Raleway"/>
                <a:sym typeface="Raleway"/>
              </a:rPr>
              <a:t> </a:t>
            </a:r>
            <a:r>
              <a:rPr lang="en-US" b="1" dirty="0" err="1">
                <a:latin typeface="Raleway"/>
                <a:ea typeface="Raleway"/>
                <a:cs typeface="Raleway"/>
                <a:sym typeface="Raleway"/>
              </a:rPr>
              <a:t>duurzaamheid</a:t>
            </a:r>
            <a:r>
              <a:rPr lang="en-US" b="1" dirty="0">
                <a:latin typeface="Raleway"/>
                <a:ea typeface="Raleway"/>
                <a:cs typeface="Raleway"/>
                <a:sym typeface="Raleway"/>
              </a:rPr>
              <a:t>?</a:t>
            </a:r>
            <a:endParaRPr b="1" dirty="0">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5"/>
          <p:cNvSpPr txBox="1">
            <a:spLocks noGrp="1"/>
          </p:cNvSpPr>
          <p:nvPr>
            <p:ph type="body" idx="1"/>
          </p:nvPr>
        </p:nvSpPr>
        <p:spPr>
          <a:xfrm>
            <a:off x="734714" y="1739461"/>
            <a:ext cx="4983180" cy="417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dirty="0">
                <a:latin typeface="Raleway"/>
                <a:ea typeface="Raleway"/>
                <a:cs typeface="Raleway"/>
                <a:sym typeface="Raleway"/>
              </a:rPr>
              <a:t>Stages in de </a:t>
            </a:r>
            <a:r>
              <a:rPr lang="en-US" sz="2000" dirty="0" err="1">
                <a:latin typeface="Raleway"/>
                <a:ea typeface="Raleway"/>
                <a:cs typeface="Raleway"/>
                <a:sym typeface="Raleway"/>
              </a:rPr>
              <a:t>culinaire</a:t>
            </a:r>
            <a:r>
              <a:rPr lang="en-US" sz="2000" dirty="0">
                <a:latin typeface="Raleway"/>
                <a:ea typeface="Raleway"/>
                <a:cs typeface="Raleway"/>
                <a:sym typeface="Raleway"/>
              </a:rPr>
              <a:t> </a:t>
            </a:r>
            <a:r>
              <a:rPr lang="en-US" sz="2000" dirty="0" err="1">
                <a:latin typeface="Raleway"/>
                <a:ea typeface="Raleway"/>
                <a:cs typeface="Raleway"/>
                <a:sym typeface="Raleway"/>
              </a:rPr>
              <a:t>voedingsindustrie</a:t>
            </a:r>
            <a:r>
              <a:rPr lang="en-US" sz="2000" dirty="0">
                <a:latin typeface="Raleway"/>
                <a:ea typeface="Raleway"/>
                <a:cs typeface="Raleway"/>
                <a:sym typeface="Raleway"/>
              </a:rPr>
              <a:t> </a:t>
            </a:r>
            <a:r>
              <a:rPr lang="en-US" sz="2000" dirty="0" err="1">
                <a:latin typeface="Raleway"/>
                <a:ea typeface="Raleway"/>
                <a:cs typeface="Raleway"/>
                <a:sym typeface="Raleway"/>
              </a:rPr>
              <a:t>zijn</a:t>
            </a:r>
            <a:r>
              <a:rPr lang="en-US" sz="2000" dirty="0">
                <a:latin typeface="Raleway"/>
                <a:ea typeface="Raleway"/>
                <a:cs typeface="Raleway"/>
                <a:sym typeface="Raleway"/>
              </a:rPr>
              <a:t> </a:t>
            </a:r>
            <a:r>
              <a:rPr lang="en-US" sz="2000" dirty="0" err="1">
                <a:latin typeface="Raleway"/>
                <a:ea typeface="Raleway"/>
                <a:cs typeface="Raleway"/>
                <a:sym typeface="Raleway"/>
              </a:rPr>
              <a:t>cruciaal</a:t>
            </a:r>
            <a:r>
              <a:rPr lang="en-US" sz="2000" dirty="0">
                <a:latin typeface="Raleway"/>
                <a:ea typeface="Raleway"/>
                <a:cs typeface="Raleway"/>
                <a:sym typeface="Raleway"/>
              </a:rPr>
              <a:t> </a:t>
            </a:r>
            <a:r>
              <a:rPr lang="en-US" sz="2000" dirty="0" err="1">
                <a:latin typeface="Raleway"/>
                <a:ea typeface="Raleway"/>
                <a:cs typeface="Raleway"/>
                <a:sym typeface="Raleway"/>
              </a:rPr>
              <a:t>voor</a:t>
            </a:r>
            <a:r>
              <a:rPr lang="en-US" sz="2000" dirty="0">
                <a:latin typeface="Raleway"/>
                <a:ea typeface="Raleway"/>
                <a:cs typeface="Raleway"/>
                <a:sym typeface="Raleway"/>
              </a:rPr>
              <a:t> de </a:t>
            </a:r>
            <a:r>
              <a:rPr lang="en-US" sz="2000" dirty="0" err="1">
                <a:latin typeface="Raleway"/>
                <a:ea typeface="Raleway"/>
                <a:cs typeface="Raleway"/>
                <a:sym typeface="Raleway"/>
              </a:rPr>
              <a:t>duurzaamheid</a:t>
            </a:r>
            <a:r>
              <a:rPr lang="en-US" sz="2000" dirty="0">
                <a:latin typeface="Raleway"/>
                <a:ea typeface="Raleway"/>
                <a:cs typeface="Raleway"/>
                <a:sym typeface="Raleway"/>
              </a:rPr>
              <a:t> </a:t>
            </a:r>
            <a:r>
              <a:rPr lang="en-US" sz="2000" dirty="0" err="1">
                <a:latin typeface="Raleway"/>
                <a:ea typeface="Raleway"/>
                <a:cs typeface="Raleway"/>
                <a:sym typeface="Raleway"/>
              </a:rPr>
              <a:t>ervan</a:t>
            </a:r>
            <a:r>
              <a:rPr lang="en-US" sz="2000" dirty="0">
                <a:latin typeface="Raleway"/>
                <a:ea typeface="Raleway"/>
                <a:cs typeface="Raleway"/>
                <a:sym typeface="Raleway"/>
              </a:rPr>
              <a:t>. Ze </a:t>
            </a:r>
            <a:r>
              <a:rPr lang="en-US" sz="2000" dirty="0" err="1">
                <a:latin typeface="Raleway"/>
                <a:ea typeface="Raleway"/>
                <a:cs typeface="Raleway"/>
                <a:sym typeface="Raleway"/>
              </a:rPr>
              <a:t>vormen</a:t>
            </a:r>
            <a:r>
              <a:rPr lang="en-US" sz="2000" dirty="0">
                <a:latin typeface="Raleway"/>
                <a:ea typeface="Raleway"/>
                <a:cs typeface="Raleway"/>
                <a:sym typeface="Raleway"/>
              </a:rPr>
              <a:t> </a:t>
            </a:r>
            <a:r>
              <a:rPr lang="en-US" sz="2000" dirty="0" err="1">
                <a:latin typeface="Raleway"/>
                <a:ea typeface="Raleway"/>
                <a:cs typeface="Raleway"/>
                <a:sym typeface="Raleway"/>
              </a:rPr>
              <a:t>niet</a:t>
            </a:r>
            <a:r>
              <a:rPr lang="en-US" sz="2000" dirty="0">
                <a:latin typeface="Raleway"/>
                <a:ea typeface="Raleway"/>
                <a:cs typeface="Raleway"/>
                <a:sym typeface="Raleway"/>
              </a:rPr>
              <a:t> </a:t>
            </a:r>
            <a:r>
              <a:rPr lang="en-US" sz="2000" dirty="0" err="1">
                <a:latin typeface="Raleway"/>
                <a:ea typeface="Raleway"/>
                <a:cs typeface="Raleway"/>
                <a:sym typeface="Raleway"/>
              </a:rPr>
              <a:t>alleen</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goede</a:t>
            </a:r>
            <a:r>
              <a:rPr lang="en-US" sz="2000" dirty="0">
                <a:latin typeface="Raleway"/>
                <a:ea typeface="Raleway"/>
                <a:cs typeface="Raleway"/>
                <a:sym typeface="Raleway"/>
              </a:rPr>
              <a:t> link </a:t>
            </a:r>
            <a:r>
              <a:rPr lang="en-US" sz="2000" dirty="0" err="1">
                <a:latin typeface="Raleway"/>
                <a:ea typeface="Raleway"/>
                <a:cs typeface="Raleway"/>
                <a:sym typeface="Raleway"/>
              </a:rPr>
              <a:t>tussen</a:t>
            </a:r>
            <a:r>
              <a:rPr lang="en-US" sz="2000" dirty="0">
                <a:latin typeface="Raleway"/>
                <a:ea typeface="Raleway"/>
                <a:cs typeface="Raleway"/>
                <a:sym typeface="Raleway"/>
              </a:rPr>
              <a:t> de </a:t>
            </a:r>
            <a:r>
              <a:rPr lang="en-US" sz="2000" dirty="0" err="1">
                <a:latin typeface="Raleway"/>
                <a:ea typeface="Raleway"/>
                <a:cs typeface="Raleway"/>
                <a:sym typeface="Raleway"/>
              </a:rPr>
              <a:t>industrie</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de </a:t>
            </a:r>
            <a:r>
              <a:rPr lang="en-US" sz="2000" dirty="0" err="1">
                <a:latin typeface="Raleway"/>
                <a:ea typeface="Raleway"/>
                <a:cs typeface="Raleway"/>
                <a:sym typeface="Raleway"/>
              </a:rPr>
              <a:t>onderwijsinstellingen</a:t>
            </a:r>
            <a:r>
              <a:rPr lang="en-US" sz="2000" dirty="0">
                <a:latin typeface="Raleway"/>
                <a:ea typeface="Raleway"/>
                <a:cs typeface="Raleway"/>
                <a:sym typeface="Raleway"/>
              </a:rPr>
              <a:t>, maar </a:t>
            </a:r>
            <a:r>
              <a:rPr lang="en-US" sz="2000" dirty="0" err="1">
                <a:latin typeface="Raleway"/>
                <a:ea typeface="Raleway"/>
                <a:cs typeface="Raleway"/>
                <a:sym typeface="Raleway"/>
              </a:rPr>
              <a:t>bevorderen</a:t>
            </a:r>
            <a:r>
              <a:rPr lang="en-US" sz="2000" dirty="0">
                <a:latin typeface="Raleway"/>
                <a:ea typeface="Raleway"/>
                <a:cs typeface="Raleway"/>
                <a:sym typeface="Raleway"/>
              </a:rPr>
              <a:t> </a:t>
            </a:r>
            <a:r>
              <a:rPr lang="en-US" sz="2000" dirty="0" err="1">
                <a:latin typeface="Raleway"/>
                <a:ea typeface="Raleway"/>
                <a:cs typeface="Raleway"/>
                <a:sym typeface="Raleway"/>
              </a:rPr>
              <a:t>ook</a:t>
            </a:r>
            <a:r>
              <a:rPr lang="en-US" sz="2000" dirty="0">
                <a:latin typeface="Raleway"/>
                <a:ea typeface="Raleway"/>
                <a:cs typeface="Raleway"/>
                <a:sym typeface="Raleway"/>
              </a:rPr>
              <a:t> de </a:t>
            </a:r>
            <a:r>
              <a:rPr lang="en-US" sz="2000" dirty="0" err="1">
                <a:latin typeface="Raleway"/>
                <a:ea typeface="Raleway"/>
                <a:cs typeface="Raleway"/>
                <a:sym typeface="Raleway"/>
              </a:rPr>
              <a:t>betrokkenheid</a:t>
            </a:r>
            <a:r>
              <a:rPr lang="en-US" sz="2000" dirty="0">
                <a:latin typeface="Raleway"/>
                <a:ea typeface="Raleway"/>
                <a:cs typeface="Raleway"/>
                <a:sym typeface="Raleway"/>
              </a:rPr>
              <a:t> van de </a:t>
            </a:r>
            <a:r>
              <a:rPr lang="en-US" sz="2000" dirty="0" err="1">
                <a:latin typeface="Raleway"/>
                <a:ea typeface="Raleway"/>
                <a:cs typeface="Raleway"/>
                <a:sym typeface="Raleway"/>
              </a:rPr>
              <a:t>gemeenschap</a:t>
            </a:r>
            <a:r>
              <a:rPr lang="en-US" sz="2000" dirty="0">
                <a:latin typeface="Raleway"/>
                <a:ea typeface="Raleway"/>
                <a:cs typeface="Raleway"/>
                <a:sym typeface="Raleway"/>
              </a:rPr>
              <a:t>. </a:t>
            </a:r>
            <a:endParaRPr dirty="0"/>
          </a:p>
          <a:p>
            <a:pPr marL="0" lvl="0" indent="0" algn="l" rtl="0">
              <a:lnSpc>
                <a:spcPct val="90000"/>
              </a:lnSpc>
              <a:spcBef>
                <a:spcPts val="1000"/>
              </a:spcBef>
              <a:spcAft>
                <a:spcPts val="0"/>
              </a:spcAft>
              <a:buClr>
                <a:schemeClr val="lt1"/>
              </a:buClr>
              <a:buSzPts val="2000"/>
              <a:buNone/>
            </a:pPr>
            <a:r>
              <a:rPr lang="en-US" sz="2000" dirty="0">
                <a:latin typeface="Raleway"/>
                <a:ea typeface="Raleway"/>
                <a:cs typeface="Raleway"/>
                <a:sym typeface="Raleway"/>
              </a:rPr>
              <a:t>Als ze </a:t>
            </a:r>
            <a:r>
              <a:rPr lang="en-US" sz="2000" dirty="0" err="1">
                <a:latin typeface="Raleway"/>
                <a:ea typeface="Raleway"/>
                <a:cs typeface="Raleway"/>
                <a:sym typeface="Raleway"/>
              </a:rPr>
              <a:t>goed</a:t>
            </a:r>
            <a:r>
              <a:rPr lang="en-US" sz="2000" dirty="0">
                <a:latin typeface="Raleway"/>
                <a:ea typeface="Raleway"/>
                <a:cs typeface="Raleway"/>
                <a:sym typeface="Raleway"/>
              </a:rPr>
              <a:t> </a:t>
            </a:r>
            <a:r>
              <a:rPr lang="en-US" sz="2000" dirty="0" err="1">
                <a:latin typeface="Raleway"/>
                <a:ea typeface="Raleway"/>
                <a:cs typeface="Raleway"/>
                <a:sym typeface="Raleway"/>
              </a:rPr>
              <a:t>worden</a:t>
            </a:r>
            <a:r>
              <a:rPr lang="en-US" sz="2000" dirty="0">
                <a:latin typeface="Raleway"/>
                <a:ea typeface="Raleway"/>
                <a:cs typeface="Raleway"/>
                <a:sym typeface="Raleway"/>
              </a:rPr>
              <a:t> </a:t>
            </a:r>
            <a:r>
              <a:rPr lang="en-US" sz="2000" dirty="0" err="1">
                <a:latin typeface="Raleway"/>
                <a:ea typeface="Raleway"/>
                <a:cs typeface="Raleway"/>
                <a:sym typeface="Raleway"/>
              </a:rPr>
              <a:t>uitgevoerd</a:t>
            </a:r>
            <a:r>
              <a:rPr lang="en-US" sz="2000" dirty="0">
                <a:latin typeface="Raleway"/>
                <a:ea typeface="Raleway"/>
                <a:cs typeface="Raleway"/>
                <a:sym typeface="Raleway"/>
              </a:rPr>
              <a:t>, </a:t>
            </a:r>
            <a:r>
              <a:rPr lang="en-US" sz="2000" dirty="0" err="1">
                <a:latin typeface="Raleway"/>
                <a:ea typeface="Raleway"/>
                <a:cs typeface="Raleway"/>
                <a:sym typeface="Raleway"/>
              </a:rPr>
              <a:t>kunnen</a:t>
            </a:r>
            <a:r>
              <a:rPr lang="en-US" sz="2000" dirty="0">
                <a:latin typeface="Raleway"/>
                <a:ea typeface="Raleway"/>
                <a:cs typeface="Raleway"/>
                <a:sym typeface="Raleway"/>
              </a:rPr>
              <a:t> stages </a:t>
            </a:r>
            <a:r>
              <a:rPr lang="en-US" sz="2000" dirty="0" err="1">
                <a:latin typeface="Raleway"/>
                <a:ea typeface="Raleway"/>
                <a:cs typeface="Raleway"/>
                <a:sym typeface="Raleway"/>
              </a:rPr>
              <a:t>uitgroeien</a:t>
            </a:r>
            <a:r>
              <a:rPr lang="en-US" sz="2000" dirty="0">
                <a:latin typeface="Raleway"/>
                <a:ea typeface="Raleway"/>
                <a:cs typeface="Raleway"/>
                <a:sym typeface="Raleway"/>
              </a:rPr>
              <a:t> tot </a:t>
            </a:r>
            <a:r>
              <a:rPr lang="en-US" sz="2000" dirty="0" err="1">
                <a:latin typeface="Raleway"/>
                <a:ea typeface="Raleway"/>
                <a:cs typeface="Raleway"/>
                <a:sym typeface="Raleway"/>
              </a:rPr>
              <a:t>nuttige</a:t>
            </a:r>
            <a:r>
              <a:rPr lang="en-US" sz="2000" dirty="0">
                <a:latin typeface="Raleway"/>
                <a:ea typeface="Raleway"/>
                <a:cs typeface="Raleway"/>
                <a:sym typeface="Raleway"/>
              </a:rPr>
              <a:t> </a:t>
            </a:r>
            <a:r>
              <a:rPr lang="en-US" sz="2000" dirty="0" err="1">
                <a:latin typeface="Raleway"/>
                <a:ea typeface="Raleway"/>
                <a:cs typeface="Raleway"/>
                <a:sym typeface="Raleway"/>
              </a:rPr>
              <a:t>ervaringen</a:t>
            </a:r>
            <a:r>
              <a:rPr lang="en-US" sz="2000" dirty="0">
                <a:latin typeface="Raleway"/>
                <a:ea typeface="Raleway"/>
                <a:cs typeface="Raleway"/>
                <a:sym typeface="Raleway"/>
              </a:rPr>
              <a:t> </a:t>
            </a:r>
            <a:r>
              <a:rPr lang="en-US" sz="2000" dirty="0" err="1">
                <a:latin typeface="Raleway"/>
                <a:ea typeface="Raleway"/>
                <a:cs typeface="Raleway"/>
                <a:sym typeface="Raleway"/>
              </a:rPr>
              <a:t>voor</a:t>
            </a:r>
            <a:r>
              <a:rPr lang="en-US" sz="2000" dirty="0">
                <a:latin typeface="Raleway"/>
                <a:ea typeface="Raleway"/>
                <a:cs typeface="Raleway"/>
                <a:sym typeface="Raleway"/>
              </a:rPr>
              <a:t> </a:t>
            </a:r>
            <a:r>
              <a:rPr lang="en-US" sz="2000" dirty="0" err="1">
                <a:latin typeface="Raleway"/>
                <a:ea typeface="Raleway"/>
                <a:cs typeface="Raleway"/>
                <a:sym typeface="Raleway"/>
              </a:rPr>
              <a:t>studenten</a:t>
            </a:r>
            <a:r>
              <a:rPr lang="en-US" sz="2000" dirty="0">
                <a:latin typeface="Raleway"/>
                <a:ea typeface="Raleway"/>
                <a:cs typeface="Raleway"/>
                <a:sym typeface="Raleway"/>
              </a:rPr>
              <a:t>, </a:t>
            </a:r>
            <a:r>
              <a:rPr lang="en-US" sz="2000" dirty="0" err="1">
                <a:latin typeface="Raleway"/>
                <a:ea typeface="Raleway"/>
                <a:cs typeface="Raleway"/>
                <a:sym typeface="Raleway"/>
              </a:rPr>
              <a:t>bedrijven</a:t>
            </a:r>
            <a:r>
              <a:rPr lang="en-US" sz="2000" dirty="0">
                <a:latin typeface="Raleway"/>
                <a:ea typeface="Raleway"/>
                <a:cs typeface="Raleway"/>
                <a:sym typeface="Raleway"/>
              </a:rPr>
              <a:t>, </a:t>
            </a:r>
            <a:r>
              <a:rPr lang="en-US" sz="2000" dirty="0" err="1">
                <a:latin typeface="Raleway"/>
                <a:ea typeface="Raleway"/>
                <a:cs typeface="Raleway"/>
                <a:sym typeface="Raleway"/>
              </a:rPr>
              <a:t>opleiders</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de </a:t>
            </a:r>
            <a:r>
              <a:rPr lang="en-US" sz="2000" dirty="0" err="1">
                <a:latin typeface="Raleway"/>
                <a:ea typeface="Raleway"/>
                <a:cs typeface="Raleway"/>
                <a:sym typeface="Raleway"/>
              </a:rPr>
              <a:t>samenleving</a:t>
            </a:r>
            <a:r>
              <a:rPr lang="en-US" sz="2000" dirty="0">
                <a:latin typeface="Raleway"/>
                <a:ea typeface="Raleway"/>
                <a:cs typeface="Raleway"/>
                <a:sym typeface="Raleway"/>
              </a:rPr>
              <a:t>.</a:t>
            </a:r>
            <a:endParaRPr dirty="0"/>
          </a:p>
        </p:txBody>
      </p:sp>
      <p:sp>
        <p:nvSpPr>
          <p:cNvPr id="519" name="Google Shape;519;p15"/>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Andere doelstellingen...</a:t>
            </a:r>
            <a:endParaRPr/>
          </a:p>
        </p:txBody>
      </p:sp>
      <p:pic>
        <p:nvPicPr>
          <p:cNvPr id="520" name="Google Shape;520;p15" descr="Two bakers in a bakery"/>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6"/>
          <p:cNvSpPr txBox="1">
            <a:spLocks noGrp="1"/>
          </p:cNvSpPr>
          <p:nvPr>
            <p:ph type="body" idx="1"/>
          </p:nvPr>
        </p:nvSpPr>
        <p:spPr>
          <a:xfrm>
            <a:off x="2149153" y="934084"/>
            <a:ext cx="9721421"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n-US"/>
              <a:t>Hoe de werkgever of het bedrijf profiteert</a:t>
            </a:r>
            <a:endParaRPr/>
          </a:p>
        </p:txBody>
      </p:sp>
      <p:sp>
        <p:nvSpPr>
          <p:cNvPr id="526" name="Google Shape;526;p16"/>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02</a:t>
            </a:r>
            <a:endParaRPr/>
          </a:p>
        </p:txBody>
      </p:sp>
      <p:grpSp>
        <p:nvGrpSpPr>
          <p:cNvPr id="527" name="Google Shape;527;p16"/>
          <p:cNvGrpSpPr/>
          <p:nvPr/>
        </p:nvGrpSpPr>
        <p:grpSpPr>
          <a:xfrm>
            <a:off x="4438098" y="2243075"/>
            <a:ext cx="3313908" cy="2484250"/>
            <a:chOff x="2904151" y="2414371"/>
            <a:chExt cx="2770617" cy="2076976"/>
          </a:xfrm>
        </p:grpSpPr>
        <p:sp>
          <p:nvSpPr>
            <p:cNvPr id="528" name="Google Shape;528;p16"/>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529" name="Google Shape;529;p16"/>
            <p:cNvGrpSpPr/>
            <p:nvPr/>
          </p:nvGrpSpPr>
          <p:grpSpPr>
            <a:xfrm>
              <a:off x="2904151" y="2414371"/>
              <a:ext cx="2770617" cy="2076976"/>
              <a:chOff x="2904151" y="2414371"/>
              <a:chExt cx="2770617" cy="2076976"/>
            </a:xfrm>
          </p:grpSpPr>
          <p:sp>
            <p:nvSpPr>
              <p:cNvPr id="530" name="Google Shape;530;p16"/>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1" name="Google Shape;531;p16"/>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2" name="Google Shape;532;p16"/>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3" name="Google Shape;533;p16"/>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4" name="Google Shape;534;p16"/>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5" name="Google Shape;535;p16"/>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6" name="Google Shape;536;p16"/>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7" name="Google Shape;537;p16"/>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8" name="Google Shape;538;p16"/>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9" name="Google Shape;539;p16"/>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0" name="Google Shape;540;p16"/>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1" name="Google Shape;541;p16"/>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2" name="Google Shape;542;p16"/>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3" name="Google Shape;543;p16"/>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4" name="Google Shape;544;p16"/>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5" name="Google Shape;545;p16"/>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6" name="Google Shape;546;p16"/>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7" name="Google Shape;547;p16"/>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8" name="Google Shape;548;p16"/>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9" name="Google Shape;549;p16"/>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0" name="Google Shape;550;p16"/>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1" name="Google Shape;551;p16"/>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2" name="Google Shape;552;p16"/>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3" name="Google Shape;553;p16"/>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4" name="Google Shape;554;p16"/>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5" name="Google Shape;555;p16"/>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6" name="Google Shape;556;p16"/>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7" name="Google Shape;557;p16"/>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8" name="Google Shape;558;p16"/>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9" name="Google Shape;559;p16"/>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0" name="Google Shape;560;p16"/>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1" name="Google Shape;561;p16"/>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2" name="Google Shape;562;p16"/>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3" name="Google Shape;563;p16"/>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4" name="Google Shape;564;p16"/>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5" name="Google Shape;565;p16"/>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6" name="Google Shape;566;p16"/>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7" name="Google Shape;567;p16"/>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8" name="Google Shape;568;p16"/>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9" name="Google Shape;569;p16"/>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0" name="Google Shape;570;p16"/>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1" name="Google Shape;571;p16"/>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2" name="Google Shape;572;p16"/>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3" name="Google Shape;573;p16"/>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4" name="Google Shape;574;p16"/>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5" name="Google Shape;575;p16"/>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6" name="Google Shape;576;p16"/>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7" name="Google Shape;577;p16"/>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8" name="Google Shape;578;p16"/>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9" name="Google Shape;579;p16"/>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0" name="Google Shape;580;p16"/>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1" name="Google Shape;581;p16"/>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2" name="Google Shape;582;p16"/>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3" name="Google Shape;583;p16"/>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4" name="Google Shape;584;p16"/>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5" name="Google Shape;585;p16"/>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6" name="Google Shape;586;p16"/>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7" name="Google Shape;587;p16"/>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8" name="Google Shape;588;p16"/>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9" name="Google Shape;589;p16"/>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0" name="Google Shape;590;p16"/>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1" name="Google Shape;591;p16"/>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7"/>
          <p:cNvSpPr txBox="1">
            <a:spLocks noGrp="1"/>
          </p:cNvSpPr>
          <p:nvPr>
            <p:ph type="body" idx="1"/>
          </p:nvPr>
        </p:nvSpPr>
        <p:spPr>
          <a:xfrm>
            <a:off x="570651" y="1423223"/>
            <a:ext cx="10808102" cy="4284561"/>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20000"/>
              </a:lnSpc>
              <a:spcBef>
                <a:spcPts val="0"/>
              </a:spcBef>
              <a:spcAft>
                <a:spcPts val="0"/>
              </a:spcAft>
              <a:buClr>
                <a:srgbClr val="EF9958"/>
              </a:buClr>
              <a:buSzPct val="100000"/>
              <a:buFont typeface="Noto Sans Symbols"/>
              <a:buChar char="⮚"/>
            </a:pPr>
            <a:r>
              <a:rPr lang="en-US" dirty="0">
                <a:latin typeface="Raleway"/>
                <a:ea typeface="Raleway"/>
                <a:cs typeface="Raleway"/>
                <a:sym typeface="Raleway"/>
              </a:rPr>
              <a:t>Om </a:t>
            </a:r>
            <a:r>
              <a:rPr lang="en-US" dirty="0" err="1">
                <a:latin typeface="Raleway"/>
                <a:ea typeface="Raleway"/>
                <a:cs typeface="Raleway"/>
                <a:sym typeface="Raleway"/>
              </a:rPr>
              <a:t>onmiddellijk</a:t>
            </a:r>
            <a:r>
              <a:rPr lang="en-US" dirty="0">
                <a:latin typeface="Raleway"/>
                <a:ea typeface="Raleway"/>
                <a:cs typeface="Raleway"/>
                <a:sym typeface="Raleway"/>
              </a:rPr>
              <a:t> </a:t>
            </a:r>
            <a:r>
              <a:rPr lang="en-US" dirty="0" err="1">
                <a:latin typeface="Raleway"/>
                <a:ea typeface="Raleway"/>
                <a:cs typeface="Raleway"/>
                <a:sym typeface="Raleway"/>
              </a:rPr>
              <a:t>hulp</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krijgen</a:t>
            </a:r>
            <a:r>
              <a:rPr lang="en-US" dirty="0">
                <a:latin typeface="Raleway"/>
                <a:ea typeface="Raleway"/>
                <a:cs typeface="Raleway"/>
                <a:sym typeface="Raleway"/>
              </a:rPr>
              <a:t> </a:t>
            </a:r>
            <a:r>
              <a:rPr lang="en-US" dirty="0" err="1">
                <a:latin typeface="Raleway"/>
                <a:ea typeface="Raleway"/>
                <a:cs typeface="Raleway"/>
                <a:sym typeface="Raleway"/>
              </a:rPr>
              <a:t>bij</a:t>
            </a:r>
            <a:r>
              <a:rPr lang="en-US" dirty="0">
                <a:latin typeface="Raleway"/>
                <a:ea typeface="Raleway"/>
                <a:cs typeface="Raleway"/>
                <a:sym typeface="Raleway"/>
              </a:rPr>
              <a:t> </a:t>
            </a:r>
            <a:r>
              <a:rPr lang="en-US" dirty="0" err="1">
                <a:latin typeface="Raleway"/>
                <a:ea typeface="Raleway"/>
                <a:cs typeface="Raleway"/>
                <a:sym typeface="Raleway"/>
              </a:rPr>
              <a:t>lopende</a:t>
            </a:r>
            <a:r>
              <a:rPr lang="en-US" dirty="0">
                <a:latin typeface="Raleway"/>
                <a:ea typeface="Raleway"/>
                <a:cs typeface="Raleway"/>
                <a:sym typeface="Raleway"/>
              </a:rPr>
              <a:t> </a:t>
            </a:r>
            <a:r>
              <a:rPr lang="en-US" dirty="0" err="1">
                <a:latin typeface="Raleway"/>
                <a:ea typeface="Raleway"/>
                <a:cs typeface="Raleway"/>
                <a:sym typeface="Raleway"/>
              </a:rPr>
              <a:t>projecten</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Studenten</a:t>
            </a:r>
            <a:r>
              <a:rPr lang="en-US" dirty="0">
                <a:latin typeface="Raleway"/>
                <a:ea typeface="Raleway"/>
                <a:cs typeface="Raleway"/>
                <a:sym typeface="Raleway"/>
              </a:rPr>
              <a:t> </a:t>
            </a:r>
            <a:r>
              <a:rPr lang="en-US" dirty="0" err="1">
                <a:latin typeface="Raleway"/>
                <a:ea typeface="Raleway"/>
                <a:cs typeface="Raleway"/>
                <a:sym typeface="Raleway"/>
              </a:rPr>
              <a:t>brengen</a:t>
            </a:r>
            <a:r>
              <a:rPr lang="en-US" dirty="0">
                <a:latin typeface="Raleway"/>
                <a:ea typeface="Raleway"/>
                <a:cs typeface="Raleway"/>
                <a:sym typeface="Raleway"/>
              </a:rPr>
              <a:t> </a:t>
            </a:r>
            <a:r>
              <a:rPr lang="en-US" dirty="0" err="1">
                <a:latin typeface="Raleway"/>
                <a:ea typeface="Raleway"/>
                <a:cs typeface="Raleway"/>
                <a:sym typeface="Raleway"/>
              </a:rPr>
              <a:t>nieuwe</a:t>
            </a:r>
            <a:r>
              <a:rPr lang="en-US" dirty="0">
                <a:latin typeface="Raleway"/>
                <a:ea typeface="Raleway"/>
                <a:cs typeface="Raleway"/>
                <a:sym typeface="Raleway"/>
              </a:rPr>
              <a:t> </a:t>
            </a:r>
            <a:r>
              <a:rPr lang="en-US" dirty="0" err="1">
                <a:latin typeface="Raleway"/>
                <a:ea typeface="Raleway"/>
                <a:cs typeface="Raleway"/>
                <a:sym typeface="Raleway"/>
              </a:rPr>
              <a:t>ideeën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innovatie</a:t>
            </a:r>
            <a:r>
              <a:rPr lang="en-US" dirty="0">
                <a:latin typeface="Raleway"/>
                <a:ea typeface="Raleway"/>
                <a:cs typeface="Raleway"/>
                <a:sym typeface="Raleway"/>
              </a:rPr>
              <a:t> in het </a:t>
            </a:r>
            <a:r>
              <a:rPr lang="en-US" dirty="0" err="1">
                <a:latin typeface="Raleway"/>
                <a:ea typeface="Raleway"/>
                <a:cs typeface="Raleway"/>
                <a:sym typeface="Raleway"/>
              </a:rPr>
              <a:t>bedrijf</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Culinair</a:t>
            </a:r>
            <a:r>
              <a:rPr lang="en-US" dirty="0">
                <a:latin typeface="Raleway"/>
                <a:ea typeface="Raleway"/>
                <a:cs typeface="Raleway"/>
                <a:sym typeface="Raleway"/>
              </a:rPr>
              <a:t> </a:t>
            </a:r>
            <a:r>
              <a:rPr lang="en-US" dirty="0" err="1">
                <a:latin typeface="Raleway"/>
                <a:ea typeface="Raleway"/>
                <a:cs typeface="Raleway"/>
                <a:sym typeface="Raleway"/>
              </a:rPr>
              <a:t>erfgoed</a:t>
            </a:r>
            <a:r>
              <a:rPr lang="en-US" dirty="0">
                <a:latin typeface="Raleway"/>
                <a:ea typeface="Raleway"/>
                <a:cs typeface="Raleway"/>
                <a:sym typeface="Raleway"/>
              </a:rPr>
              <a:t> </a:t>
            </a:r>
            <a:r>
              <a:rPr lang="en-US" dirty="0" err="1">
                <a:latin typeface="Raleway"/>
                <a:ea typeface="Raleway"/>
                <a:cs typeface="Raleway"/>
                <a:sym typeface="Raleway"/>
              </a:rPr>
              <a:t>levend</a:t>
            </a:r>
            <a:r>
              <a:rPr lang="en-US" dirty="0">
                <a:latin typeface="Raleway"/>
                <a:ea typeface="Raleway"/>
                <a:cs typeface="Raleway"/>
                <a:sym typeface="Raleway"/>
              </a:rPr>
              <a:t> </a:t>
            </a:r>
            <a:r>
              <a:rPr lang="en-US" dirty="0" err="1">
                <a:latin typeface="Raleway"/>
                <a:ea typeface="Raleway"/>
                <a:cs typeface="Raleway"/>
                <a:sym typeface="Raleway"/>
              </a:rPr>
              <a:t>houden</a:t>
            </a:r>
            <a:r>
              <a:rPr lang="en-US" dirty="0">
                <a:latin typeface="Raleway"/>
                <a:ea typeface="Raleway"/>
                <a:cs typeface="Raleway"/>
                <a:sym typeface="Raleway"/>
              </a:rPr>
              <a:t> via het </a:t>
            </a:r>
            <a:r>
              <a:rPr lang="en-US" dirty="0" err="1">
                <a:latin typeface="Raleway"/>
                <a:ea typeface="Raleway"/>
                <a:cs typeface="Raleway"/>
                <a:sym typeface="Raleway"/>
              </a:rPr>
              <a:t>delen</a:t>
            </a:r>
            <a:r>
              <a:rPr lang="en-US" dirty="0">
                <a:latin typeface="Raleway"/>
                <a:ea typeface="Raleway"/>
                <a:cs typeface="Raleway"/>
                <a:sym typeface="Raleway"/>
              </a:rPr>
              <a:t> van </a:t>
            </a:r>
            <a:r>
              <a:rPr lang="en-US" dirty="0" err="1">
                <a:latin typeface="Raleway"/>
                <a:ea typeface="Raleway"/>
                <a:cs typeface="Raleway"/>
                <a:sym typeface="Raleway"/>
              </a:rPr>
              <a:t>recepten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methoden</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Studenten</a:t>
            </a:r>
            <a:r>
              <a:rPr lang="en-US" dirty="0">
                <a:latin typeface="Raleway"/>
                <a:ea typeface="Raleway"/>
                <a:cs typeface="Raleway"/>
                <a:sym typeface="Raleway"/>
              </a:rPr>
              <a:t> </a:t>
            </a:r>
            <a:r>
              <a:rPr lang="en-US" dirty="0" err="1">
                <a:latin typeface="Raleway"/>
                <a:ea typeface="Raleway"/>
                <a:cs typeface="Raleway"/>
                <a:sym typeface="Raleway"/>
              </a:rPr>
              <a:t>creativiteit</a:t>
            </a:r>
            <a:r>
              <a:rPr lang="en-US" dirty="0">
                <a:latin typeface="Raleway"/>
                <a:ea typeface="Raleway"/>
                <a:cs typeface="Raleway"/>
                <a:sym typeface="Raleway"/>
              </a:rPr>
              <a:t> </a:t>
            </a:r>
            <a:r>
              <a:rPr lang="en-US" dirty="0" err="1">
                <a:latin typeface="Raleway"/>
                <a:ea typeface="Raleway"/>
                <a:cs typeface="Raleway"/>
                <a:sym typeface="Raleway"/>
              </a:rPr>
              <a:t>bijbrengen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aanmoedigen</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Profiteren</a:t>
            </a:r>
            <a:r>
              <a:rPr lang="en-US" dirty="0">
                <a:latin typeface="Raleway"/>
                <a:ea typeface="Raleway"/>
                <a:cs typeface="Raleway"/>
                <a:sym typeface="Raleway"/>
              </a:rPr>
              <a:t> van de </a:t>
            </a:r>
            <a:r>
              <a:rPr lang="en-US" dirty="0" err="1">
                <a:latin typeface="Raleway"/>
                <a:ea typeface="Raleway"/>
                <a:cs typeface="Raleway"/>
                <a:sym typeface="Raleway"/>
              </a:rPr>
              <a:t>energie</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het </a:t>
            </a:r>
            <a:r>
              <a:rPr lang="en-US" dirty="0" err="1">
                <a:latin typeface="Raleway"/>
                <a:ea typeface="Raleway"/>
                <a:cs typeface="Raleway"/>
                <a:sym typeface="Raleway"/>
              </a:rPr>
              <a:t>enthousiasme</a:t>
            </a:r>
            <a:r>
              <a:rPr lang="en-US" dirty="0">
                <a:latin typeface="Raleway"/>
                <a:ea typeface="Raleway"/>
                <a:cs typeface="Raleway"/>
                <a:sym typeface="Raleway"/>
              </a:rPr>
              <a:t> van </a:t>
            </a:r>
            <a:r>
              <a:rPr lang="en-US" dirty="0" err="1">
                <a:latin typeface="Raleway"/>
                <a:ea typeface="Raleway"/>
                <a:cs typeface="Raleway"/>
                <a:sym typeface="Raleway"/>
              </a:rPr>
              <a:t>studenten</a:t>
            </a:r>
            <a:r>
              <a:rPr lang="en-US" dirty="0">
                <a:latin typeface="Raleway"/>
                <a:ea typeface="Raleway"/>
                <a:cs typeface="Raleway"/>
                <a:sym typeface="Raleway"/>
              </a:rPr>
              <a:t> op de </a:t>
            </a:r>
            <a:r>
              <a:rPr lang="en-US" dirty="0" err="1">
                <a:latin typeface="Raleway"/>
                <a:ea typeface="Raleway"/>
                <a:cs typeface="Raleway"/>
                <a:sym typeface="Raleway"/>
              </a:rPr>
              <a:t>werkplek</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Intergenerationele</a:t>
            </a:r>
            <a:r>
              <a:rPr lang="en-US" dirty="0">
                <a:latin typeface="Raleway"/>
                <a:ea typeface="Raleway"/>
                <a:cs typeface="Raleway"/>
                <a:sym typeface="Raleway"/>
              </a:rPr>
              <a:t> </a:t>
            </a:r>
            <a:r>
              <a:rPr lang="en-US" dirty="0" err="1">
                <a:latin typeface="Raleway"/>
                <a:ea typeface="Raleway"/>
                <a:cs typeface="Raleway"/>
                <a:sym typeface="Raleway"/>
              </a:rPr>
              <a:t>werkpraktijken</a:t>
            </a:r>
            <a:r>
              <a:rPr lang="en-US" dirty="0">
                <a:latin typeface="Raleway"/>
                <a:ea typeface="Raleway"/>
                <a:cs typeface="Raleway"/>
                <a:sym typeface="Raleway"/>
              </a:rPr>
              <a:t> </a:t>
            </a:r>
            <a:r>
              <a:rPr lang="en-US" dirty="0" err="1">
                <a:latin typeface="Raleway"/>
                <a:ea typeface="Raleway"/>
                <a:cs typeface="Raleway"/>
                <a:sym typeface="Raleway"/>
              </a:rPr>
              <a:t>komen</a:t>
            </a:r>
            <a:r>
              <a:rPr lang="en-US" dirty="0">
                <a:latin typeface="Raleway"/>
                <a:ea typeface="Raleway"/>
                <a:cs typeface="Raleway"/>
                <a:sym typeface="Raleway"/>
              </a:rPr>
              <a:t> tot stand</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Kennis</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vaardigheden</a:t>
            </a:r>
            <a:r>
              <a:rPr lang="en-US" dirty="0">
                <a:latin typeface="Raleway"/>
                <a:ea typeface="Raleway"/>
                <a:cs typeface="Raleway"/>
                <a:sym typeface="Raleway"/>
              </a:rPr>
              <a:t> </a:t>
            </a:r>
            <a:r>
              <a:rPr lang="en-US" dirty="0" err="1">
                <a:latin typeface="Raleway"/>
                <a:ea typeface="Raleway"/>
                <a:cs typeface="Raleway"/>
                <a:sym typeface="Raleway"/>
              </a:rPr>
              <a:t>doorgeven</a:t>
            </a:r>
            <a:r>
              <a:rPr lang="en-US" dirty="0">
                <a:latin typeface="Raleway"/>
                <a:ea typeface="Raleway"/>
                <a:cs typeface="Raleway"/>
                <a:sym typeface="Raleway"/>
              </a:rPr>
              <a:t> </a:t>
            </a:r>
            <a:r>
              <a:rPr lang="en-US" dirty="0" err="1">
                <a:latin typeface="Raleway"/>
                <a:ea typeface="Raleway"/>
                <a:cs typeface="Raleway"/>
                <a:sym typeface="Raleway"/>
              </a:rPr>
              <a:t>aan</a:t>
            </a:r>
            <a:r>
              <a:rPr lang="en-US" dirty="0">
                <a:latin typeface="Raleway"/>
                <a:ea typeface="Raleway"/>
                <a:cs typeface="Raleway"/>
                <a:sym typeface="Raleway"/>
              </a:rPr>
              <a:t> de </a:t>
            </a:r>
            <a:r>
              <a:rPr lang="en-US" dirty="0" err="1">
                <a:latin typeface="Raleway"/>
                <a:ea typeface="Raleway"/>
                <a:cs typeface="Raleway"/>
                <a:sym typeface="Raleway"/>
              </a:rPr>
              <a:t>volgende</a:t>
            </a:r>
            <a:r>
              <a:rPr lang="en-US" dirty="0">
                <a:latin typeface="Raleway"/>
                <a:ea typeface="Raleway"/>
                <a:cs typeface="Raleway"/>
                <a:sym typeface="Raleway"/>
              </a:rPr>
              <a:t> </a:t>
            </a:r>
            <a:r>
              <a:rPr lang="en-US" dirty="0" err="1">
                <a:latin typeface="Raleway"/>
                <a:ea typeface="Raleway"/>
                <a:cs typeface="Raleway"/>
                <a:sym typeface="Raleway"/>
              </a:rPr>
              <a:t>generatie</a:t>
            </a:r>
            <a:r>
              <a:rPr lang="en-US" dirty="0">
                <a:latin typeface="Raleway"/>
                <a:ea typeface="Raleway"/>
                <a:cs typeface="Raleway"/>
                <a:sym typeface="Raleway"/>
              </a:rPr>
              <a:t> - de </a:t>
            </a:r>
            <a:r>
              <a:rPr lang="en-US" dirty="0" err="1">
                <a:latin typeface="Raleway"/>
                <a:ea typeface="Raleway"/>
                <a:cs typeface="Raleway"/>
                <a:sym typeface="Raleway"/>
              </a:rPr>
              <a:t>belangstelling</a:t>
            </a:r>
            <a:r>
              <a:rPr lang="en-US" dirty="0">
                <a:latin typeface="Raleway"/>
                <a:ea typeface="Raleway"/>
                <a:cs typeface="Raleway"/>
                <a:sym typeface="Raleway"/>
              </a:rPr>
              <a:t> </a:t>
            </a: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culinaire</a:t>
            </a:r>
            <a:r>
              <a:rPr lang="en-US" dirty="0">
                <a:latin typeface="Raleway"/>
                <a:ea typeface="Raleway"/>
                <a:cs typeface="Raleway"/>
                <a:sym typeface="Raleway"/>
              </a:rPr>
              <a:t> </a:t>
            </a:r>
            <a:r>
              <a:rPr lang="en-US" dirty="0" err="1">
                <a:latin typeface="Raleway"/>
                <a:ea typeface="Raleway"/>
                <a:cs typeface="Raleway"/>
                <a:sym typeface="Raleway"/>
              </a:rPr>
              <a:t>loopbaan</a:t>
            </a:r>
            <a:r>
              <a:rPr lang="en-US" dirty="0">
                <a:latin typeface="Raleway"/>
                <a:ea typeface="Raleway"/>
                <a:cs typeface="Raleway"/>
                <a:sym typeface="Raleway"/>
              </a:rPr>
              <a:t> </a:t>
            </a:r>
            <a:r>
              <a:rPr lang="en-US" dirty="0" err="1">
                <a:latin typeface="Raleway"/>
                <a:ea typeface="Raleway"/>
                <a:cs typeface="Raleway"/>
                <a:sym typeface="Raleway"/>
              </a:rPr>
              <a:t>vergroten</a:t>
            </a:r>
            <a:r>
              <a:rPr lang="en-US" dirty="0">
                <a:latin typeface="Raleway"/>
                <a:ea typeface="Raleway"/>
                <a:cs typeface="Raleway"/>
                <a:sym typeface="Raleway"/>
              </a:rPr>
              <a:t>  </a:t>
            </a:r>
            <a:endParaRPr dirty="0"/>
          </a:p>
          <a:p>
            <a:pPr marL="342900" lvl="0" indent="-342900" algn="l" rtl="0">
              <a:lnSpc>
                <a:spcPct val="120000"/>
              </a:lnSpc>
              <a:spcBef>
                <a:spcPts val="1000"/>
              </a:spcBef>
              <a:spcAft>
                <a:spcPts val="0"/>
              </a:spcAft>
              <a:buClr>
                <a:srgbClr val="EF9958"/>
              </a:buClr>
              <a:buSzPct val="100000"/>
              <a:buFont typeface="Noto Sans Symbols"/>
              <a:buChar char="⮚"/>
            </a:pPr>
            <a:r>
              <a:rPr lang="en-US" dirty="0" err="1">
                <a:latin typeface="Raleway"/>
                <a:ea typeface="Raleway"/>
                <a:cs typeface="Raleway"/>
                <a:sym typeface="Raleway"/>
              </a:rPr>
              <a:t>Toekomstig</a:t>
            </a:r>
            <a:r>
              <a:rPr lang="en-US" dirty="0">
                <a:latin typeface="Raleway"/>
                <a:ea typeface="Raleway"/>
                <a:cs typeface="Raleway"/>
                <a:sym typeface="Raleway"/>
              </a:rPr>
              <a:t> talent </a:t>
            </a:r>
            <a:r>
              <a:rPr lang="en-US" dirty="0" err="1">
                <a:latin typeface="Raleway"/>
                <a:ea typeface="Raleway"/>
                <a:cs typeface="Raleway"/>
                <a:sym typeface="Raleway"/>
              </a:rPr>
              <a:t>selecteren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ontwikkelen</a:t>
            </a:r>
            <a:endParaRPr dirty="0"/>
          </a:p>
          <a:p>
            <a:pPr marL="0" lvl="0" indent="0" algn="l" rtl="0">
              <a:lnSpc>
                <a:spcPct val="90000"/>
              </a:lnSpc>
              <a:spcBef>
                <a:spcPts val="1000"/>
              </a:spcBef>
              <a:spcAft>
                <a:spcPts val="0"/>
              </a:spcAft>
              <a:buClr>
                <a:srgbClr val="EF9958"/>
              </a:buClr>
              <a:buSzPct val="100000"/>
              <a:buNone/>
            </a:pPr>
            <a:endParaRPr dirty="0"/>
          </a:p>
          <a:p>
            <a:pPr marL="0" lvl="0" indent="0" algn="l" rtl="0">
              <a:lnSpc>
                <a:spcPct val="90000"/>
              </a:lnSpc>
              <a:spcBef>
                <a:spcPts val="1000"/>
              </a:spcBef>
              <a:spcAft>
                <a:spcPts val="0"/>
              </a:spcAft>
              <a:buClr>
                <a:srgbClr val="EF9958"/>
              </a:buClr>
              <a:buSzPct val="100000"/>
              <a:buNone/>
            </a:pPr>
            <a:endParaRPr dirty="0"/>
          </a:p>
        </p:txBody>
      </p:sp>
      <p:sp>
        <p:nvSpPr>
          <p:cNvPr id="597" name="Google Shape;597;p17"/>
          <p:cNvSpPr txBox="1">
            <a:spLocks noGrp="1"/>
          </p:cNvSpPr>
          <p:nvPr>
            <p:ph type="body" idx="2"/>
          </p:nvPr>
        </p:nvSpPr>
        <p:spPr>
          <a:xfrm>
            <a:off x="734714" y="443346"/>
            <a:ext cx="10808102" cy="10437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Waarom zou een culinair voedingsbedrijf stagiaires aannemen?</a:t>
            </a:r>
            <a:endParaRPr/>
          </a:p>
        </p:txBody>
      </p:sp>
      <p:sp>
        <p:nvSpPr>
          <p:cNvPr id="598" name="Google Shape;598;p17"/>
          <p:cNvSpPr txBox="1"/>
          <p:nvPr/>
        </p:nvSpPr>
        <p:spPr>
          <a:xfrm>
            <a:off x="0" y="5707784"/>
            <a:ext cx="9655630" cy="830997"/>
          </a:xfrm>
          <a:prstGeom prst="rect">
            <a:avLst/>
          </a:prstGeom>
          <a:solidFill>
            <a:srgbClr val="EF995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NADENKEN - HOE VERHOUDT U ZICH TOT DEZE REDENEN OM BIJ STUDENTENSTAGES BETROKKEN TE ZIJN?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8"/>
          <p:cNvSpPr txBox="1">
            <a:spLocks noGrp="1"/>
          </p:cNvSpPr>
          <p:nvPr>
            <p:ph type="body" idx="2"/>
          </p:nvPr>
        </p:nvSpPr>
        <p:spPr>
          <a:xfrm>
            <a:off x="831849" y="258763"/>
            <a:ext cx="11022099" cy="58261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568754"/>
              </a:buClr>
              <a:buSzPts val="3200"/>
              <a:buNone/>
            </a:pPr>
            <a:r>
              <a:rPr lang="en-US" sz="3200">
                <a:solidFill>
                  <a:srgbClr val="568754"/>
                </a:solidFill>
              </a:rPr>
              <a:t>Om de situatie te schetsen, laten we een werkgever aan het woord  </a:t>
            </a:r>
            <a:endParaRPr/>
          </a:p>
        </p:txBody>
      </p:sp>
      <p:sp>
        <p:nvSpPr>
          <p:cNvPr id="604" name="Google Shape;604;p18"/>
          <p:cNvSpPr txBox="1">
            <a:spLocks noGrp="1"/>
          </p:cNvSpPr>
          <p:nvPr>
            <p:ph type="body" idx="1"/>
          </p:nvPr>
        </p:nvSpPr>
        <p:spPr>
          <a:xfrm>
            <a:off x="274320" y="1495425"/>
            <a:ext cx="3283527" cy="392747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43637"/>
              </a:buClr>
              <a:buSzPts val="2400"/>
              <a:buNone/>
            </a:pPr>
            <a:r>
              <a:rPr lang="en-US" b="0" i="0">
                <a:solidFill>
                  <a:srgbClr val="043637"/>
                </a:solidFill>
                <a:latin typeface="Raleway"/>
                <a:ea typeface="Raleway"/>
                <a:cs typeface="Raleway"/>
                <a:sym typeface="Raleway"/>
              </a:rPr>
              <a:t>Maak kennis met </a:t>
            </a:r>
            <a:r>
              <a:rPr lang="en-US" b="1" i="0">
                <a:solidFill>
                  <a:srgbClr val="043637"/>
                </a:solidFill>
                <a:latin typeface="Raleway"/>
                <a:ea typeface="Raleway"/>
                <a:cs typeface="Raleway"/>
                <a:sym typeface="Raleway"/>
              </a:rPr>
              <a:t>Adriaan Bartels </a:t>
            </a:r>
            <a:r>
              <a:rPr lang="en-US" b="0" i="0">
                <a:solidFill>
                  <a:srgbClr val="043637"/>
                </a:solidFill>
                <a:latin typeface="Raleway"/>
                <a:ea typeface="Raleway"/>
                <a:cs typeface="Raleway"/>
                <a:sym typeface="Raleway"/>
              </a:rPr>
              <a:t>(</a:t>
            </a:r>
            <a:r>
              <a:rPr lang="en-US" u="sng">
                <a:solidFill>
                  <a:srgbClr val="043637"/>
                </a:solidFill>
                <a:hlinkClick r:id="rId3">
                  <a:extLst>
                    <a:ext uri="{A12FA001-AC4F-418D-AE19-62706E023703}">
                      <ahyp:hlinkClr xmlns:ahyp="http://schemas.microsoft.com/office/drawing/2018/hyperlinkcolor" val="tx"/>
                    </a:ext>
                  </a:extLst>
                </a:hlinkClick>
              </a:rPr>
              <a:t>LinkedIn</a:t>
            </a:r>
            <a:r>
              <a:rPr lang="en-US">
                <a:solidFill>
                  <a:srgbClr val="043637"/>
                </a:solidFill>
              </a:rPr>
              <a:t>), </a:t>
            </a:r>
            <a:endParaRPr/>
          </a:p>
          <a:p>
            <a:pPr marL="0" lvl="0" indent="0" algn="l" rtl="0">
              <a:lnSpc>
                <a:spcPct val="100000"/>
              </a:lnSpc>
              <a:spcBef>
                <a:spcPts val="1000"/>
              </a:spcBef>
              <a:spcAft>
                <a:spcPts val="0"/>
              </a:spcAft>
              <a:buClr>
                <a:srgbClr val="043637"/>
              </a:buClr>
              <a:buSzPts val="2400"/>
              <a:buNone/>
            </a:pPr>
            <a:r>
              <a:rPr lang="en-US" b="0" i="0">
                <a:solidFill>
                  <a:srgbClr val="043637"/>
                </a:solidFill>
                <a:latin typeface="Raleway"/>
                <a:ea typeface="Raleway"/>
                <a:cs typeface="Raleway"/>
                <a:sym typeface="Raleway"/>
              </a:rPr>
              <a:t>General Manager, </a:t>
            </a:r>
            <a:r>
              <a:rPr lang="en-US" b="0" i="0" u="sng">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Cashel Palace Hotel </a:t>
            </a:r>
            <a:r>
              <a:rPr lang="en-US" b="0" i="0">
                <a:solidFill>
                  <a:srgbClr val="043637"/>
                </a:solidFill>
                <a:latin typeface="Raleway"/>
                <a:ea typeface="Raleway"/>
                <a:cs typeface="Raleway"/>
                <a:sym typeface="Raleway"/>
              </a:rPr>
              <a:t>en </a:t>
            </a:r>
            <a:r>
              <a:rPr lang="en-US" b="0" i="0" u="sng">
                <a:solidFill>
                  <a:srgbClr val="043637"/>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Mikey Ryan's Bar &amp; Kitchen.</a:t>
            </a:r>
            <a:endParaRPr b="0" i="0">
              <a:solidFill>
                <a:srgbClr val="043637"/>
              </a:solidFill>
              <a:latin typeface="Raleway"/>
              <a:ea typeface="Raleway"/>
              <a:cs typeface="Raleway"/>
              <a:sym typeface="Raleway"/>
            </a:endParaRPr>
          </a:p>
          <a:p>
            <a:pPr marL="0" lvl="0" indent="0" algn="l" rtl="0">
              <a:lnSpc>
                <a:spcPct val="100000"/>
              </a:lnSpc>
              <a:spcBef>
                <a:spcPts val="1000"/>
              </a:spcBef>
              <a:spcAft>
                <a:spcPts val="0"/>
              </a:spcAft>
              <a:buClr>
                <a:srgbClr val="043637"/>
              </a:buClr>
              <a:buSzPts val="2400"/>
              <a:buNone/>
            </a:pPr>
            <a:r>
              <a:rPr lang="en-US" b="0" i="0">
                <a:solidFill>
                  <a:srgbClr val="043637"/>
                </a:solidFill>
                <a:latin typeface="Raleway"/>
                <a:ea typeface="Raleway"/>
                <a:cs typeface="Raleway"/>
                <a:sym typeface="Raleway"/>
              </a:rPr>
              <a:t>Cashel, Co. Tipperary, Ierland. </a:t>
            </a:r>
            <a:endParaRPr/>
          </a:p>
        </p:txBody>
      </p:sp>
      <p:pic>
        <p:nvPicPr>
          <p:cNvPr id="605" name="Google Shape;605;p18" title="Cook It Forward: VET Company Cooperation Kit (An Employer's Perspective)"/>
          <p:cNvPicPr preferRelativeResize="0"/>
          <p:nvPr/>
        </p:nvPicPr>
        <p:blipFill rotWithShape="1">
          <a:blip r:embed="rId6">
            <a:alphaModFix/>
          </a:blip>
          <a:srcRect/>
          <a:stretch/>
        </p:blipFill>
        <p:spPr>
          <a:xfrm>
            <a:off x="4428624" y="1274591"/>
            <a:ext cx="6370965" cy="4076238"/>
          </a:xfrm>
          <a:prstGeom prst="rect">
            <a:avLst/>
          </a:prstGeom>
          <a:noFill/>
          <a:ln>
            <a:noFill/>
          </a:ln>
        </p:spPr>
      </p:pic>
      <p:sp>
        <p:nvSpPr>
          <p:cNvPr id="606" name="Google Shape;606;p18"/>
          <p:cNvSpPr txBox="1"/>
          <p:nvPr/>
        </p:nvSpPr>
        <p:spPr>
          <a:xfrm>
            <a:off x="2103407" y="6118514"/>
            <a:ext cx="84789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Cook It Forward: VET Company Cooperation Kit (het perspectief van een werkgever)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1"/>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19"/>
          <p:cNvSpPr txBox="1">
            <a:spLocks noGrp="1"/>
          </p:cNvSpPr>
          <p:nvPr>
            <p:ph type="body" idx="1"/>
          </p:nvPr>
        </p:nvSpPr>
        <p:spPr>
          <a:xfrm>
            <a:off x="358124" y="1130532"/>
            <a:ext cx="5869956" cy="5727468"/>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1800"/>
              <a:buNone/>
            </a:pPr>
            <a:r>
              <a:rPr lang="en-US" sz="1800" dirty="0" err="1">
                <a:latin typeface="Raleway"/>
                <a:ea typeface="Raleway"/>
                <a:cs typeface="Raleway"/>
                <a:sym typeface="Raleway"/>
              </a:rPr>
              <a:t>Studenten</a:t>
            </a:r>
            <a:r>
              <a:rPr lang="en-US" sz="1800" dirty="0">
                <a:latin typeface="Raleway"/>
                <a:ea typeface="Raleway"/>
                <a:cs typeface="Raleway"/>
                <a:sym typeface="Raleway"/>
              </a:rPr>
              <a:t> </a:t>
            </a:r>
            <a:r>
              <a:rPr lang="en-US" sz="1800" dirty="0" err="1">
                <a:latin typeface="Raleway"/>
                <a:ea typeface="Raleway"/>
                <a:cs typeface="Raleway"/>
                <a:sym typeface="Raleway"/>
              </a:rPr>
              <a:t>bieden</a:t>
            </a:r>
            <a:r>
              <a:rPr lang="en-US" sz="1800" dirty="0">
                <a:latin typeface="Raleway"/>
                <a:ea typeface="Raleway"/>
                <a:cs typeface="Raleway"/>
                <a:sym typeface="Raleway"/>
              </a:rPr>
              <a:t> </a:t>
            </a:r>
            <a:r>
              <a:rPr lang="en-US" sz="1800" dirty="0" err="1">
                <a:latin typeface="Raleway"/>
                <a:ea typeface="Raleway"/>
                <a:cs typeface="Raleway"/>
                <a:sym typeface="Raleway"/>
              </a:rPr>
              <a:t>onmiddellijke</a:t>
            </a:r>
            <a:r>
              <a:rPr lang="en-US" sz="1800" dirty="0">
                <a:latin typeface="Raleway"/>
                <a:ea typeface="Raleway"/>
                <a:cs typeface="Raleway"/>
                <a:sym typeface="Raleway"/>
              </a:rPr>
              <a:t> </a:t>
            </a:r>
            <a:r>
              <a:rPr lang="en-US" sz="1800" dirty="0" err="1">
                <a:latin typeface="Raleway"/>
                <a:ea typeface="Raleway"/>
                <a:cs typeface="Raleway"/>
                <a:sym typeface="Raleway"/>
              </a:rPr>
              <a:t>praktische</a:t>
            </a:r>
            <a:r>
              <a:rPr lang="en-US" sz="1800" dirty="0">
                <a:latin typeface="Raleway"/>
                <a:ea typeface="Raleway"/>
                <a:cs typeface="Raleway"/>
                <a:sym typeface="Raleway"/>
              </a:rPr>
              <a:t> </a:t>
            </a:r>
            <a:r>
              <a:rPr lang="en-US" sz="1800" dirty="0" err="1">
                <a:latin typeface="Raleway"/>
                <a:ea typeface="Raleway"/>
                <a:cs typeface="Raleway"/>
                <a:sym typeface="Raleway"/>
              </a:rPr>
              <a:t>hulp</a:t>
            </a:r>
            <a:r>
              <a:rPr lang="en-US" sz="1800" dirty="0">
                <a:latin typeface="Raleway"/>
                <a:ea typeface="Raleway"/>
                <a:cs typeface="Raleway"/>
                <a:sym typeface="Raleway"/>
              </a:rPr>
              <a:t> in </a:t>
            </a:r>
            <a:r>
              <a:rPr lang="en-US" sz="1800" dirty="0" err="1">
                <a:latin typeface="Raleway"/>
                <a:ea typeface="Raleway"/>
                <a:cs typeface="Raleway"/>
                <a:sym typeface="Raleway"/>
              </a:rPr>
              <a:t>keuken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horecaomgevingen</a:t>
            </a:r>
            <a:r>
              <a:rPr lang="en-US" sz="1800" dirty="0">
                <a:latin typeface="Raleway"/>
                <a:ea typeface="Raleway"/>
                <a:cs typeface="Raleway"/>
                <a:sym typeface="Raleway"/>
              </a:rPr>
              <a:t>. In </a:t>
            </a:r>
            <a:r>
              <a:rPr lang="en-US" sz="1800" dirty="0" err="1">
                <a:latin typeface="Raleway"/>
                <a:ea typeface="Raleway"/>
                <a:cs typeface="Raleway"/>
                <a:sym typeface="Raleway"/>
              </a:rPr>
              <a:t>veel</a:t>
            </a:r>
            <a:r>
              <a:rPr lang="en-US" sz="1800" dirty="0">
                <a:latin typeface="Raleway"/>
                <a:ea typeface="Raleway"/>
                <a:cs typeface="Raleway"/>
                <a:sym typeface="Raleway"/>
              </a:rPr>
              <a:t> </a:t>
            </a:r>
            <a:r>
              <a:rPr lang="en-US" sz="1800" dirty="0" err="1">
                <a:latin typeface="Raleway"/>
                <a:ea typeface="Raleway"/>
                <a:cs typeface="Raleway"/>
                <a:sym typeface="Raleway"/>
              </a:rPr>
              <a:t>delen</a:t>
            </a:r>
            <a:r>
              <a:rPr lang="en-US" sz="1800" dirty="0">
                <a:latin typeface="Raleway"/>
                <a:ea typeface="Raleway"/>
                <a:cs typeface="Raleway"/>
                <a:sym typeface="Raleway"/>
              </a:rPr>
              <a:t> van Europa </a:t>
            </a:r>
            <a:r>
              <a:rPr lang="en-US" sz="1800" dirty="0" err="1">
                <a:latin typeface="Raleway"/>
                <a:ea typeface="Raleway"/>
                <a:cs typeface="Raleway"/>
                <a:sym typeface="Raleway"/>
              </a:rPr>
              <a:t>heerst</a:t>
            </a:r>
            <a:r>
              <a:rPr lang="en-US" sz="1800" dirty="0">
                <a:latin typeface="Raleway"/>
                <a:ea typeface="Raleway"/>
                <a:cs typeface="Raleway"/>
                <a:sym typeface="Raleway"/>
              </a:rPr>
              <a:t> </a:t>
            </a:r>
            <a:r>
              <a:rPr lang="en-US" sz="1800" dirty="0" err="1">
                <a:latin typeface="Raleway"/>
                <a:ea typeface="Raleway"/>
                <a:cs typeface="Raleway"/>
                <a:sym typeface="Raleway"/>
              </a:rPr>
              <a:t>momenteel</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personeelscrisis</a:t>
            </a:r>
            <a:r>
              <a:rPr lang="en-US" sz="1800" dirty="0">
                <a:latin typeface="Raleway"/>
                <a:ea typeface="Raleway"/>
                <a:cs typeface="Raleway"/>
                <a:sym typeface="Raleway"/>
              </a:rPr>
              <a:t> in de </a:t>
            </a:r>
            <a:r>
              <a:rPr lang="en-US" sz="1800" dirty="0" err="1">
                <a:latin typeface="Raleway"/>
                <a:ea typeface="Raleway"/>
                <a:cs typeface="Raleway"/>
                <a:sym typeface="Raleway"/>
              </a:rPr>
              <a:t>horeca</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gevolg</a:t>
            </a:r>
            <a:r>
              <a:rPr lang="en-US" sz="1800" dirty="0">
                <a:latin typeface="Raleway"/>
                <a:ea typeface="Raleway"/>
                <a:cs typeface="Raleway"/>
                <a:sym typeface="Raleway"/>
              </a:rPr>
              <a:t> van de </a:t>
            </a:r>
            <a:r>
              <a:rPr lang="en-US" sz="1800" dirty="0" err="1">
                <a:latin typeface="Raleway"/>
                <a:ea typeface="Raleway"/>
                <a:cs typeface="Raleway"/>
                <a:sym typeface="Raleway"/>
              </a:rPr>
              <a:t>Covidepandemie</a:t>
            </a:r>
            <a:r>
              <a:rPr lang="en-US" sz="1800" dirty="0">
                <a:latin typeface="Raleway"/>
                <a:ea typeface="Raleway"/>
                <a:cs typeface="Raleway"/>
                <a:sym typeface="Raleway"/>
              </a:rPr>
              <a:t>. </a:t>
            </a:r>
            <a:r>
              <a:rPr lang="en-US" sz="1800" dirty="0" err="1">
                <a:latin typeface="Raleway"/>
                <a:ea typeface="Raleway"/>
                <a:cs typeface="Raleway"/>
                <a:sym typeface="Raleway"/>
              </a:rPr>
              <a:t>Werkgevers</a:t>
            </a:r>
            <a:r>
              <a:rPr lang="en-US" sz="1800" dirty="0">
                <a:latin typeface="Raleway"/>
                <a:ea typeface="Raleway"/>
                <a:cs typeface="Raleway"/>
                <a:sym typeface="Raleway"/>
              </a:rPr>
              <a:t> </a:t>
            </a:r>
            <a:r>
              <a:rPr lang="en-US" sz="1800" dirty="0" err="1">
                <a:latin typeface="Raleway"/>
                <a:ea typeface="Raleway"/>
                <a:cs typeface="Raleway"/>
                <a:sym typeface="Raleway"/>
              </a:rPr>
              <a:t>kunnen</a:t>
            </a:r>
            <a:r>
              <a:rPr lang="en-US" sz="1800" dirty="0">
                <a:latin typeface="Raleway"/>
                <a:ea typeface="Raleway"/>
                <a:cs typeface="Raleway"/>
                <a:sym typeface="Raleway"/>
              </a:rPr>
              <a:t> </a:t>
            </a:r>
            <a:r>
              <a:rPr lang="en-US" sz="1800" dirty="0" err="1">
                <a:latin typeface="Raleway"/>
                <a:ea typeface="Raleway"/>
                <a:cs typeface="Raleway"/>
                <a:sym typeface="Raleway"/>
              </a:rPr>
              <a:t>hulp</a:t>
            </a:r>
            <a:r>
              <a:rPr lang="en-US" sz="1800" dirty="0">
                <a:latin typeface="Raleway"/>
                <a:ea typeface="Raleway"/>
                <a:cs typeface="Raleway"/>
                <a:sym typeface="Raleway"/>
              </a:rPr>
              <a:t> </a:t>
            </a:r>
            <a:r>
              <a:rPr lang="en-US" sz="1800" dirty="0" err="1">
                <a:latin typeface="Raleway"/>
                <a:ea typeface="Raleway"/>
                <a:cs typeface="Raleway"/>
                <a:sym typeface="Raleway"/>
              </a:rPr>
              <a:t>krijgen</a:t>
            </a:r>
            <a:r>
              <a:rPr lang="en-US" sz="1800" dirty="0">
                <a:latin typeface="Raleway"/>
                <a:ea typeface="Raleway"/>
                <a:cs typeface="Raleway"/>
                <a:sym typeface="Raleway"/>
              </a:rPr>
              <a:t> van </a:t>
            </a:r>
            <a:r>
              <a:rPr lang="en-US" sz="1800" dirty="0" err="1">
                <a:latin typeface="Raleway"/>
                <a:ea typeface="Raleway"/>
                <a:cs typeface="Raleway"/>
                <a:sym typeface="Raleway"/>
              </a:rPr>
              <a:t>studenten</a:t>
            </a:r>
            <a:r>
              <a:rPr lang="en-US" sz="1800" dirty="0">
                <a:latin typeface="Raleway"/>
                <a:ea typeface="Raleway"/>
                <a:cs typeface="Raleway"/>
                <a:sym typeface="Raleway"/>
              </a:rPr>
              <a:t> om </a:t>
            </a:r>
            <a:r>
              <a:rPr lang="en-US" sz="1800" dirty="0" err="1">
                <a:latin typeface="Raleway"/>
                <a:ea typeface="Raleway"/>
                <a:cs typeface="Raleway"/>
                <a:sym typeface="Raleway"/>
              </a:rPr>
              <a:t>voor</a:t>
            </a:r>
            <a:r>
              <a:rPr lang="en-US" sz="1800" dirty="0">
                <a:latin typeface="Raleway"/>
                <a:ea typeface="Raleway"/>
                <a:cs typeface="Raleway"/>
                <a:sym typeface="Raleway"/>
              </a:rPr>
              <a:t> extra </a:t>
            </a:r>
            <a:r>
              <a:rPr lang="en-US" sz="1800" dirty="0" err="1">
                <a:latin typeface="Raleway"/>
                <a:ea typeface="Raleway"/>
                <a:cs typeface="Raleway"/>
                <a:sym typeface="Raleway"/>
              </a:rPr>
              <a:t>mankracht</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zorgen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voorkomen</a:t>
            </a:r>
            <a:r>
              <a:rPr lang="en-US" sz="1800" dirty="0">
                <a:latin typeface="Raleway"/>
                <a:ea typeface="Raleway"/>
                <a:cs typeface="Raleway"/>
                <a:sym typeface="Raleway"/>
              </a:rPr>
              <a:t> </a:t>
            </a:r>
            <a:r>
              <a:rPr lang="en-US" sz="1800" dirty="0" err="1">
                <a:latin typeface="Raleway"/>
                <a:ea typeface="Raleway"/>
                <a:cs typeface="Raleway"/>
                <a:sym typeface="Raleway"/>
              </a:rPr>
              <a:t>dat</a:t>
            </a:r>
            <a:r>
              <a:rPr lang="en-US" sz="1800" dirty="0">
                <a:latin typeface="Raleway"/>
                <a:ea typeface="Raleway"/>
                <a:cs typeface="Raleway"/>
                <a:sym typeface="Raleway"/>
              </a:rPr>
              <a:t> </a:t>
            </a:r>
            <a:r>
              <a:rPr lang="en-US" sz="1800" dirty="0" err="1">
                <a:latin typeface="Raleway"/>
                <a:ea typeface="Raleway"/>
                <a:cs typeface="Raleway"/>
                <a:sym typeface="Raleway"/>
              </a:rPr>
              <a:t>ze</a:t>
            </a:r>
            <a:r>
              <a:rPr lang="en-US" sz="1800" dirty="0">
                <a:latin typeface="Raleway"/>
                <a:ea typeface="Raleway"/>
                <a:cs typeface="Raleway"/>
                <a:sym typeface="Raleway"/>
              </a:rPr>
              <a:t> </a:t>
            </a:r>
            <a:r>
              <a:rPr lang="en-US" sz="1800" dirty="0" err="1">
                <a:latin typeface="Raleway"/>
                <a:ea typeface="Raleway"/>
                <a:cs typeface="Raleway"/>
                <a:sym typeface="Raleway"/>
              </a:rPr>
              <a:t>hun</a:t>
            </a:r>
            <a:r>
              <a:rPr lang="en-US" sz="1800" dirty="0">
                <a:latin typeface="Raleway"/>
                <a:ea typeface="Raleway"/>
                <a:cs typeface="Raleway"/>
                <a:sym typeface="Raleway"/>
              </a:rPr>
              <a:t> </a:t>
            </a:r>
            <a:r>
              <a:rPr lang="en-US" sz="1800" dirty="0" err="1">
                <a:latin typeface="Raleway"/>
                <a:ea typeface="Raleway"/>
                <a:cs typeface="Raleway"/>
                <a:sym typeface="Raleway"/>
              </a:rPr>
              <a:t>openingstijden</a:t>
            </a:r>
            <a:r>
              <a:rPr lang="en-US" sz="1800" dirty="0">
                <a:latin typeface="Raleway"/>
                <a:ea typeface="Raleway"/>
                <a:cs typeface="Raleway"/>
                <a:sym typeface="Raleway"/>
              </a:rPr>
              <a:t> </a:t>
            </a:r>
            <a:r>
              <a:rPr lang="en-US" sz="1800" dirty="0" err="1">
                <a:latin typeface="Raleway"/>
                <a:ea typeface="Raleway"/>
                <a:cs typeface="Raleway"/>
                <a:sym typeface="Raleway"/>
              </a:rPr>
              <a:t>moeten</a:t>
            </a:r>
            <a:r>
              <a:rPr lang="en-US" sz="1800" dirty="0">
                <a:latin typeface="Raleway"/>
                <a:ea typeface="Raleway"/>
                <a:cs typeface="Raleway"/>
                <a:sym typeface="Raleway"/>
              </a:rPr>
              <a:t> </a:t>
            </a:r>
            <a:r>
              <a:rPr lang="en-US" sz="1800" dirty="0" err="1">
                <a:latin typeface="Raleway"/>
                <a:ea typeface="Raleway"/>
                <a:cs typeface="Raleway"/>
                <a:sym typeface="Raleway"/>
              </a:rPr>
              <a:t>verkorten</a:t>
            </a:r>
            <a:r>
              <a:rPr lang="en-US" sz="1800" dirty="0">
                <a:latin typeface="Raleway"/>
                <a:ea typeface="Raleway"/>
                <a:cs typeface="Raleway"/>
                <a:sym typeface="Raleway"/>
              </a:rPr>
              <a:t> of </a:t>
            </a:r>
            <a:r>
              <a:rPr lang="en-US" sz="1800" dirty="0" err="1">
                <a:latin typeface="Raleway"/>
                <a:ea typeface="Raleway"/>
                <a:cs typeface="Raleway"/>
                <a:sym typeface="Raleway"/>
              </a:rPr>
              <a:t>zelfs</a:t>
            </a:r>
            <a:r>
              <a:rPr lang="en-US" sz="1800" dirty="0">
                <a:latin typeface="Raleway"/>
                <a:ea typeface="Raleway"/>
                <a:cs typeface="Raleway"/>
                <a:sym typeface="Raleway"/>
              </a:rPr>
              <a:t> </a:t>
            </a:r>
            <a:r>
              <a:rPr lang="en-US" sz="1800" dirty="0" err="1">
                <a:latin typeface="Raleway"/>
                <a:ea typeface="Raleway"/>
                <a:cs typeface="Raleway"/>
                <a:sym typeface="Raleway"/>
              </a:rPr>
              <a:t>moeten</a:t>
            </a:r>
            <a:r>
              <a:rPr lang="en-US" sz="1800" dirty="0">
                <a:latin typeface="Raleway"/>
                <a:ea typeface="Raleway"/>
                <a:cs typeface="Raleway"/>
                <a:sym typeface="Raleway"/>
              </a:rPr>
              <a:t> </a:t>
            </a:r>
            <a:r>
              <a:rPr lang="en-US" sz="1800" dirty="0" err="1">
                <a:latin typeface="Raleway"/>
                <a:ea typeface="Raleway"/>
                <a:cs typeface="Raleway"/>
                <a:sym typeface="Raleway"/>
              </a:rPr>
              <a:t>sluiten</a:t>
            </a:r>
            <a:r>
              <a:rPr lang="en-US" sz="1800"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ts val="1800"/>
              <a:buNone/>
            </a:pPr>
            <a:r>
              <a:rPr lang="en-US" sz="1800" b="1" dirty="0">
                <a:latin typeface="Raleway"/>
                <a:ea typeface="Raleway"/>
                <a:cs typeface="Raleway"/>
                <a:sym typeface="Raleway"/>
              </a:rPr>
              <a:t>IN IERLAND - </a:t>
            </a:r>
            <a:r>
              <a:rPr lang="en-US" sz="1800" dirty="0" err="1">
                <a:latin typeface="Raleway"/>
                <a:ea typeface="Raleway"/>
                <a:cs typeface="Raleway"/>
                <a:sym typeface="Raleway"/>
              </a:rPr>
              <a:t>Volgens</a:t>
            </a:r>
            <a:r>
              <a:rPr lang="en-US" sz="1800" dirty="0">
                <a:latin typeface="Raleway"/>
                <a:ea typeface="Raleway"/>
                <a:cs typeface="Raleway"/>
                <a:sym typeface="Raleway"/>
              </a:rPr>
              <a:t> de </a:t>
            </a:r>
            <a:r>
              <a:rPr lang="en-US" sz="1800" u="sng" dirty="0">
                <a:solidFill>
                  <a:schemeClr val="hlink"/>
                </a:solidFill>
              </a:rPr>
              <a:t>Restaurant Association of Ireland </a:t>
            </a:r>
            <a:r>
              <a:rPr lang="en-US" sz="1800" dirty="0" err="1">
                <a:latin typeface="Raleway"/>
                <a:ea typeface="Raleway"/>
                <a:cs typeface="Raleway"/>
                <a:sym typeface="Raleway"/>
              </a:rPr>
              <a:t>hebben</a:t>
            </a:r>
            <a:r>
              <a:rPr lang="en-US" sz="1800" dirty="0">
                <a:latin typeface="Raleway"/>
                <a:ea typeface="Raleway"/>
                <a:cs typeface="Raleway"/>
                <a:sym typeface="Raleway"/>
              </a:rPr>
              <a:t> </a:t>
            </a:r>
            <a:r>
              <a:rPr lang="en-US" sz="1800" dirty="0" err="1">
                <a:latin typeface="Raleway"/>
                <a:ea typeface="Raleway"/>
                <a:cs typeface="Raleway"/>
                <a:sym typeface="Raleway"/>
              </a:rPr>
              <a:t>sinds</a:t>
            </a:r>
            <a:r>
              <a:rPr lang="en-US" sz="1800" dirty="0">
                <a:latin typeface="Raleway"/>
                <a:ea typeface="Raleway"/>
                <a:cs typeface="Raleway"/>
                <a:sym typeface="Raleway"/>
              </a:rPr>
              <a:t> de </a:t>
            </a:r>
            <a:r>
              <a:rPr lang="en-US" sz="1800" dirty="0" err="1">
                <a:latin typeface="Raleway"/>
                <a:ea typeface="Raleway"/>
                <a:cs typeface="Raleway"/>
                <a:sym typeface="Raleway"/>
              </a:rPr>
              <a:t>pandemie</a:t>
            </a:r>
            <a:r>
              <a:rPr lang="en-US" sz="1800" dirty="0">
                <a:latin typeface="Raleway"/>
                <a:ea typeface="Raleway"/>
                <a:cs typeface="Raleway"/>
                <a:sym typeface="Raleway"/>
              </a:rPr>
              <a:t> al 70.000 </a:t>
            </a:r>
            <a:r>
              <a:rPr lang="en-US" sz="1800" dirty="0" err="1">
                <a:latin typeface="Raleway"/>
                <a:ea typeface="Raleway"/>
                <a:cs typeface="Raleway"/>
                <a:sym typeface="Raleway"/>
              </a:rPr>
              <a:t>mensen</a:t>
            </a:r>
            <a:r>
              <a:rPr lang="en-US" sz="1800" dirty="0">
                <a:latin typeface="Raleway"/>
                <a:ea typeface="Raleway"/>
                <a:cs typeface="Raleway"/>
                <a:sym typeface="Raleway"/>
              </a:rPr>
              <a:t> de </a:t>
            </a:r>
            <a:r>
              <a:rPr lang="en-US" sz="1800" dirty="0" err="1">
                <a:latin typeface="Raleway"/>
                <a:ea typeface="Raleway"/>
                <a:cs typeface="Raleway"/>
                <a:sym typeface="Raleway"/>
              </a:rPr>
              <a:t>restaurantsector</a:t>
            </a:r>
            <a:r>
              <a:rPr lang="en-US" sz="1800" dirty="0">
                <a:latin typeface="Raleway"/>
                <a:ea typeface="Raleway"/>
                <a:cs typeface="Raleway"/>
                <a:sym typeface="Raleway"/>
              </a:rPr>
              <a:t> </a:t>
            </a:r>
            <a:r>
              <a:rPr lang="en-US" sz="1800" dirty="0" err="1">
                <a:latin typeface="Raleway"/>
                <a:ea typeface="Raleway"/>
                <a:cs typeface="Raleway"/>
                <a:sym typeface="Raleway"/>
              </a:rPr>
              <a:t>verlaten</a:t>
            </a:r>
            <a:r>
              <a:rPr lang="en-US" sz="1800" dirty="0">
                <a:latin typeface="Raleway"/>
                <a:ea typeface="Raleway"/>
                <a:cs typeface="Raleway"/>
                <a:sym typeface="Raleway"/>
              </a:rPr>
              <a:t>. </a:t>
            </a:r>
            <a:r>
              <a:rPr lang="en-US" sz="1800" dirty="0" err="1">
                <a:latin typeface="Raleway"/>
                <a:ea typeface="Raleway"/>
                <a:cs typeface="Raleway"/>
                <a:sym typeface="Raleway"/>
              </a:rPr>
              <a:t>Er</a:t>
            </a:r>
            <a:r>
              <a:rPr lang="en-US" sz="1800" dirty="0">
                <a:latin typeface="Raleway"/>
                <a:ea typeface="Raleway"/>
                <a:cs typeface="Raleway"/>
                <a:sym typeface="Raleway"/>
              </a:rPr>
              <a:t> is </a:t>
            </a:r>
            <a:r>
              <a:rPr lang="en-US" sz="1800" dirty="0" err="1">
                <a:latin typeface="Raleway"/>
                <a:ea typeface="Raleway"/>
                <a:cs typeface="Raleway"/>
                <a:sym typeface="Raleway"/>
              </a:rPr>
              <a:t>ook</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tekort</a:t>
            </a:r>
            <a:r>
              <a:rPr lang="en-US" sz="1800" dirty="0">
                <a:latin typeface="Raleway"/>
                <a:ea typeface="Raleway"/>
                <a:cs typeface="Raleway"/>
                <a:sym typeface="Raleway"/>
              </a:rPr>
              <a:t> van 7.000 </a:t>
            </a:r>
            <a:r>
              <a:rPr lang="en-US" sz="1800" dirty="0" err="1">
                <a:latin typeface="Raleway"/>
                <a:ea typeface="Raleway"/>
                <a:cs typeface="Raleway"/>
                <a:sym typeface="Raleway"/>
              </a:rPr>
              <a:t>koks</a:t>
            </a:r>
            <a:r>
              <a:rPr lang="en-US" sz="1800"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ts val="1800"/>
              <a:buNone/>
            </a:pPr>
            <a:r>
              <a:rPr lang="en-US" sz="1800" b="1" u="sng" dirty="0">
                <a:solidFill>
                  <a:schemeClr val="hlink"/>
                </a:solidFill>
                <a:highlight>
                  <a:srgbClr val="EF9958"/>
                </a:highlight>
                <a:latin typeface="Raleway"/>
                <a:ea typeface="Raleway"/>
                <a:cs typeface="Raleway"/>
                <a:sym typeface="Raleway"/>
                <a:hlinkClick r:id="rId3"/>
              </a:rPr>
              <a:t>LEES </a:t>
            </a:r>
            <a:r>
              <a:rPr lang="en-US" sz="1800" u="sng" dirty="0" err="1">
                <a:solidFill>
                  <a:schemeClr val="hlink"/>
                </a:solidFill>
                <a:latin typeface="Raleway"/>
                <a:ea typeface="Raleway"/>
                <a:cs typeface="Raleway"/>
                <a:sym typeface="Raleway"/>
                <a:hlinkClick r:id="rId3"/>
              </a:rPr>
              <a:t>Personeelstekort</a:t>
            </a:r>
            <a:r>
              <a:rPr lang="en-US" sz="1800" u="sng" dirty="0">
                <a:solidFill>
                  <a:schemeClr val="hlink"/>
                </a:solidFill>
                <a:latin typeface="Raleway"/>
                <a:ea typeface="Raleway"/>
                <a:cs typeface="Raleway"/>
                <a:sym typeface="Raleway"/>
                <a:hlinkClick r:id="rId3"/>
              </a:rPr>
              <a:t> </a:t>
            </a:r>
            <a:r>
              <a:rPr lang="en-US" sz="1800" u="sng" dirty="0" err="1">
                <a:solidFill>
                  <a:schemeClr val="hlink"/>
                </a:solidFill>
                <a:latin typeface="Raleway"/>
                <a:ea typeface="Raleway"/>
                <a:cs typeface="Raleway"/>
                <a:sym typeface="Raleway"/>
                <a:hlinkClick r:id="rId3"/>
              </a:rPr>
              <a:t>treft</a:t>
            </a:r>
            <a:r>
              <a:rPr lang="en-US" sz="1800" u="sng" dirty="0">
                <a:solidFill>
                  <a:schemeClr val="hlink"/>
                </a:solidFill>
                <a:latin typeface="Raleway"/>
                <a:ea typeface="Raleway"/>
                <a:cs typeface="Raleway"/>
                <a:sym typeface="Raleway"/>
                <a:hlinkClick r:id="rId3"/>
              </a:rPr>
              <a:t> </a:t>
            </a:r>
            <a:r>
              <a:rPr lang="en-US" sz="1800" u="sng" dirty="0" err="1">
                <a:solidFill>
                  <a:schemeClr val="hlink"/>
                </a:solidFill>
                <a:latin typeface="Raleway"/>
                <a:ea typeface="Raleway"/>
                <a:cs typeface="Raleway"/>
                <a:sym typeface="Raleway"/>
                <a:hlinkClick r:id="rId3"/>
              </a:rPr>
              <a:t>horeca</a:t>
            </a:r>
            <a:r>
              <a:rPr lang="en-US" sz="1800" u="sng" dirty="0">
                <a:solidFill>
                  <a:schemeClr val="hlink"/>
                </a:solidFill>
                <a:latin typeface="Raleway"/>
                <a:ea typeface="Raleway"/>
                <a:cs typeface="Raleway"/>
                <a:sym typeface="Raleway"/>
                <a:hlinkClick r:id="rId3"/>
              </a:rPr>
              <a:t> (rte.ie)</a:t>
            </a:r>
            <a:endParaRPr sz="1800" dirty="0">
              <a:latin typeface="Raleway"/>
              <a:ea typeface="Raleway"/>
              <a:cs typeface="Raleway"/>
              <a:sym typeface="Raleway"/>
            </a:endParaRPr>
          </a:p>
        </p:txBody>
      </p:sp>
      <p:sp>
        <p:nvSpPr>
          <p:cNvPr id="612" name="Google Shape;612;p19"/>
          <p:cNvSpPr txBox="1">
            <a:spLocks noGrp="1"/>
          </p:cNvSpPr>
          <p:nvPr>
            <p:ph type="body" idx="2"/>
          </p:nvPr>
        </p:nvSpPr>
        <p:spPr>
          <a:xfrm>
            <a:off x="531116" y="307406"/>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2500"/>
              <a:buNone/>
            </a:pPr>
            <a:r>
              <a:rPr lang="en-US" sz="2500">
                <a:solidFill>
                  <a:srgbClr val="F0985E"/>
                </a:solidFill>
              </a:rPr>
              <a:t>Onmiddellijke bijstand</a:t>
            </a:r>
            <a:endParaRPr sz="2500">
              <a:solidFill>
                <a:srgbClr val="F0985E"/>
              </a:solidFill>
            </a:endParaRPr>
          </a:p>
        </p:txBody>
      </p:sp>
      <p:pic>
        <p:nvPicPr>
          <p:cNvPr id="613" name="Google Shape;613;p19" descr="Text&#10;&#10;Description automatically generated"/>
          <p:cNvPicPr preferRelativeResize="0">
            <a:picLocks noGrp="1"/>
          </p:cNvPicPr>
          <p:nvPr>
            <p:ph type="pic" idx="3"/>
          </p:nvPr>
        </p:nvPicPr>
        <p:blipFill rotWithShape="1">
          <a:blip r:embed="rId4">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 descr="Baked bread with sugar"/>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rot="10800000">
            <a:off x="223300" y="272559"/>
            <a:ext cx="11696700" cy="5946775"/>
          </a:xfrm>
          <a:prstGeom prst="rect">
            <a:avLst/>
          </a:prstGeom>
          <a:noFill/>
          <a:ln>
            <a:noFill/>
          </a:ln>
        </p:spPr>
      </p:pic>
      <p:sp>
        <p:nvSpPr>
          <p:cNvPr id="302" name="Google Shape;302;p2"/>
          <p:cNvSpPr txBox="1">
            <a:spLocks noGrp="1"/>
          </p:cNvSpPr>
          <p:nvPr>
            <p:ph type="body" idx="3"/>
          </p:nvPr>
        </p:nvSpPr>
        <p:spPr>
          <a:xfrm>
            <a:off x="223301" y="2405449"/>
            <a:ext cx="7864984" cy="3430086"/>
          </a:xfrm>
          <a:prstGeom prst="rect">
            <a:avLst/>
          </a:prstGeom>
          <a:solidFill>
            <a:srgbClr val="568754"/>
          </a:solid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chemeClr val="lt1"/>
              </a:buClr>
              <a:buSzPct val="100000"/>
              <a:buNone/>
            </a:pPr>
            <a:r>
              <a:rPr lang="en-US" sz="2200" dirty="0" err="1">
                <a:sym typeface="Raleway"/>
              </a:rPr>
              <a:t>Culinaire</a:t>
            </a:r>
            <a:r>
              <a:rPr lang="en-US" sz="2200" dirty="0">
                <a:sym typeface="Raleway"/>
              </a:rPr>
              <a:t> </a:t>
            </a:r>
            <a:r>
              <a:rPr lang="en-US" sz="2200" dirty="0" err="1">
                <a:sym typeface="Raleway"/>
              </a:rPr>
              <a:t>ondernemers</a:t>
            </a:r>
            <a:r>
              <a:rPr lang="en-US" sz="2200" dirty="0">
                <a:sym typeface="Raleway"/>
              </a:rPr>
              <a:t> </a:t>
            </a:r>
            <a:r>
              <a:rPr lang="en-US" sz="2200" dirty="0" err="1">
                <a:sym typeface="Raleway"/>
              </a:rPr>
              <a:t>staan</a:t>
            </a:r>
            <a:r>
              <a:rPr lang="en-US" sz="2200" dirty="0">
                <a:sym typeface="Raleway"/>
              </a:rPr>
              <a:t> </a:t>
            </a:r>
            <a:r>
              <a:rPr lang="en-US" sz="2200" dirty="0" err="1">
                <a:sym typeface="Raleway"/>
              </a:rPr>
              <a:t>voortdurend</a:t>
            </a:r>
            <a:r>
              <a:rPr lang="en-US" sz="2200" dirty="0">
                <a:sym typeface="Raleway"/>
              </a:rPr>
              <a:t> </a:t>
            </a:r>
            <a:r>
              <a:rPr lang="en-US" sz="2200" dirty="0" err="1">
                <a:sym typeface="Raleway"/>
              </a:rPr>
              <a:t>onder</a:t>
            </a:r>
            <a:r>
              <a:rPr lang="en-US" sz="2200" dirty="0">
                <a:sym typeface="Raleway"/>
              </a:rPr>
              <a:t> </a:t>
            </a:r>
            <a:r>
              <a:rPr lang="en-US" sz="2200" dirty="0" err="1">
                <a:sym typeface="Raleway"/>
              </a:rPr>
              <a:t>druk</a:t>
            </a:r>
            <a:r>
              <a:rPr lang="en-US" sz="2200" dirty="0">
                <a:sym typeface="Raleway"/>
              </a:rPr>
              <a:t> om </a:t>
            </a:r>
            <a:r>
              <a:rPr lang="en-US" sz="2200" dirty="0" err="1">
                <a:sym typeface="Raleway"/>
              </a:rPr>
              <a:t>innovatiever</a:t>
            </a:r>
            <a:r>
              <a:rPr lang="en-US" sz="2200" dirty="0">
                <a:sym typeface="Raleway"/>
              </a:rPr>
              <a:t>, </a:t>
            </a:r>
            <a:r>
              <a:rPr lang="en-US" sz="2200" dirty="0" err="1">
                <a:sym typeface="Raleway"/>
              </a:rPr>
              <a:t>efficiënter</a:t>
            </a:r>
            <a:r>
              <a:rPr lang="en-US" sz="2200" dirty="0">
                <a:sym typeface="Raleway"/>
              </a:rPr>
              <a:t> </a:t>
            </a:r>
            <a:r>
              <a:rPr lang="en-US" sz="2200" dirty="0" err="1">
                <a:sym typeface="Raleway"/>
              </a:rPr>
              <a:t>en</a:t>
            </a:r>
            <a:r>
              <a:rPr lang="en-US" sz="2200" dirty="0">
                <a:sym typeface="Raleway"/>
              </a:rPr>
              <a:t> </a:t>
            </a:r>
            <a:r>
              <a:rPr lang="en-US" sz="2200" dirty="0" err="1">
                <a:sym typeface="Raleway"/>
              </a:rPr>
              <a:t>productiever</a:t>
            </a:r>
            <a:r>
              <a:rPr lang="en-US" sz="2200" dirty="0">
                <a:sym typeface="Raleway"/>
              </a:rPr>
              <a:t> </a:t>
            </a:r>
            <a:r>
              <a:rPr lang="en-US" sz="2200" dirty="0" err="1">
                <a:sym typeface="Raleway"/>
              </a:rPr>
              <a:t>te</a:t>
            </a:r>
            <a:r>
              <a:rPr lang="en-US" sz="2200" dirty="0">
                <a:sym typeface="Raleway"/>
              </a:rPr>
              <a:t> </a:t>
            </a:r>
            <a:r>
              <a:rPr lang="en-US" sz="2200" dirty="0" err="1">
                <a:sym typeface="Raleway"/>
              </a:rPr>
              <a:t>zijn</a:t>
            </a:r>
            <a:r>
              <a:rPr lang="en-US" sz="2200" dirty="0">
                <a:sym typeface="Raleway"/>
              </a:rPr>
              <a:t>. </a:t>
            </a:r>
            <a:r>
              <a:rPr lang="en-US" sz="2200" dirty="0" err="1">
                <a:sym typeface="Raleway"/>
              </a:rPr>
              <a:t>Werkend</a:t>
            </a:r>
            <a:r>
              <a:rPr lang="en-US" sz="2200" dirty="0">
                <a:sym typeface="Raleway"/>
              </a:rPr>
              <a:t> </a:t>
            </a:r>
            <a:r>
              <a:rPr lang="en-US" sz="2200" dirty="0" err="1">
                <a:sym typeface="Raleway"/>
              </a:rPr>
              <a:t>leren</a:t>
            </a:r>
            <a:r>
              <a:rPr lang="en-US" sz="2200" dirty="0">
                <a:sym typeface="Raleway"/>
              </a:rPr>
              <a:t> </a:t>
            </a:r>
            <a:r>
              <a:rPr lang="en-US" sz="2200" dirty="0" err="1">
                <a:sym typeface="Raleway"/>
              </a:rPr>
              <a:t>kan</a:t>
            </a:r>
            <a:r>
              <a:rPr lang="en-US" sz="2200" dirty="0">
                <a:sym typeface="Raleway"/>
              </a:rPr>
              <a:t> </a:t>
            </a:r>
            <a:r>
              <a:rPr lang="en-US" sz="2200" dirty="0" err="1">
                <a:sym typeface="Raleway"/>
              </a:rPr>
              <a:t>een</a:t>
            </a:r>
            <a:r>
              <a:rPr lang="en-US" sz="2200" dirty="0">
                <a:sym typeface="Raleway"/>
              </a:rPr>
              <a:t> </a:t>
            </a:r>
            <a:r>
              <a:rPr lang="en-US" sz="2200" dirty="0" err="1">
                <a:sym typeface="Raleway"/>
              </a:rPr>
              <a:t>krachtig</a:t>
            </a:r>
            <a:r>
              <a:rPr lang="en-US" sz="2200" dirty="0">
                <a:sym typeface="Raleway"/>
              </a:rPr>
              <a:t> </a:t>
            </a:r>
            <a:r>
              <a:rPr lang="en-US" sz="2200" dirty="0" err="1">
                <a:sym typeface="Raleway"/>
              </a:rPr>
              <a:t>antwoord</a:t>
            </a:r>
            <a:r>
              <a:rPr lang="en-US" sz="2200" dirty="0">
                <a:sym typeface="Raleway"/>
              </a:rPr>
              <a:t> op die </a:t>
            </a:r>
            <a:r>
              <a:rPr lang="en-US" sz="2200" dirty="0" err="1">
                <a:sym typeface="Raleway"/>
              </a:rPr>
              <a:t>druk</a:t>
            </a:r>
            <a:r>
              <a:rPr lang="en-US" sz="2200" dirty="0">
                <a:sym typeface="Raleway"/>
              </a:rPr>
              <a:t> </a:t>
            </a:r>
            <a:r>
              <a:rPr lang="en-US" sz="2200" dirty="0" err="1">
                <a:sym typeface="Raleway"/>
              </a:rPr>
              <a:t>zijn</a:t>
            </a:r>
            <a:r>
              <a:rPr lang="en-US" sz="2200" dirty="0">
                <a:sym typeface="Raleway"/>
              </a:rPr>
              <a:t>.  </a:t>
            </a:r>
            <a:r>
              <a:rPr lang="en-US" sz="2200" dirty="0" err="1">
                <a:sym typeface="Raleway"/>
              </a:rPr>
              <a:t>Voor</a:t>
            </a:r>
            <a:r>
              <a:rPr lang="en-US" sz="2200" dirty="0">
                <a:sym typeface="Raleway"/>
              </a:rPr>
              <a:t> KMO's </a:t>
            </a:r>
            <a:r>
              <a:rPr lang="en-US" sz="2200" dirty="0" err="1">
                <a:sym typeface="Raleway"/>
              </a:rPr>
              <a:t>kunnen</a:t>
            </a:r>
            <a:r>
              <a:rPr lang="en-US" sz="2200" dirty="0">
                <a:sym typeface="Raleway"/>
              </a:rPr>
              <a:t> stages, </a:t>
            </a:r>
            <a:r>
              <a:rPr lang="en-US" sz="2200" dirty="0" err="1">
                <a:sym typeface="Raleway"/>
              </a:rPr>
              <a:t>leren</a:t>
            </a:r>
            <a:r>
              <a:rPr lang="en-US" sz="2200" dirty="0">
                <a:sym typeface="Raleway"/>
              </a:rPr>
              <a:t> op de </a:t>
            </a:r>
            <a:r>
              <a:rPr lang="en-US" sz="2200" dirty="0" err="1">
                <a:sym typeface="Raleway"/>
              </a:rPr>
              <a:t>werkplek</a:t>
            </a:r>
            <a:r>
              <a:rPr lang="en-US" sz="2200" dirty="0">
                <a:sym typeface="Raleway"/>
              </a:rPr>
              <a:t> </a:t>
            </a:r>
            <a:r>
              <a:rPr lang="en-US" sz="2200" dirty="0" err="1">
                <a:sym typeface="Raleway"/>
              </a:rPr>
              <a:t>en</a:t>
            </a:r>
            <a:r>
              <a:rPr lang="en-US" sz="2200" dirty="0">
                <a:sym typeface="Raleway"/>
              </a:rPr>
              <a:t> </a:t>
            </a:r>
            <a:r>
              <a:rPr lang="en-US" sz="2200" dirty="0" err="1">
                <a:sym typeface="Raleway"/>
              </a:rPr>
              <a:t>onderdompeling</a:t>
            </a:r>
            <a:r>
              <a:rPr lang="en-US" sz="2200" dirty="0">
                <a:sym typeface="Raleway"/>
              </a:rPr>
              <a:t> in de </a:t>
            </a:r>
            <a:r>
              <a:rPr lang="en-US" sz="2200" dirty="0" err="1">
                <a:sym typeface="Raleway"/>
              </a:rPr>
              <a:t>belangrijkste</a:t>
            </a:r>
            <a:r>
              <a:rPr lang="en-US" sz="2200" dirty="0">
                <a:sym typeface="Raleway"/>
              </a:rPr>
              <a:t> </a:t>
            </a:r>
            <a:r>
              <a:rPr lang="en-US" sz="2200" dirty="0" err="1">
                <a:sym typeface="Raleway"/>
              </a:rPr>
              <a:t>gebieden</a:t>
            </a:r>
            <a:r>
              <a:rPr lang="en-US" sz="2200" dirty="0">
                <a:sym typeface="Raleway"/>
              </a:rPr>
              <a:t> van </a:t>
            </a:r>
            <a:r>
              <a:rPr lang="en-US" sz="2200" dirty="0" err="1">
                <a:sym typeface="Raleway"/>
              </a:rPr>
              <a:t>culinair</a:t>
            </a:r>
            <a:r>
              <a:rPr lang="en-US" sz="2200" dirty="0">
                <a:sym typeface="Raleway"/>
              </a:rPr>
              <a:t> </a:t>
            </a:r>
            <a:r>
              <a:rPr lang="en-US" sz="2200" dirty="0" err="1">
                <a:sym typeface="Raleway"/>
              </a:rPr>
              <a:t>erfgoed</a:t>
            </a:r>
            <a:r>
              <a:rPr lang="en-US" sz="2200" dirty="0">
                <a:sym typeface="Raleway"/>
              </a:rPr>
              <a:t> </a:t>
            </a:r>
            <a:r>
              <a:rPr lang="en-US" sz="2200" dirty="0" err="1">
                <a:sym typeface="Raleway"/>
              </a:rPr>
              <a:t>ondernemerschap</a:t>
            </a:r>
            <a:r>
              <a:rPr lang="en-US" sz="2200" dirty="0">
                <a:sym typeface="Raleway"/>
              </a:rPr>
              <a:t> </a:t>
            </a:r>
            <a:r>
              <a:rPr lang="en-US" sz="2200" dirty="0" err="1">
                <a:sym typeface="Raleway"/>
              </a:rPr>
              <a:t>en</a:t>
            </a:r>
            <a:r>
              <a:rPr lang="en-US" sz="2200" dirty="0">
                <a:sym typeface="Raleway"/>
              </a:rPr>
              <a:t> </a:t>
            </a:r>
            <a:r>
              <a:rPr lang="en-US" sz="2200" dirty="0" err="1">
                <a:sym typeface="Raleway"/>
              </a:rPr>
              <a:t>innovatie</a:t>
            </a:r>
            <a:r>
              <a:rPr lang="en-US" sz="2200" dirty="0">
                <a:sym typeface="Raleway"/>
              </a:rPr>
              <a:t> </a:t>
            </a:r>
            <a:r>
              <a:rPr lang="en-US" sz="2200" dirty="0" err="1">
                <a:sym typeface="Raleway"/>
              </a:rPr>
              <a:t>een</a:t>
            </a:r>
            <a:r>
              <a:rPr lang="en-US" sz="2200" dirty="0">
                <a:sym typeface="Raleway"/>
              </a:rPr>
              <a:t> </a:t>
            </a:r>
            <a:r>
              <a:rPr lang="en-US" sz="2200" dirty="0" err="1">
                <a:sym typeface="Raleway"/>
              </a:rPr>
              <a:t>duidelijke</a:t>
            </a:r>
            <a:r>
              <a:rPr lang="en-US" sz="2200" dirty="0">
                <a:sym typeface="Raleway"/>
              </a:rPr>
              <a:t> return on investment </a:t>
            </a:r>
            <a:r>
              <a:rPr lang="en-US" sz="2200" dirty="0" err="1">
                <a:sym typeface="Raleway"/>
              </a:rPr>
              <a:t>hebben</a:t>
            </a:r>
            <a:r>
              <a:rPr lang="en-US" sz="2200" dirty="0">
                <a:sym typeface="Raleway"/>
              </a:rPr>
              <a:t> - op basis van het </a:t>
            </a:r>
            <a:r>
              <a:rPr lang="en-US" sz="2200" dirty="0" err="1">
                <a:sym typeface="Raleway"/>
              </a:rPr>
              <a:t>verleden</a:t>
            </a:r>
            <a:r>
              <a:rPr lang="en-US" sz="2200" dirty="0">
                <a:sym typeface="Raleway"/>
              </a:rPr>
              <a:t> </a:t>
            </a:r>
            <a:r>
              <a:rPr lang="en-US" sz="2200" dirty="0" err="1">
                <a:sym typeface="Raleway"/>
              </a:rPr>
              <a:t>stelt</a:t>
            </a:r>
            <a:r>
              <a:rPr lang="en-US" sz="2200" dirty="0">
                <a:sym typeface="Raleway"/>
              </a:rPr>
              <a:t> het hen in </a:t>
            </a:r>
            <a:r>
              <a:rPr lang="en-US" sz="2200" dirty="0" err="1">
                <a:sym typeface="Raleway"/>
              </a:rPr>
              <a:t>staat</a:t>
            </a:r>
            <a:r>
              <a:rPr lang="en-US" sz="2200" dirty="0">
                <a:sym typeface="Raleway"/>
              </a:rPr>
              <a:t> om </a:t>
            </a:r>
            <a:r>
              <a:rPr lang="en-US" sz="2200" dirty="0" err="1">
                <a:sym typeface="Raleway"/>
              </a:rPr>
              <a:t>nieuwe</a:t>
            </a:r>
            <a:r>
              <a:rPr lang="en-US" sz="2200" dirty="0">
                <a:sym typeface="Raleway"/>
              </a:rPr>
              <a:t> </a:t>
            </a:r>
            <a:r>
              <a:rPr lang="en-US" sz="2200" dirty="0" err="1">
                <a:sym typeface="Raleway"/>
              </a:rPr>
              <a:t>responsieve</a:t>
            </a:r>
            <a:r>
              <a:rPr lang="en-US" sz="2200" dirty="0">
                <a:sym typeface="Raleway"/>
              </a:rPr>
              <a:t> </a:t>
            </a:r>
            <a:r>
              <a:rPr lang="en-US" sz="2200" dirty="0" err="1">
                <a:sym typeface="Raleway"/>
              </a:rPr>
              <a:t>producten</a:t>
            </a:r>
            <a:r>
              <a:rPr lang="en-US" sz="2200" dirty="0">
                <a:sym typeface="Raleway"/>
              </a:rPr>
              <a:t> </a:t>
            </a:r>
            <a:r>
              <a:rPr lang="en-US" sz="2200" dirty="0" err="1">
                <a:sym typeface="Raleway"/>
              </a:rPr>
              <a:t>en</a:t>
            </a:r>
            <a:r>
              <a:rPr lang="en-US" sz="2200" dirty="0">
                <a:sym typeface="Raleway"/>
              </a:rPr>
              <a:t> </a:t>
            </a:r>
            <a:r>
              <a:rPr lang="en-US" sz="2200" dirty="0" err="1">
                <a:sym typeface="Raleway"/>
              </a:rPr>
              <a:t>diensten</a:t>
            </a:r>
            <a:r>
              <a:rPr lang="en-US" sz="2200" dirty="0">
                <a:sym typeface="Raleway"/>
              </a:rPr>
              <a:t> </a:t>
            </a:r>
            <a:r>
              <a:rPr lang="en-US" sz="2200" dirty="0" err="1">
                <a:sym typeface="Raleway"/>
              </a:rPr>
              <a:t>te</a:t>
            </a:r>
            <a:r>
              <a:rPr lang="en-US" sz="2200" dirty="0">
                <a:sym typeface="Raleway"/>
              </a:rPr>
              <a:t> </a:t>
            </a:r>
            <a:r>
              <a:rPr lang="en-US" sz="2200" dirty="0" err="1">
                <a:sym typeface="Raleway"/>
              </a:rPr>
              <a:t>innoveren</a:t>
            </a:r>
            <a:r>
              <a:rPr lang="en-US" sz="2200" dirty="0">
                <a:sym typeface="Raleway"/>
              </a:rPr>
              <a:t> </a:t>
            </a:r>
            <a:r>
              <a:rPr lang="en-US" sz="2200" dirty="0" err="1">
                <a:sym typeface="Raleway"/>
              </a:rPr>
              <a:t>waarnaar</a:t>
            </a:r>
            <a:r>
              <a:rPr lang="en-US" sz="2200" dirty="0">
                <a:sym typeface="Raleway"/>
              </a:rPr>
              <a:t> de steeds </a:t>
            </a:r>
            <a:r>
              <a:rPr lang="en-US" sz="2200" dirty="0" err="1">
                <a:sym typeface="Raleway"/>
              </a:rPr>
              <a:t>veranderende</a:t>
            </a:r>
            <a:r>
              <a:rPr lang="en-US" sz="2200" dirty="0">
                <a:sym typeface="Raleway"/>
              </a:rPr>
              <a:t> </a:t>
            </a:r>
            <a:r>
              <a:rPr lang="en-US" sz="2200" dirty="0" err="1">
                <a:sym typeface="Raleway"/>
              </a:rPr>
              <a:t>markten</a:t>
            </a:r>
            <a:r>
              <a:rPr lang="en-US" sz="2200" dirty="0">
                <a:sym typeface="Raleway"/>
              </a:rPr>
              <a:t> </a:t>
            </a:r>
            <a:r>
              <a:rPr lang="en-US" sz="2200" dirty="0" err="1">
                <a:sym typeface="Raleway"/>
              </a:rPr>
              <a:t>vragen</a:t>
            </a:r>
            <a:r>
              <a:rPr lang="en-US" sz="2200" dirty="0">
                <a:sym typeface="Raleway"/>
              </a:rPr>
              <a:t>. </a:t>
            </a:r>
            <a:endParaRPr sz="2200" dirty="0"/>
          </a:p>
          <a:p>
            <a:pPr marL="228600" lvl="0" indent="0" algn="l" rtl="0">
              <a:lnSpc>
                <a:spcPct val="110000"/>
              </a:lnSpc>
              <a:spcBef>
                <a:spcPts val="1000"/>
              </a:spcBef>
              <a:spcAft>
                <a:spcPts val="0"/>
              </a:spcAft>
              <a:buClr>
                <a:schemeClr val="lt1"/>
              </a:buClr>
              <a:buSzPct val="100000"/>
              <a:buNone/>
            </a:pPr>
            <a:endParaRPr dirty="0">
              <a:latin typeface="Raleway"/>
              <a:ea typeface="Raleway"/>
              <a:cs typeface="Raleway"/>
              <a:sym typeface="Raleway"/>
            </a:endParaRPr>
          </a:p>
        </p:txBody>
      </p:sp>
      <p:sp>
        <p:nvSpPr>
          <p:cNvPr id="303" name="Google Shape;303;p2"/>
          <p:cNvSpPr txBox="1">
            <a:spLocks noGrp="1"/>
          </p:cNvSpPr>
          <p:nvPr>
            <p:ph type="body" idx="1"/>
          </p:nvPr>
        </p:nvSpPr>
        <p:spPr>
          <a:xfrm>
            <a:off x="223838" y="1674813"/>
            <a:ext cx="7864447" cy="581025"/>
          </a:xfrm>
          <a:prstGeom prst="rect">
            <a:avLst/>
          </a:prstGeom>
          <a:solidFill>
            <a:srgbClr val="568754"/>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Waar gaat deze cursus over?</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0"/>
          <p:cNvSpPr txBox="1">
            <a:spLocks noGrp="1"/>
          </p:cNvSpPr>
          <p:nvPr>
            <p:ph type="body" idx="1"/>
          </p:nvPr>
        </p:nvSpPr>
        <p:spPr>
          <a:xfrm>
            <a:off x="440268" y="1246908"/>
            <a:ext cx="5655732" cy="4671753"/>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ts val="2000"/>
              <a:buNone/>
            </a:pPr>
            <a:r>
              <a:rPr lang="en-US" sz="2000">
                <a:latin typeface="Raleway"/>
                <a:ea typeface="Raleway"/>
                <a:cs typeface="Raleway"/>
                <a:sym typeface="Raleway"/>
              </a:rPr>
              <a:t>Culinaire opleidingsinstellingen/VET-scholen zijn over het algemeen nauw betrokken bij de laatste ontwikkelingen en bouwen graag sterke banden op met het bedrijfsleven en met alumni, zodat afgestudeerden met nieuwe en innovatieve theorieën en praktijken de arbeidsmarkt betreden. </a:t>
            </a:r>
            <a:endParaRPr/>
          </a:p>
          <a:p>
            <a:pPr marL="0" lvl="0" indent="0" algn="l" rtl="0">
              <a:lnSpc>
                <a:spcPct val="110000"/>
              </a:lnSpc>
              <a:spcBef>
                <a:spcPts val="1000"/>
              </a:spcBef>
              <a:spcAft>
                <a:spcPts val="0"/>
              </a:spcAft>
              <a:buClr>
                <a:schemeClr val="lt1"/>
              </a:buClr>
              <a:buSzPts val="2000"/>
              <a:buNone/>
            </a:pPr>
            <a:r>
              <a:rPr lang="en-US" sz="2000">
                <a:latin typeface="Raleway"/>
                <a:ea typeface="Raleway"/>
                <a:cs typeface="Raleway"/>
                <a:sym typeface="Raleway"/>
              </a:rPr>
              <a:t>Studenten zijn bereid deze vaardigheden te delen met de stagegever en zo bij te dragen aan de innovatie van dat bedrijf.</a:t>
            </a:r>
            <a:endParaRPr sz="2000">
              <a:latin typeface="Raleway"/>
              <a:ea typeface="Raleway"/>
              <a:cs typeface="Raleway"/>
              <a:sym typeface="Raleway"/>
            </a:endParaRPr>
          </a:p>
        </p:txBody>
      </p:sp>
      <p:sp>
        <p:nvSpPr>
          <p:cNvPr id="619" name="Google Shape;619;p20"/>
          <p:cNvSpPr txBox="1">
            <a:spLocks noGrp="1"/>
          </p:cNvSpPr>
          <p:nvPr>
            <p:ph type="body" idx="2"/>
          </p:nvPr>
        </p:nvSpPr>
        <p:spPr>
          <a:xfrm>
            <a:off x="440268" y="374051"/>
            <a:ext cx="5085159"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rgbClr val="F0985E"/>
              </a:buClr>
              <a:buSzPct val="100000"/>
              <a:buNone/>
            </a:pPr>
            <a:r>
              <a:rPr lang="en-US">
                <a:solidFill>
                  <a:srgbClr val="F0985E"/>
                </a:solidFill>
              </a:rPr>
              <a:t>Het genereren van ideeën en innovatie</a:t>
            </a:r>
            <a:endParaRPr>
              <a:solidFill>
                <a:srgbClr val="F0985E"/>
              </a:solidFill>
            </a:endParaRPr>
          </a:p>
        </p:txBody>
      </p:sp>
      <p:pic>
        <p:nvPicPr>
          <p:cNvPr id="620" name="Google Shape;620;p20" descr="A group of chefs preparing food&#10;&#10;Description automatically generated with medium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1"/>
          <p:cNvSpPr txBox="1">
            <a:spLocks noGrp="1"/>
          </p:cNvSpPr>
          <p:nvPr>
            <p:ph type="body" idx="1"/>
          </p:nvPr>
        </p:nvSpPr>
        <p:spPr>
          <a:xfrm>
            <a:off x="516468" y="1253067"/>
            <a:ext cx="5579532" cy="45974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ts val="2000"/>
              <a:buNone/>
            </a:pPr>
            <a:r>
              <a:rPr lang="en-US" sz="2000">
                <a:latin typeface="Raleway"/>
                <a:ea typeface="Raleway"/>
                <a:cs typeface="Raleway"/>
                <a:sym typeface="Raleway"/>
              </a:rPr>
              <a:t>Een gangbare definitie van intergenerationeel werk door de </a:t>
            </a:r>
            <a:r>
              <a:rPr lang="en-US" sz="2000" u="sng">
                <a:solidFill>
                  <a:schemeClr val="hlink"/>
                </a:solidFill>
                <a:latin typeface="Raleway"/>
                <a:ea typeface="Raleway"/>
                <a:cs typeface="Raleway"/>
                <a:sym typeface="Raleway"/>
                <a:hlinkClick r:id="rId3"/>
              </a:rPr>
              <a:t>Beth Johnson Foundation </a:t>
            </a:r>
            <a:r>
              <a:rPr lang="en-US" sz="2000">
                <a:latin typeface="Raleway"/>
                <a:ea typeface="Raleway"/>
                <a:cs typeface="Raleway"/>
                <a:sym typeface="Raleway"/>
              </a:rPr>
              <a:t>(april 2001) luidt:</a:t>
            </a:r>
            <a:endParaRPr/>
          </a:p>
          <a:p>
            <a:pPr marL="0" lvl="0" indent="0" algn="ctr" rtl="0">
              <a:lnSpc>
                <a:spcPct val="110000"/>
              </a:lnSpc>
              <a:spcBef>
                <a:spcPts val="1000"/>
              </a:spcBef>
              <a:spcAft>
                <a:spcPts val="0"/>
              </a:spcAft>
              <a:buClr>
                <a:schemeClr val="lt1"/>
              </a:buClr>
              <a:buSzPts val="2000"/>
              <a:buNone/>
            </a:pPr>
            <a:r>
              <a:rPr lang="en-US" sz="2000" i="1">
                <a:latin typeface="Raleway"/>
                <a:ea typeface="Raleway"/>
                <a:cs typeface="Raleway"/>
                <a:sym typeface="Raleway"/>
              </a:rPr>
              <a:t>"Intergenerationele praktijken hebben tot doel mensen samen te brengen in doelgerichte, wederzijds nuttige activiteiten die meer begrip en respect tussen de generaties bevorderen en bijdragen tot de opbouw van hechtere gemeenschappen. Intergenerationele praktijken zijn inclusief en bouwen voort op de positieve hulpbronnen die jongeren en ouderen elkaar en hun omgeving te bieden hebben."</a:t>
            </a:r>
            <a:endParaRPr sz="2000" i="1">
              <a:latin typeface="Raleway"/>
              <a:ea typeface="Raleway"/>
              <a:cs typeface="Raleway"/>
              <a:sym typeface="Raleway"/>
            </a:endParaRPr>
          </a:p>
        </p:txBody>
      </p:sp>
      <p:sp>
        <p:nvSpPr>
          <p:cNvPr id="626" name="Google Shape;626;p21"/>
          <p:cNvSpPr txBox="1">
            <a:spLocks noGrp="1"/>
          </p:cNvSpPr>
          <p:nvPr>
            <p:ph type="body" idx="2"/>
          </p:nvPr>
        </p:nvSpPr>
        <p:spPr>
          <a:xfrm>
            <a:off x="516466" y="411714"/>
            <a:ext cx="5701453" cy="611176"/>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F0985E"/>
              </a:buClr>
              <a:buSzPct val="100000"/>
              <a:buNone/>
            </a:pPr>
            <a:r>
              <a:rPr lang="en-US">
                <a:solidFill>
                  <a:srgbClr val="F0985E"/>
                </a:solidFill>
              </a:rPr>
              <a:t>Intergenerationele werkpraktijken</a:t>
            </a:r>
            <a:endParaRPr>
              <a:solidFill>
                <a:srgbClr val="F0985E"/>
              </a:solidFill>
            </a:endParaRPr>
          </a:p>
        </p:txBody>
      </p:sp>
      <p:pic>
        <p:nvPicPr>
          <p:cNvPr id="627" name="Google Shape;627;p21" descr="Teacher smiling and writing on whiteboard"/>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22"/>
          <p:cNvSpPr txBox="1">
            <a:spLocks noGrp="1"/>
          </p:cNvSpPr>
          <p:nvPr>
            <p:ph type="body" idx="1"/>
          </p:nvPr>
        </p:nvSpPr>
        <p:spPr>
          <a:xfrm>
            <a:off x="531116" y="1180407"/>
            <a:ext cx="5753306" cy="45720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Clr>
                <a:schemeClr val="lt1"/>
              </a:buClr>
              <a:buSzPct val="100000"/>
              <a:buNone/>
            </a:pPr>
            <a:r>
              <a:rPr lang="en-US" sz="2200">
                <a:latin typeface="Raleway"/>
                <a:ea typeface="Raleway"/>
                <a:cs typeface="Raleway"/>
                <a:sym typeface="Raleway"/>
              </a:rPr>
              <a:t>Culinaire bedrijfseigenaren, managers, hun chefs en teams hebben gedurende hun loopbaan ervaring opgedaan.</a:t>
            </a:r>
            <a:endParaRPr/>
          </a:p>
          <a:p>
            <a:pPr marL="0" lvl="0" indent="0" algn="l" rtl="0">
              <a:lnSpc>
                <a:spcPct val="110000"/>
              </a:lnSpc>
              <a:spcBef>
                <a:spcPts val="1000"/>
              </a:spcBef>
              <a:spcAft>
                <a:spcPts val="0"/>
              </a:spcAft>
              <a:buClr>
                <a:schemeClr val="lt1"/>
              </a:buClr>
              <a:buSzPct val="100000"/>
              <a:buNone/>
            </a:pPr>
            <a:r>
              <a:rPr lang="en-US" sz="2200">
                <a:latin typeface="Raleway"/>
                <a:ea typeface="Raleway"/>
                <a:cs typeface="Raleway"/>
                <a:sym typeface="Raleway"/>
              </a:rPr>
              <a:t>Zij hebben een wereld aan ervaring en kennis en kunnen optreden als leraren en mentoren om die kennis over te dragen aan studenten - de arbeidskrachten van de toekomst. </a:t>
            </a:r>
            <a:endParaRPr/>
          </a:p>
          <a:p>
            <a:pPr marL="0" lvl="0" indent="0" algn="l" rtl="0">
              <a:lnSpc>
                <a:spcPct val="110000"/>
              </a:lnSpc>
              <a:spcBef>
                <a:spcPts val="1000"/>
              </a:spcBef>
              <a:spcAft>
                <a:spcPts val="0"/>
              </a:spcAft>
              <a:buClr>
                <a:schemeClr val="lt1"/>
              </a:buClr>
              <a:buSzPct val="100000"/>
              <a:buNone/>
            </a:pPr>
            <a:r>
              <a:rPr lang="en-US" sz="2200">
                <a:latin typeface="Raleway"/>
                <a:ea typeface="Raleway"/>
                <a:cs typeface="Raleway"/>
                <a:sym typeface="Raleway"/>
              </a:rPr>
              <a:t>Dit kan worden gezien als een sociale verantwoordelijkheid van het culinaire bedrijf (teruggeven aan de gemeenschap), maar het zal ook de ervaring van de student aanzienlijk verrijken. </a:t>
            </a:r>
            <a:endParaRPr sz="2200">
              <a:latin typeface="Raleway"/>
              <a:ea typeface="Raleway"/>
              <a:cs typeface="Raleway"/>
              <a:sym typeface="Raleway"/>
            </a:endParaRPr>
          </a:p>
        </p:txBody>
      </p:sp>
      <p:sp>
        <p:nvSpPr>
          <p:cNvPr id="633" name="Google Shape;633;p22"/>
          <p:cNvSpPr txBox="1">
            <a:spLocks noGrp="1"/>
          </p:cNvSpPr>
          <p:nvPr>
            <p:ph type="body" idx="2"/>
          </p:nvPr>
        </p:nvSpPr>
        <p:spPr>
          <a:xfrm>
            <a:off x="531116" y="365760"/>
            <a:ext cx="5085159" cy="939595"/>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Clr>
                <a:srgbClr val="F0985E"/>
              </a:buClr>
              <a:buSzPct val="100000"/>
              <a:buNone/>
            </a:pPr>
            <a:r>
              <a:rPr lang="en-US">
                <a:solidFill>
                  <a:srgbClr val="F0985E"/>
                </a:solidFill>
              </a:rPr>
              <a:t>Kennis en vaardigheden overdragen</a:t>
            </a:r>
            <a:endParaRPr>
              <a:solidFill>
                <a:srgbClr val="F0985E"/>
              </a:solidFill>
            </a:endParaRPr>
          </a:p>
        </p:txBody>
      </p:sp>
      <p:pic>
        <p:nvPicPr>
          <p:cNvPr id="634" name="Google Shape;634;p22" descr="Herbs and spices on bowls"/>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23"/>
          <p:cNvSpPr txBox="1">
            <a:spLocks noGrp="1"/>
          </p:cNvSpPr>
          <p:nvPr>
            <p:ph type="body" idx="1"/>
          </p:nvPr>
        </p:nvSpPr>
        <p:spPr>
          <a:xfrm>
            <a:off x="423948" y="1205344"/>
            <a:ext cx="5895572" cy="4470827"/>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10000"/>
              </a:lnSpc>
              <a:spcBef>
                <a:spcPts val="0"/>
              </a:spcBef>
              <a:spcAft>
                <a:spcPts val="0"/>
              </a:spcAft>
              <a:buClr>
                <a:schemeClr val="lt1"/>
              </a:buClr>
              <a:buSzPct val="100000"/>
              <a:buNone/>
            </a:pPr>
            <a:r>
              <a:rPr lang="en-US">
                <a:latin typeface="Raleway"/>
                <a:ea typeface="Raleway"/>
                <a:cs typeface="Raleway"/>
                <a:sym typeface="Raleway"/>
              </a:rPr>
              <a:t>Een belangrijk aandachtspunt van ons EU-project is het opwaarderen van het culinaire erfgoed. Restaurants en locaties zijn vaak verbonden met gerechten in termen van "plaats op een bord" en als de recepten niet worden doorgegeven, houdt de traditie op.</a:t>
            </a:r>
            <a:endParaRPr/>
          </a:p>
          <a:p>
            <a:pPr marL="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Door recepten en methoden binnen bedrijven te delen, kunnen recepten en tradities voortleven en wordt ons cultureel en culinair erfgoed beschermd.</a:t>
            </a:r>
            <a:endParaRPr/>
          </a:p>
          <a:p>
            <a:pPr marL="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Studenten kunnen deze gerechten leren en recreëren en er zo voor zorgen dat het culinaire erfgoed overleeft en tegelijkertijd innovatief is.</a:t>
            </a:r>
            <a:endParaRPr/>
          </a:p>
          <a:p>
            <a:pPr marL="0" lvl="0" indent="0" algn="l" rtl="0">
              <a:lnSpc>
                <a:spcPct val="110000"/>
              </a:lnSpc>
              <a:spcBef>
                <a:spcPts val="1000"/>
              </a:spcBef>
              <a:spcAft>
                <a:spcPts val="0"/>
              </a:spcAft>
              <a:buClr>
                <a:schemeClr val="lt1"/>
              </a:buClr>
              <a:buSzPct val="100000"/>
              <a:buNone/>
            </a:pPr>
            <a:endParaRPr>
              <a:latin typeface="Raleway"/>
              <a:ea typeface="Raleway"/>
              <a:cs typeface="Raleway"/>
              <a:sym typeface="Raleway"/>
            </a:endParaRPr>
          </a:p>
        </p:txBody>
      </p:sp>
      <p:sp>
        <p:nvSpPr>
          <p:cNvPr id="640" name="Google Shape;640;p23"/>
          <p:cNvSpPr txBox="1">
            <a:spLocks noGrp="1"/>
          </p:cNvSpPr>
          <p:nvPr>
            <p:ph type="body" idx="2"/>
          </p:nvPr>
        </p:nvSpPr>
        <p:spPr>
          <a:xfrm>
            <a:off x="423948" y="328624"/>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2500"/>
              <a:buNone/>
            </a:pPr>
            <a:r>
              <a:rPr lang="en-US" sz="2500">
                <a:solidFill>
                  <a:srgbClr val="F0985E"/>
                </a:solidFill>
              </a:rPr>
              <a:t>Culinair erfgoed</a:t>
            </a:r>
            <a:endParaRPr sz="2500">
              <a:solidFill>
                <a:srgbClr val="F0985E"/>
              </a:solidFill>
            </a:endParaRPr>
          </a:p>
        </p:txBody>
      </p:sp>
      <p:pic>
        <p:nvPicPr>
          <p:cNvPr id="641" name="Google Shape;641;p23" descr="Seafood on a pan"/>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
        <p:nvSpPr>
          <p:cNvPr id="642" name="Google Shape;642;p23"/>
          <p:cNvSpPr txBox="1"/>
          <p:nvPr/>
        </p:nvSpPr>
        <p:spPr>
          <a:xfrm>
            <a:off x="1" y="5652656"/>
            <a:ext cx="9634200" cy="1077178"/>
          </a:xfrm>
          <a:prstGeom prst="rect">
            <a:avLst/>
          </a:prstGeom>
          <a:solidFill>
            <a:srgbClr val="EF995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chemeClr val="lt1"/>
                </a:solidFill>
                <a:latin typeface="Raleway"/>
                <a:ea typeface="Raleway"/>
                <a:cs typeface="Raleway"/>
                <a:sym typeface="Raleway"/>
              </a:rPr>
              <a:t>Studenten</a:t>
            </a:r>
            <a:r>
              <a:rPr lang="en-US" sz="2000" b="1" dirty="0">
                <a:solidFill>
                  <a:schemeClr val="lt1"/>
                </a:solidFill>
                <a:latin typeface="Raleway"/>
                <a:ea typeface="Raleway"/>
                <a:cs typeface="Raleway"/>
                <a:sym typeface="Raleway"/>
              </a:rPr>
              <a:t> van COOK IT FORWARD </a:t>
            </a:r>
            <a:r>
              <a:rPr lang="en-US" sz="2000" b="1" dirty="0" err="1">
                <a:solidFill>
                  <a:schemeClr val="lt1"/>
                </a:solidFill>
                <a:latin typeface="Raleway"/>
                <a:ea typeface="Raleway"/>
                <a:cs typeface="Raleway"/>
                <a:sym typeface="Raleway"/>
              </a:rPr>
              <a:t>hebben</a:t>
            </a:r>
            <a:r>
              <a:rPr lang="en-US" sz="2000" b="1" dirty="0">
                <a:solidFill>
                  <a:schemeClr val="lt1"/>
                </a:solidFill>
                <a:latin typeface="Raleway"/>
                <a:ea typeface="Raleway"/>
                <a:cs typeface="Raleway"/>
                <a:sym typeface="Raleway"/>
              </a:rPr>
              <a:t> al </a:t>
            </a:r>
            <a:r>
              <a:rPr lang="en-US" sz="2000" b="1" dirty="0" err="1">
                <a:solidFill>
                  <a:schemeClr val="lt1"/>
                </a:solidFill>
                <a:latin typeface="Raleway"/>
                <a:ea typeface="Raleway"/>
                <a:cs typeface="Raleway"/>
                <a:sym typeface="Raleway"/>
              </a:rPr>
              <a:t>een</a:t>
            </a:r>
            <a:r>
              <a:rPr lang="en-US" sz="2000" b="1" dirty="0">
                <a:solidFill>
                  <a:schemeClr val="lt1"/>
                </a:solidFill>
                <a:latin typeface="Raleway"/>
                <a:ea typeface="Raleway"/>
                <a:cs typeface="Raleway"/>
                <a:sym typeface="Raleway"/>
              </a:rPr>
              <a:t> </a:t>
            </a:r>
            <a:r>
              <a:rPr lang="en-US" sz="2000" b="1" dirty="0" err="1">
                <a:solidFill>
                  <a:schemeClr val="lt1"/>
                </a:solidFill>
                <a:latin typeface="Raleway"/>
                <a:ea typeface="Raleway"/>
                <a:cs typeface="Raleway"/>
                <a:sym typeface="Raleway"/>
              </a:rPr>
              <a:t>receptenbank</a:t>
            </a:r>
            <a:r>
              <a:rPr lang="en-US" sz="2000" b="1" dirty="0">
                <a:solidFill>
                  <a:schemeClr val="lt1"/>
                </a:solidFill>
                <a:latin typeface="Raleway"/>
                <a:ea typeface="Raleway"/>
                <a:cs typeface="Raleway"/>
                <a:sym typeface="Raleway"/>
              </a:rPr>
              <a:t> </a:t>
            </a:r>
            <a:r>
              <a:rPr lang="en-US" sz="2000" b="1" dirty="0" err="1">
                <a:solidFill>
                  <a:schemeClr val="lt1"/>
                </a:solidFill>
                <a:latin typeface="Raleway"/>
                <a:ea typeface="Raleway"/>
                <a:cs typeface="Raleway"/>
                <a:sym typeface="Raleway"/>
              </a:rPr>
              <a:t>en</a:t>
            </a:r>
            <a:r>
              <a:rPr lang="en-US" sz="2000" b="1"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opdrachten</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uit</a:t>
            </a:r>
            <a:r>
              <a:rPr lang="en-US" sz="2000" b="1" i="0" dirty="0">
                <a:solidFill>
                  <a:schemeClr val="lt1"/>
                </a:solidFill>
                <a:latin typeface="Raleway"/>
                <a:ea typeface="Raleway"/>
                <a:cs typeface="Raleway"/>
                <a:sym typeface="Raleway"/>
              </a:rPr>
              <a:t> het </a:t>
            </a:r>
            <a:r>
              <a:rPr lang="en-US" sz="2000" b="1" i="0" dirty="0" err="1">
                <a:solidFill>
                  <a:schemeClr val="lt1"/>
                </a:solidFill>
                <a:latin typeface="Raleway"/>
                <a:ea typeface="Raleway"/>
                <a:cs typeface="Raleway"/>
                <a:sym typeface="Raleway"/>
              </a:rPr>
              <a:t>echte</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leven</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gecreëerd</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waardoor</a:t>
            </a:r>
            <a:r>
              <a:rPr lang="en-US" sz="2000" b="1" i="0" dirty="0">
                <a:solidFill>
                  <a:schemeClr val="lt1"/>
                </a:solidFill>
                <a:latin typeface="Raleway"/>
                <a:ea typeface="Raleway"/>
                <a:cs typeface="Raleway"/>
                <a:sym typeface="Raleway"/>
              </a:rPr>
              <a:t> ze </a:t>
            </a:r>
            <a:r>
              <a:rPr lang="en-US" sz="2000" b="1" i="0" dirty="0" err="1">
                <a:solidFill>
                  <a:schemeClr val="lt1"/>
                </a:solidFill>
                <a:latin typeface="Raleway"/>
                <a:ea typeface="Raleway"/>
                <a:cs typeface="Raleway"/>
                <a:sym typeface="Raleway"/>
              </a:rPr>
              <a:t>dichter</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bij</a:t>
            </a:r>
            <a:r>
              <a:rPr lang="en-US" sz="2000" b="1" i="0" dirty="0">
                <a:solidFill>
                  <a:schemeClr val="lt1"/>
                </a:solidFill>
                <a:latin typeface="Raleway"/>
                <a:ea typeface="Raleway"/>
                <a:cs typeface="Raleway"/>
                <a:sym typeface="Raleway"/>
              </a:rPr>
              <a:t> de </a:t>
            </a:r>
            <a:r>
              <a:rPr lang="en-US" sz="2000" b="1" i="0" dirty="0" err="1">
                <a:solidFill>
                  <a:schemeClr val="lt1"/>
                </a:solidFill>
                <a:latin typeface="Raleway"/>
                <a:ea typeface="Raleway"/>
                <a:cs typeface="Raleway"/>
                <a:sym typeface="Raleway"/>
              </a:rPr>
              <a:t>wereld</a:t>
            </a:r>
            <a:r>
              <a:rPr lang="en-US" sz="2000" b="1" i="0" dirty="0">
                <a:solidFill>
                  <a:schemeClr val="lt1"/>
                </a:solidFill>
                <a:latin typeface="Raleway"/>
                <a:ea typeface="Raleway"/>
                <a:cs typeface="Raleway"/>
                <a:sym typeface="Raleway"/>
              </a:rPr>
              <a:t> van het </a:t>
            </a:r>
            <a:r>
              <a:rPr lang="en-US" sz="2000" b="1" i="0" dirty="0" err="1">
                <a:solidFill>
                  <a:schemeClr val="lt1"/>
                </a:solidFill>
                <a:latin typeface="Raleway"/>
                <a:ea typeface="Raleway"/>
                <a:cs typeface="Raleway"/>
                <a:sym typeface="Raleway"/>
              </a:rPr>
              <a:t>werk</a:t>
            </a:r>
            <a:r>
              <a:rPr lang="en-US" sz="2000" b="1" i="0" dirty="0">
                <a:solidFill>
                  <a:schemeClr val="lt1"/>
                </a:solidFill>
                <a:latin typeface="Raleway"/>
                <a:ea typeface="Raleway"/>
                <a:cs typeface="Raleway"/>
                <a:sym typeface="Raleway"/>
              </a:rPr>
              <a:t> </a:t>
            </a:r>
            <a:r>
              <a:rPr lang="en-US" sz="2000" b="1" i="0" dirty="0" err="1">
                <a:solidFill>
                  <a:schemeClr val="lt1"/>
                </a:solidFill>
                <a:latin typeface="Raleway"/>
                <a:ea typeface="Raleway"/>
                <a:cs typeface="Raleway"/>
                <a:sym typeface="Raleway"/>
              </a:rPr>
              <a:t>komen</a:t>
            </a:r>
            <a:r>
              <a:rPr lang="en-US" sz="2000" b="1" i="0" dirty="0">
                <a:solidFill>
                  <a:schemeClr val="lt1"/>
                </a:solidFill>
                <a:latin typeface="Raleway"/>
                <a:ea typeface="Raleway"/>
                <a:cs typeface="Raleway"/>
                <a:sym typeface="Raleway"/>
              </a:rPr>
              <a:t> - </a:t>
            </a:r>
            <a:r>
              <a:rPr lang="en-US" sz="2000" b="1" dirty="0" err="1">
                <a:solidFill>
                  <a:schemeClr val="lt1"/>
                </a:solidFill>
                <a:latin typeface="Raleway"/>
                <a:ea typeface="Raleway"/>
                <a:cs typeface="Raleway"/>
                <a:sym typeface="Raleway"/>
              </a:rPr>
              <a:t>bekijk</a:t>
            </a:r>
            <a:r>
              <a:rPr lang="en-US" sz="2000" b="1" dirty="0">
                <a:solidFill>
                  <a:schemeClr val="lt1"/>
                </a:solidFill>
                <a:latin typeface="Raleway"/>
                <a:ea typeface="Raleway"/>
                <a:cs typeface="Raleway"/>
                <a:sym typeface="Raleway"/>
              </a:rPr>
              <a:t> </a:t>
            </a:r>
            <a:r>
              <a:rPr lang="en-US" sz="2400" b="1" dirty="0">
                <a:solidFill>
                  <a:schemeClr val="lt1"/>
                </a:solidFill>
                <a:latin typeface="Raleway"/>
                <a:ea typeface="Raleway"/>
                <a:cs typeface="Raleway"/>
                <a:sym typeface="Raleway"/>
              </a:rPr>
              <a:t>ze </a:t>
            </a:r>
            <a:r>
              <a:rPr lang="en-US" sz="2400" b="1" u="sng" dirty="0">
                <a:solidFill>
                  <a:schemeClr val="dk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HIER</a:t>
            </a:r>
            <a:endParaRPr sz="2400" b="1" dirty="0">
              <a:solidFill>
                <a:schemeClr val="dk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4"/>
          <p:cNvSpPr txBox="1">
            <a:spLocks noGrp="1"/>
          </p:cNvSpPr>
          <p:nvPr>
            <p:ph type="body" idx="1"/>
          </p:nvPr>
        </p:nvSpPr>
        <p:spPr>
          <a:xfrm>
            <a:off x="490451" y="1315914"/>
            <a:ext cx="5228706" cy="437780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200"/>
              <a:buNone/>
            </a:pPr>
            <a:r>
              <a:rPr lang="en-US" sz="2200" dirty="0" err="1">
                <a:latin typeface="Raleway"/>
                <a:ea typeface="Raleway"/>
                <a:cs typeface="Raleway"/>
                <a:sym typeface="Raleway"/>
              </a:rPr>
              <a:t>Werkplekken</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a:t>
            </a:r>
            <a:r>
              <a:rPr lang="en-US" sz="2200" dirty="0" err="1">
                <a:latin typeface="Raleway"/>
                <a:ea typeface="Raleway"/>
                <a:cs typeface="Raleway"/>
                <a:sym typeface="Raleway"/>
              </a:rPr>
              <a:t>stagneren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hebben</a:t>
            </a:r>
            <a:r>
              <a:rPr lang="en-US" sz="2200" dirty="0">
                <a:latin typeface="Raleway"/>
                <a:ea typeface="Raleway"/>
                <a:cs typeface="Raleway"/>
                <a:sym typeface="Raleway"/>
              </a:rPr>
              <a:t> </a:t>
            </a:r>
            <a:r>
              <a:rPr lang="en-US" sz="2200" dirty="0" err="1">
                <a:latin typeface="Raleway"/>
                <a:ea typeface="Raleway"/>
                <a:cs typeface="Raleway"/>
                <a:sym typeface="Raleway"/>
              </a:rPr>
              <a:t>vaak</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boost van </a:t>
            </a:r>
            <a:r>
              <a:rPr lang="en-US" sz="2200" dirty="0" err="1">
                <a:latin typeface="Raleway"/>
                <a:ea typeface="Raleway"/>
                <a:cs typeface="Raleway"/>
                <a:sym typeface="Raleway"/>
              </a:rPr>
              <a:t>energie</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enthousiasme</a:t>
            </a:r>
            <a:r>
              <a:rPr lang="en-US" sz="2200" dirty="0">
                <a:latin typeface="Raleway"/>
                <a:ea typeface="Raleway"/>
                <a:cs typeface="Raleway"/>
                <a:sym typeface="Raleway"/>
              </a:rPr>
              <a:t> </a:t>
            </a:r>
            <a:r>
              <a:rPr lang="en-US" sz="2200" dirty="0" err="1">
                <a:latin typeface="Raleway"/>
                <a:ea typeface="Raleway"/>
                <a:cs typeface="Raleway"/>
                <a:sym typeface="Raleway"/>
              </a:rPr>
              <a:t>nodig</a:t>
            </a:r>
            <a:r>
              <a:rPr lang="en-US" sz="2200" dirty="0">
                <a:latin typeface="Raleway"/>
                <a:ea typeface="Raleway"/>
                <a:cs typeface="Raleway"/>
                <a:sym typeface="Raleway"/>
              </a:rPr>
              <a:t> om </a:t>
            </a:r>
            <a:r>
              <a:rPr lang="en-US" sz="2200" dirty="0" err="1">
                <a:latin typeface="Raleway"/>
                <a:ea typeface="Raleway"/>
                <a:cs typeface="Raleway"/>
                <a:sym typeface="Raleway"/>
              </a:rPr>
              <a:t>iedereen</a:t>
            </a:r>
            <a:r>
              <a:rPr lang="en-US" sz="2200" dirty="0">
                <a:latin typeface="Raleway"/>
                <a:ea typeface="Raleway"/>
                <a:cs typeface="Raleway"/>
                <a:sym typeface="Raleway"/>
              </a:rPr>
              <a:t> </a:t>
            </a:r>
            <a:r>
              <a:rPr lang="en-US" sz="2200" dirty="0" err="1">
                <a:latin typeface="Raleway"/>
                <a:ea typeface="Raleway"/>
                <a:cs typeface="Raleway"/>
                <a:sym typeface="Raleway"/>
              </a:rPr>
              <a:t>weer</a:t>
            </a:r>
            <a:r>
              <a:rPr lang="en-US" sz="2200" dirty="0">
                <a:latin typeface="Raleway"/>
                <a:ea typeface="Raleway"/>
                <a:cs typeface="Raleway"/>
                <a:sym typeface="Raleway"/>
              </a:rPr>
              <a:t> op de rails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krijgen</a:t>
            </a:r>
            <a:r>
              <a:rPr lang="en-US" sz="2200" dirty="0">
                <a:latin typeface="Raleway"/>
                <a:ea typeface="Raleway"/>
                <a:cs typeface="Raleway"/>
                <a:sym typeface="Raleway"/>
              </a:rPr>
              <a:t>. </a:t>
            </a:r>
            <a:r>
              <a:rPr lang="en-US" sz="2200" dirty="0" err="1">
                <a:latin typeface="Raleway"/>
                <a:ea typeface="Raleway"/>
                <a:cs typeface="Raleway"/>
                <a:sym typeface="Raleway"/>
              </a:rPr>
              <a:t>Leergierige</a:t>
            </a:r>
            <a:r>
              <a:rPr lang="en-US" sz="2200" dirty="0">
                <a:latin typeface="Raleway"/>
                <a:ea typeface="Raleway"/>
                <a:cs typeface="Raleway"/>
                <a:sym typeface="Raleway"/>
              </a:rPr>
              <a:t> </a:t>
            </a:r>
            <a:r>
              <a:rPr lang="en-US" sz="2200" dirty="0" err="1">
                <a:latin typeface="Raleway"/>
                <a:ea typeface="Raleway"/>
                <a:cs typeface="Raleway"/>
                <a:sym typeface="Raleway"/>
              </a:rPr>
              <a:t>jongeren</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a:t>
            </a:r>
            <a:r>
              <a:rPr lang="en-US" sz="2200" dirty="0" err="1">
                <a:latin typeface="Raleway"/>
                <a:ea typeface="Raleway"/>
                <a:cs typeface="Raleway"/>
                <a:sym typeface="Raleway"/>
              </a:rPr>
              <a:t>deze</a:t>
            </a:r>
            <a:r>
              <a:rPr lang="en-US" sz="2200" dirty="0">
                <a:latin typeface="Raleway"/>
                <a:ea typeface="Raleway"/>
                <a:cs typeface="Raleway"/>
                <a:sym typeface="Raleway"/>
              </a:rPr>
              <a:t> </a:t>
            </a:r>
            <a:r>
              <a:rPr lang="en-US" sz="2200" dirty="0" err="1">
                <a:latin typeface="Raleway"/>
                <a:ea typeface="Raleway"/>
                <a:cs typeface="Raleway"/>
                <a:sym typeface="Raleway"/>
              </a:rPr>
              <a:t>positiviteit</a:t>
            </a:r>
            <a:r>
              <a:rPr lang="en-US" sz="2200" dirty="0">
                <a:latin typeface="Raleway"/>
                <a:ea typeface="Raleway"/>
                <a:cs typeface="Raleway"/>
                <a:sym typeface="Raleway"/>
              </a:rPr>
              <a:t> op de </a:t>
            </a:r>
            <a:r>
              <a:rPr lang="en-US" sz="2200" dirty="0" err="1">
                <a:latin typeface="Raleway"/>
                <a:ea typeface="Raleway"/>
                <a:cs typeface="Raleway"/>
                <a:sym typeface="Raleway"/>
              </a:rPr>
              <a:t>werkplek</a:t>
            </a:r>
            <a:r>
              <a:rPr lang="en-US" sz="2200" dirty="0">
                <a:latin typeface="Raleway"/>
                <a:ea typeface="Raleway"/>
                <a:cs typeface="Raleway"/>
                <a:sym typeface="Raleway"/>
              </a:rPr>
              <a:t> </a:t>
            </a:r>
            <a:r>
              <a:rPr lang="en-US" sz="2200" dirty="0" err="1">
                <a:latin typeface="Raleway"/>
                <a:ea typeface="Raleway"/>
                <a:cs typeface="Raleway"/>
                <a:sym typeface="Raleway"/>
              </a:rPr>
              <a:t>creëren</a:t>
            </a:r>
            <a:r>
              <a:rPr lang="en-US" sz="2200" dirty="0">
                <a:latin typeface="Raleway"/>
                <a:ea typeface="Raleway"/>
                <a:cs typeface="Raleway"/>
                <a:sym typeface="Raleway"/>
              </a:rPr>
              <a:t>. </a:t>
            </a:r>
            <a:endParaRPr dirty="0"/>
          </a:p>
          <a:p>
            <a:pPr marL="0" lvl="0" indent="0" algn="l" rtl="0">
              <a:lnSpc>
                <a:spcPct val="100000"/>
              </a:lnSpc>
              <a:spcBef>
                <a:spcPts val="1000"/>
              </a:spcBef>
              <a:spcAft>
                <a:spcPts val="0"/>
              </a:spcAft>
              <a:buClr>
                <a:schemeClr val="lt1"/>
              </a:buClr>
              <a:buSzPts val="2200"/>
              <a:buNone/>
            </a:pPr>
            <a:r>
              <a:rPr lang="en-US" sz="2200" dirty="0" err="1">
                <a:latin typeface="Raleway"/>
                <a:ea typeface="Raleway"/>
                <a:cs typeface="Raleway"/>
                <a:sym typeface="Raleway"/>
              </a:rPr>
              <a:t>Volgens</a:t>
            </a:r>
            <a:r>
              <a:rPr lang="en-US" sz="2200" dirty="0">
                <a:latin typeface="Raleway"/>
                <a:ea typeface="Raleway"/>
                <a:cs typeface="Raleway"/>
                <a:sym typeface="Raleway"/>
              </a:rPr>
              <a:t> de </a:t>
            </a:r>
            <a:r>
              <a:rPr lang="en-US" sz="2200" b="1" u="sng" dirty="0">
                <a:solidFill>
                  <a:schemeClr val="hlink"/>
                </a:solidFill>
              </a:rPr>
              <a:t>Harvard Business Review </a:t>
            </a:r>
            <a:r>
              <a:rPr lang="en-US" sz="2200" dirty="0" err="1">
                <a:latin typeface="Raleway"/>
                <a:ea typeface="Raleway"/>
                <a:cs typeface="Raleway"/>
                <a:sym typeface="Raleway"/>
              </a:rPr>
              <a:t>leidt</a:t>
            </a:r>
            <a:r>
              <a:rPr lang="en-US" sz="2200" dirty="0">
                <a:latin typeface="Raleway"/>
                <a:ea typeface="Raleway"/>
                <a:cs typeface="Raleway"/>
                <a:sym typeface="Raleway"/>
              </a:rPr>
              <a:t> het </a:t>
            </a:r>
            <a:r>
              <a:rPr lang="en-US" sz="2200" dirty="0" err="1">
                <a:latin typeface="Raleway"/>
                <a:ea typeface="Raleway"/>
                <a:cs typeface="Raleway"/>
                <a:sym typeface="Raleway"/>
              </a:rPr>
              <a:t>energie</a:t>
            </a:r>
            <a:r>
              <a:rPr lang="en-US" sz="2200" dirty="0">
                <a:latin typeface="Raleway"/>
                <a:ea typeface="Raleway"/>
                <a:cs typeface="Raleway"/>
                <a:sym typeface="Raleway"/>
              </a:rPr>
              <a:t> </a:t>
            </a:r>
            <a:r>
              <a:rPr lang="en-US" sz="2200" dirty="0" err="1">
                <a:latin typeface="Raleway"/>
                <a:ea typeface="Raleway"/>
                <a:cs typeface="Raleway"/>
                <a:sym typeface="Raleway"/>
              </a:rPr>
              <a:t>geven</a:t>
            </a:r>
            <a:r>
              <a:rPr lang="en-US" sz="2200" dirty="0">
                <a:latin typeface="Raleway"/>
                <a:ea typeface="Raleway"/>
                <a:cs typeface="Raleway"/>
                <a:sym typeface="Raleway"/>
              </a:rPr>
              <a:t> </a:t>
            </a:r>
            <a:r>
              <a:rPr lang="en-US" sz="2200" dirty="0" err="1">
                <a:latin typeface="Raleway"/>
                <a:ea typeface="Raleway"/>
                <a:cs typeface="Raleway"/>
                <a:sym typeface="Raleway"/>
              </a:rPr>
              <a:t>aan</a:t>
            </a:r>
            <a:r>
              <a:rPr lang="en-US" sz="2200" dirty="0">
                <a:latin typeface="Raleway"/>
                <a:ea typeface="Raleway"/>
                <a:cs typeface="Raleway"/>
                <a:sym typeface="Raleway"/>
              </a:rPr>
              <a:t> </a:t>
            </a:r>
            <a:r>
              <a:rPr lang="en-US" sz="2200" dirty="0" err="1">
                <a:latin typeface="Raleway"/>
                <a:ea typeface="Raleway"/>
                <a:cs typeface="Raleway"/>
                <a:sym typeface="Raleway"/>
              </a:rPr>
              <a:t>collega's</a:t>
            </a:r>
            <a:r>
              <a:rPr lang="en-US" sz="2200" dirty="0">
                <a:latin typeface="Raleway"/>
                <a:ea typeface="Raleway"/>
                <a:cs typeface="Raleway"/>
                <a:sym typeface="Raleway"/>
              </a:rPr>
              <a:t> tot </a:t>
            </a:r>
            <a:r>
              <a:rPr lang="en-US" sz="2200" dirty="0" err="1">
                <a:latin typeface="Raleway"/>
                <a:ea typeface="Raleway"/>
                <a:cs typeface="Raleway"/>
                <a:sym typeface="Raleway"/>
              </a:rPr>
              <a:t>betere</a:t>
            </a:r>
            <a:r>
              <a:rPr lang="en-US" sz="2200" dirty="0">
                <a:latin typeface="Raleway"/>
                <a:ea typeface="Raleway"/>
                <a:cs typeface="Raleway"/>
                <a:sym typeface="Raleway"/>
              </a:rPr>
              <a:t> </a:t>
            </a:r>
            <a:r>
              <a:rPr lang="en-US" sz="2200" dirty="0" err="1">
                <a:latin typeface="Raleway"/>
                <a:ea typeface="Raleway"/>
                <a:cs typeface="Raleway"/>
                <a:sym typeface="Raleway"/>
              </a:rPr>
              <a:t>prestaties</a:t>
            </a:r>
            <a:r>
              <a:rPr lang="en-US" sz="2200" dirty="0">
                <a:latin typeface="Raleway"/>
                <a:ea typeface="Raleway"/>
                <a:cs typeface="Raleway"/>
                <a:sym typeface="Raleway"/>
              </a:rPr>
              <a:t>. </a:t>
            </a:r>
            <a:endParaRPr sz="2200" dirty="0">
              <a:latin typeface="Raleway"/>
              <a:ea typeface="Raleway"/>
              <a:cs typeface="Raleway"/>
              <a:sym typeface="Raleway"/>
            </a:endParaRPr>
          </a:p>
        </p:txBody>
      </p:sp>
      <p:sp>
        <p:nvSpPr>
          <p:cNvPr id="648" name="Google Shape;648;p24"/>
          <p:cNvSpPr txBox="1">
            <a:spLocks noGrp="1"/>
          </p:cNvSpPr>
          <p:nvPr>
            <p:ph type="body" idx="2"/>
          </p:nvPr>
        </p:nvSpPr>
        <p:spPr>
          <a:xfrm>
            <a:off x="490450" y="335859"/>
            <a:ext cx="532942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2500"/>
              <a:buNone/>
            </a:pPr>
            <a:r>
              <a:rPr lang="en-US" sz="2500">
                <a:solidFill>
                  <a:srgbClr val="F0985E"/>
                </a:solidFill>
              </a:rPr>
              <a:t>Nieuwe energie en enthousiasme </a:t>
            </a:r>
            <a:endParaRPr sz="2500">
              <a:solidFill>
                <a:srgbClr val="F0985E"/>
              </a:solidFill>
            </a:endParaRPr>
          </a:p>
        </p:txBody>
      </p:sp>
      <p:pic>
        <p:nvPicPr>
          <p:cNvPr id="649" name="Google Shape;649;p24" descr="Calendar&#10;&#10;Description automatically generated"/>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25"/>
          <p:cNvSpPr txBox="1">
            <a:spLocks noGrp="1"/>
          </p:cNvSpPr>
          <p:nvPr>
            <p:ph type="body" idx="1"/>
          </p:nvPr>
        </p:nvSpPr>
        <p:spPr>
          <a:xfrm>
            <a:off x="438416" y="1410506"/>
            <a:ext cx="5564884" cy="452618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200"/>
              <a:buNone/>
            </a:pPr>
            <a:r>
              <a:rPr lang="en-US" sz="2200" dirty="0" err="1">
                <a:latin typeface="Raleway"/>
                <a:ea typeface="Raleway"/>
                <a:cs typeface="Raleway"/>
                <a:sym typeface="Raleway"/>
              </a:rPr>
              <a:t>Zoals</a:t>
            </a:r>
            <a:r>
              <a:rPr lang="en-US" sz="2200" dirty="0">
                <a:latin typeface="Raleway"/>
                <a:ea typeface="Raleway"/>
                <a:cs typeface="Raleway"/>
                <a:sym typeface="Raleway"/>
              </a:rPr>
              <a:t> </a:t>
            </a:r>
            <a:r>
              <a:rPr lang="en-US" sz="2200" dirty="0" err="1">
                <a:latin typeface="Raleway"/>
                <a:ea typeface="Raleway"/>
                <a:cs typeface="Raleway"/>
                <a:sym typeface="Raleway"/>
              </a:rPr>
              <a:t>gezegd</a:t>
            </a:r>
            <a:r>
              <a:rPr lang="en-US" sz="2200" dirty="0">
                <a:latin typeface="Raleway"/>
                <a:ea typeface="Raleway"/>
                <a:cs typeface="Raleway"/>
                <a:sym typeface="Raleway"/>
              </a:rPr>
              <a:t> </a:t>
            </a:r>
            <a:r>
              <a:rPr lang="en-US" sz="2200" dirty="0" err="1">
                <a:latin typeface="Raleway"/>
                <a:ea typeface="Raleway"/>
                <a:cs typeface="Raleway"/>
                <a:sym typeface="Raleway"/>
              </a:rPr>
              <a:t>maakt</a:t>
            </a:r>
            <a:r>
              <a:rPr lang="en-US" sz="2200" dirty="0">
                <a:latin typeface="Raleway"/>
                <a:ea typeface="Raleway"/>
                <a:cs typeface="Raleway"/>
                <a:sym typeface="Raleway"/>
              </a:rPr>
              <a:t> de </a:t>
            </a:r>
            <a:r>
              <a:rPr lang="en-US" sz="2200" dirty="0" err="1">
                <a:latin typeface="Raleway"/>
                <a:ea typeface="Raleway"/>
                <a:cs typeface="Raleway"/>
                <a:sym typeface="Raleway"/>
              </a:rPr>
              <a:t>levensmiddelenindustrie</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de </a:t>
            </a:r>
            <a:r>
              <a:rPr lang="en-US" sz="2200" dirty="0" err="1">
                <a:latin typeface="Raleway"/>
                <a:ea typeface="Raleway"/>
                <a:cs typeface="Raleway"/>
                <a:sym typeface="Raleway"/>
              </a:rPr>
              <a:t>horeca</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tekort</a:t>
            </a:r>
            <a:r>
              <a:rPr lang="en-US" sz="2200" dirty="0">
                <a:latin typeface="Raleway"/>
                <a:ea typeface="Raleway"/>
                <a:cs typeface="Raleway"/>
                <a:sym typeface="Raleway"/>
              </a:rPr>
              <a:t> </a:t>
            </a:r>
            <a:r>
              <a:rPr lang="en-US" sz="2200" dirty="0" err="1">
                <a:latin typeface="Raleway"/>
                <a:ea typeface="Raleway"/>
                <a:cs typeface="Raleway"/>
                <a:sym typeface="Raleway"/>
              </a:rPr>
              <a:t>aan</a:t>
            </a:r>
            <a:r>
              <a:rPr lang="en-US" sz="2200" dirty="0">
                <a:latin typeface="Raleway"/>
                <a:ea typeface="Raleway"/>
                <a:cs typeface="Raleway"/>
                <a:sym typeface="Raleway"/>
              </a:rPr>
              <a:t> </a:t>
            </a:r>
            <a:r>
              <a:rPr lang="en-US" sz="2200" dirty="0" err="1">
                <a:latin typeface="Raleway"/>
                <a:ea typeface="Raleway"/>
                <a:cs typeface="Raleway"/>
                <a:sym typeface="Raleway"/>
              </a:rPr>
              <a:t>vaardigheden</a:t>
            </a:r>
            <a:r>
              <a:rPr lang="en-US" sz="2200" dirty="0">
                <a:latin typeface="Raleway"/>
                <a:ea typeface="Raleway"/>
                <a:cs typeface="Raleway"/>
                <a:sym typeface="Raleway"/>
              </a:rPr>
              <a:t> door, </a:t>
            </a:r>
            <a:r>
              <a:rPr lang="en-US" sz="2200" dirty="0" err="1">
                <a:latin typeface="Raleway"/>
                <a:ea typeface="Raleway"/>
                <a:cs typeface="Raleway"/>
                <a:sym typeface="Raleway"/>
              </a:rPr>
              <a:t>vooral</a:t>
            </a:r>
            <a:r>
              <a:rPr lang="en-US" sz="2200" dirty="0">
                <a:latin typeface="Raleway"/>
                <a:ea typeface="Raleway"/>
                <a:cs typeface="Raleway"/>
                <a:sym typeface="Raleway"/>
              </a:rPr>
              <a:t> </a:t>
            </a:r>
            <a:r>
              <a:rPr lang="en-US" sz="2200" dirty="0" err="1">
                <a:latin typeface="Raleway"/>
                <a:ea typeface="Raleway"/>
                <a:cs typeface="Raleway"/>
                <a:sym typeface="Raleway"/>
              </a:rPr>
              <a:t>sinds</a:t>
            </a:r>
            <a:r>
              <a:rPr lang="en-US" sz="2200" dirty="0">
                <a:latin typeface="Raleway"/>
                <a:ea typeface="Raleway"/>
                <a:cs typeface="Raleway"/>
                <a:sym typeface="Raleway"/>
              </a:rPr>
              <a:t> de </a:t>
            </a:r>
            <a:r>
              <a:rPr lang="en-US" sz="2200" dirty="0" err="1">
                <a:latin typeface="Raleway"/>
                <a:ea typeface="Raleway"/>
                <a:cs typeface="Raleway"/>
                <a:sym typeface="Raleway"/>
              </a:rPr>
              <a:t>Covidepandemie</a:t>
            </a:r>
            <a:r>
              <a:rPr lang="en-US" sz="2200" dirty="0">
                <a:latin typeface="Raleway"/>
                <a:ea typeface="Raleway"/>
                <a:cs typeface="Raleway"/>
                <a:sym typeface="Raleway"/>
              </a:rPr>
              <a:t> </a:t>
            </a:r>
            <a:r>
              <a:rPr lang="en-US" sz="2200" dirty="0" err="1">
                <a:latin typeface="Raleway"/>
                <a:ea typeface="Raleway"/>
                <a:cs typeface="Raleway"/>
                <a:sym typeface="Raleway"/>
              </a:rPr>
              <a:t>als</a:t>
            </a:r>
            <a:r>
              <a:rPr lang="en-US" sz="2200" dirty="0">
                <a:latin typeface="Raleway"/>
                <a:ea typeface="Raleway"/>
                <a:cs typeface="Raleway"/>
                <a:sym typeface="Raleway"/>
              </a:rPr>
              <a:t> </a:t>
            </a:r>
            <a:r>
              <a:rPr lang="en-US" sz="2200" dirty="0" err="1">
                <a:latin typeface="Raleway"/>
                <a:ea typeface="Raleway"/>
                <a:cs typeface="Raleway"/>
                <a:sym typeface="Raleway"/>
              </a:rPr>
              <a:t>gevolg</a:t>
            </a:r>
            <a:r>
              <a:rPr lang="en-US" sz="2200" dirty="0">
                <a:latin typeface="Raleway"/>
                <a:ea typeface="Raleway"/>
                <a:cs typeface="Raleway"/>
                <a:sym typeface="Raleway"/>
              </a:rPr>
              <a:t> van de door de </a:t>
            </a:r>
            <a:r>
              <a:rPr lang="en-US" sz="2200" dirty="0" err="1">
                <a:latin typeface="Raleway"/>
                <a:ea typeface="Raleway"/>
                <a:cs typeface="Raleway"/>
                <a:sym typeface="Raleway"/>
              </a:rPr>
              <a:t>overheid</a:t>
            </a:r>
            <a:r>
              <a:rPr lang="en-US" sz="2200" dirty="0">
                <a:latin typeface="Raleway"/>
                <a:ea typeface="Raleway"/>
                <a:cs typeface="Raleway"/>
                <a:sym typeface="Raleway"/>
              </a:rPr>
              <a:t> </a:t>
            </a:r>
            <a:r>
              <a:rPr lang="en-US" sz="2200" dirty="0" err="1">
                <a:latin typeface="Raleway"/>
                <a:ea typeface="Raleway"/>
                <a:cs typeface="Raleway"/>
                <a:sym typeface="Raleway"/>
              </a:rPr>
              <a:t>ingestelde</a:t>
            </a:r>
            <a:r>
              <a:rPr lang="en-US" sz="2200" dirty="0">
                <a:latin typeface="Raleway"/>
                <a:ea typeface="Raleway"/>
                <a:cs typeface="Raleway"/>
                <a:sym typeface="Raleway"/>
              </a:rPr>
              <a:t> </a:t>
            </a:r>
            <a:r>
              <a:rPr lang="en-US" sz="2200" dirty="0" err="1">
                <a:latin typeface="Raleway"/>
                <a:ea typeface="Raleway"/>
                <a:cs typeface="Raleway"/>
                <a:sym typeface="Raleway"/>
              </a:rPr>
              <a:t>sluitingen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beperkingen</a:t>
            </a:r>
            <a:r>
              <a:rPr lang="en-US" sz="2200" dirty="0">
                <a:latin typeface="Raleway"/>
                <a:ea typeface="Raleway"/>
                <a:cs typeface="Raleway"/>
                <a:sym typeface="Raleway"/>
              </a:rPr>
              <a:t>. </a:t>
            </a:r>
            <a:endParaRPr dirty="0"/>
          </a:p>
          <a:p>
            <a:pPr marL="0" lvl="0" indent="0" algn="l" rtl="0">
              <a:lnSpc>
                <a:spcPct val="100000"/>
              </a:lnSpc>
              <a:spcBef>
                <a:spcPts val="1000"/>
              </a:spcBef>
              <a:spcAft>
                <a:spcPts val="0"/>
              </a:spcAft>
              <a:buClr>
                <a:schemeClr val="lt1"/>
              </a:buClr>
              <a:buSzPts val="2200"/>
              <a:buNone/>
            </a:pPr>
            <a:r>
              <a:rPr lang="en-US" sz="2200" dirty="0" err="1">
                <a:latin typeface="Raleway"/>
                <a:ea typeface="Raleway"/>
                <a:cs typeface="Raleway"/>
                <a:sym typeface="Raleway"/>
              </a:rPr>
              <a:t>Toegang</a:t>
            </a:r>
            <a:r>
              <a:rPr lang="en-US" sz="2200" dirty="0">
                <a:latin typeface="Raleway"/>
                <a:ea typeface="Raleway"/>
                <a:cs typeface="Raleway"/>
                <a:sym typeface="Raleway"/>
              </a:rPr>
              <a:t> tot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inzicht</a:t>
            </a:r>
            <a:r>
              <a:rPr lang="en-US" sz="2200" dirty="0">
                <a:latin typeface="Raleway"/>
                <a:ea typeface="Raleway"/>
                <a:cs typeface="Raleway"/>
                <a:sym typeface="Raleway"/>
              </a:rPr>
              <a:t> in </a:t>
            </a:r>
            <a:r>
              <a:rPr lang="en-US" sz="2200" dirty="0" err="1">
                <a:latin typeface="Raleway"/>
                <a:ea typeface="Raleway"/>
                <a:cs typeface="Raleway"/>
                <a:sym typeface="Raleway"/>
              </a:rPr>
              <a:t>nieuw</a:t>
            </a:r>
            <a:r>
              <a:rPr lang="en-US" sz="2200" dirty="0">
                <a:latin typeface="Raleway"/>
                <a:ea typeface="Raleway"/>
                <a:cs typeface="Raleway"/>
                <a:sym typeface="Raleway"/>
              </a:rPr>
              <a:t> talent is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enorm</a:t>
            </a:r>
            <a:r>
              <a:rPr lang="en-US" sz="2200" dirty="0">
                <a:latin typeface="Raleway"/>
                <a:ea typeface="Raleway"/>
                <a:cs typeface="Raleway"/>
                <a:sym typeface="Raleway"/>
              </a:rPr>
              <a:t> </a:t>
            </a:r>
            <a:r>
              <a:rPr lang="en-US" sz="2200" dirty="0" err="1">
                <a:latin typeface="Raleway"/>
                <a:ea typeface="Raleway"/>
                <a:cs typeface="Raleway"/>
                <a:sym typeface="Raleway"/>
              </a:rPr>
              <a:t>voordeel</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a:t>
            </a:r>
            <a:r>
              <a:rPr lang="en-US" sz="2200" dirty="0" err="1">
                <a:latin typeface="Raleway"/>
                <a:ea typeface="Raleway"/>
                <a:cs typeface="Raleway"/>
                <a:sym typeface="Raleway"/>
              </a:rPr>
              <a:t>gastbedrijven</a:t>
            </a:r>
            <a:r>
              <a:rPr lang="en-US" sz="2200" dirty="0">
                <a:latin typeface="Raleway"/>
                <a:ea typeface="Raleway"/>
                <a:cs typeface="Raleway"/>
                <a:sym typeface="Raleway"/>
              </a:rPr>
              <a:t>. Zij </a:t>
            </a:r>
            <a:r>
              <a:rPr lang="en-US" sz="2200" dirty="0" err="1">
                <a:latin typeface="Raleway"/>
                <a:ea typeface="Raleway"/>
                <a:cs typeface="Raleway"/>
                <a:sym typeface="Raleway"/>
              </a:rPr>
              <a:t>hebben</a:t>
            </a:r>
            <a:r>
              <a:rPr lang="en-US" sz="2200" dirty="0">
                <a:latin typeface="Raleway"/>
                <a:ea typeface="Raleway"/>
                <a:cs typeface="Raleway"/>
                <a:sym typeface="Raleway"/>
              </a:rPr>
              <a:t> direct contact, minder </a:t>
            </a:r>
            <a:r>
              <a:rPr lang="en-US" sz="2200" dirty="0" err="1">
                <a:latin typeface="Raleway"/>
                <a:ea typeface="Raleway"/>
                <a:cs typeface="Raleway"/>
                <a:sym typeface="Raleway"/>
              </a:rPr>
              <a:t>initiële</a:t>
            </a:r>
            <a:r>
              <a:rPr lang="en-US" sz="2200" dirty="0">
                <a:latin typeface="Raleway"/>
                <a:ea typeface="Raleway"/>
                <a:cs typeface="Raleway"/>
                <a:sym typeface="Raleway"/>
              </a:rPr>
              <a:t> </a:t>
            </a:r>
            <a:r>
              <a:rPr lang="en-US" sz="2200" dirty="0" err="1">
                <a:latin typeface="Raleway"/>
                <a:ea typeface="Raleway"/>
                <a:cs typeface="Raleway"/>
                <a:sym typeface="Raleway"/>
              </a:rPr>
              <a:t>opleiding</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bestaande</a:t>
            </a:r>
            <a:r>
              <a:rPr lang="en-US" sz="2200" dirty="0">
                <a:latin typeface="Raleway"/>
                <a:ea typeface="Raleway"/>
                <a:cs typeface="Raleway"/>
                <a:sym typeface="Raleway"/>
              </a:rPr>
              <a:t> </a:t>
            </a:r>
            <a:r>
              <a:rPr lang="en-US" sz="2200" dirty="0" err="1">
                <a:latin typeface="Raleway"/>
                <a:ea typeface="Raleway"/>
                <a:cs typeface="Raleway"/>
                <a:sym typeface="Raleway"/>
              </a:rPr>
              <a:t>relatie</a:t>
            </a:r>
            <a:r>
              <a:rPr lang="en-US" sz="2200" dirty="0">
                <a:latin typeface="Raleway"/>
                <a:ea typeface="Raleway"/>
                <a:cs typeface="Raleway"/>
                <a:sym typeface="Raleway"/>
              </a:rPr>
              <a:t> met </a:t>
            </a:r>
            <a:r>
              <a:rPr lang="en-US" sz="2200" dirty="0" err="1">
                <a:latin typeface="Raleway"/>
                <a:ea typeface="Raleway"/>
                <a:cs typeface="Raleway"/>
                <a:sym typeface="Raleway"/>
              </a:rPr>
              <a:t>toekomstige</a:t>
            </a:r>
            <a:r>
              <a:rPr lang="en-US" sz="2200" dirty="0">
                <a:latin typeface="Raleway"/>
                <a:ea typeface="Raleway"/>
                <a:cs typeface="Raleway"/>
                <a:sym typeface="Raleway"/>
              </a:rPr>
              <a:t> </a:t>
            </a:r>
            <a:r>
              <a:rPr lang="en-US" sz="2200" dirty="0" err="1">
                <a:latin typeface="Raleway"/>
                <a:ea typeface="Raleway"/>
                <a:cs typeface="Raleway"/>
                <a:sym typeface="Raleway"/>
              </a:rPr>
              <a:t>afgestudeerden</a:t>
            </a:r>
            <a:r>
              <a:rPr lang="en-US" sz="2200" dirty="0">
                <a:latin typeface="Raleway"/>
                <a:ea typeface="Raleway"/>
                <a:cs typeface="Raleway"/>
                <a:sym typeface="Raleway"/>
              </a:rPr>
              <a:t>.</a:t>
            </a:r>
            <a:endParaRPr dirty="0"/>
          </a:p>
          <a:p>
            <a:pPr marL="228600" lvl="0" indent="-228600" algn="l" rtl="0">
              <a:lnSpc>
                <a:spcPct val="100000"/>
              </a:lnSpc>
              <a:spcBef>
                <a:spcPts val="1000"/>
              </a:spcBef>
              <a:spcAft>
                <a:spcPts val="0"/>
              </a:spcAft>
              <a:buClr>
                <a:schemeClr val="lt1"/>
              </a:buClr>
              <a:buSzPts val="2400"/>
              <a:buNone/>
            </a:pPr>
            <a:endParaRPr dirty="0"/>
          </a:p>
        </p:txBody>
      </p:sp>
      <p:sp>
        <p:nvSpPr>
          <p:cNvPr id="655" name="Google Shape;655;p25"/>
          <p:cNvSpPr txBox="1">
            <a:spLocks noGrp="1"/>
          </p:cNvSpPr>
          <p:nvPr>
            <p:ph type="body" idx="2"/>
          </p:nvPr>
        </p:nvSpPr>
        <p:spPr>
          <a:xfrm>
            <a:off x="438416" y="427125"/>
            <a:ext cx="5361285" cy="9639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2500"/>
              <a:buNone/>
            </a:pPr>
            <a:r>
              <a:rPr lang="en-US" sz="2500">
                <a:solidFill>
                  <a:srgbClr val="F0985E"/>
                </a:solidFill>
              </a:rPr>
              <a:t>Selecteren en ontwikkelen van toekomstig talent</a:t>
            </a:r>
            <a:endParaRPr sz="2500">
              <a:solidFill>
                <a:srgbClr val="F0985E"/>
              </a:solidFill>
            </a:endParaRPr>
          </a:p>
        </p:txBody>
      </p:sp>
      <p:pic>
        <p:nvPicPr>
          <p:cNvPr id="656" name="Google Shape;656;p25" descr="Graduates at a university graduation ceremony"/>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6" descr="Top view of a red broth and spoon on a black tabl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52062" y="228600"/>
            <a:ext cx="5105121" cy="5704209"/>
          </a:xfrm>
          <a:prstGeom prst="rect">
            <a:avLst/>
          </a:prstGeom>
          <a:solidFill>
            <a:schemeClr val="lt1"/>
          </a:solidFill>
          <a:ln>
            <a:noFill/>
          </a:ln>
        </p:spPr>
      </p:pic>
      <p:sp>
        <p:nvSpPr>
          <p:cNvPr id="662" name="Google Shape;662;p26"/>
          <p:cNvSpPr txBox="1">
            <a:spLocks noGrp="1"/>
          </p:cNvSpPr>
          <p:nvPr>
            <p:ph type="body" idx="1"/>
          </p:nvPr>
        </p:nvSpPr>
        <p:spPr>
          <a:xfrm>
            <a:off x="1005840" y="1429789"/>
            <a:ext cx="5619404" cy="4905032"/>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chemeClr val="lt1"/>
              </a:buClr>
              <a:buSzPct val="100000"/>
              <a:buNone/>
            </a:pPr>
            <a:r>
              <a:rPr lang="en-US" dirty="0" err="1">
                <a:latin typeface="Raleway"/>
                <a:ea typeface="Raleway"/>
                <a:cs typeface="Raleway"/>
                <a:sym typeface="Raleway"/>
              </a:rPr>
              <a:t>Culinaire</a:t>
            </a:r>
            <a:r>
              <a:rPr lang="en-US" dirty="0">
                <a:latin typeface="Raleway"/>
                <a:ea typeface="Raleway"/>
                <a:cs typeface="Raleway"/>
                <a:sym typeface="Raleway"/>
              </a:rPr>
              <a:t> </a:t>
            </a:r>
            <a:r>
              <a:rPr lang="en-US" dirty="0" err="1">
                <a:latin typeface="Raleway"/>
                <a:ea typeface="Raleway"/>
                <a:cs typeface="Raleway"/>
                <a:sym typeface="Raleway"/>
              </a:rPr>
              <a:t>ondernemers</a:t>
            </a:r>
            <a:r>
              <a:rPr lang="en-US" dirty="0">
                <a:latin typeface="Raleway"/>
                <a:ea typeface="Raleway"/>
                <a:cs typeface="Raleway"/>
                <a:sym typeface="Raleway"/>
              </a:rPr>
              <a:t> </a:t>
            </a:r>
            <a:r>
              <a:rPr lang="en-US" dirty="0" err="1">
                <a:latin typeface="Raleway"/>
                <a:ea typeface="Raleway"/>
                <a:cs typeface="Raleway"/>
                <a:sym typeface="Raleway"/>
              </a:rPr>
              <a:t>staan</a:t>
            </a:r>
            <a:r>
              <a:rPr lang="en-US" dirty="0">
                <a:latin typeface="Raleway"/>
                <a:ea typeface="Raleway"/>
                <a:cs typeface="Raleway"/>
                <a:sym typeface="Raleway"/>
              </a:rPr>
              <a:t> </a:t>
            </a:r>
            <a:r>
              <a:rPr lang="en-US" dirty="0" err="1">
                <a:latin typeface="Raleway"/>
                <a:ea typeface="Raleway"/>
                <a:cs typeface="Raleway"/>
                <a:sym typeface="Raleway"/>
              </a:rPr>
              <a:t>voortdurend</a:t>
            </a:r>
            <a:r>
              <a:rPr lang="en-US" dirty="0">
                <a:latin typeface="Raleway"/>
                <a:ea typeface="Raleway"/>
                <a:cs typeface="Raleway"/>
                <a:sym typeface="Raleway"/>
              </a:rPr>
              <a:t> </a:t>
            </a:r>
            <a:r>
              <a:rPr lang="en-US" dirty="0" err="1">
                <a:latin typeface="Raleway"/>
                <a:ea typeface="Raleway"/>
                <a:cs typeface="Raleway"/>
                <a:sym typeface="Raleway"/>
              </a:rPr>
              <a:t>onder</a:t>
            </a:r>
            <a:r>
              <a:rPr lang="en-US" dirty="0">
                <a:latin typeface="Raleway"/>
                <a:ea typeface="Raleway"/>
                <a:cs typeface="Raleway"/>
                <a:sym typeface="Raleway"/>
              </a:rPr>
              <a:t> </a:t>
            </a:r>
            <a:r>
              <a:rPr lang="en-US" dirty="0" err="1">
                <a:latin typeface="Raleway"/>
                <a:ea typeface="Raleway"/>
                <a:cs typeface="Raleway"/>
                <a:sym typeface="Raleway"/>
              </a:rPr>
              <a:t>druk</a:t>
            </a:r>
            <a:r>
              <a:rPr lang="en-US" dirty="0">
                <a:latin typeface="Raleway"/>
                <a:ea typeface="Raleway"/>
                <a:cs typeface="Raleway"/>
                <a:sym typeface="Raleway"/>
              </a:rPr>
              <a:t> om </a:t>
            </a:r>
            <a:r>
              <a:rPr lang="en-US" dirty="0" err="1">
                <a:latin typeface="Raleway"/>
                <a:ea typeface="Raleway"/>
                <a:cs typeface="Raleway"/>
                <a:sym typeface="Raleway"/>
              </a:rPr>
              <a:t>innovatiever</a:t>
            </a:r>
            <a:r>
              <a:rPr lang="en-US" dirty="0">
                <a:latin typeface="Raleway"/>
                <a:ea typeface="Raleway"/>
                <a:cs typeface="Raleway"/>
                <a:sym typeface="Raleway"/>
              </a:rPr>
              <a:t>, </a:t>
            </a:r>
            <a:r>
              <a:rPr lang="en-US" dirty="0" err="1">
                <a:latin typeface="Raleway"/>
                <a:ea typeface="Raleway"/>
                <a:cs typeface="Raleway"/>
                <a:sym typeface="Raleway"/>
              </a:rPr>
              <a:t>efficiënter</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productiever</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Werkend</a:t>
            </a:r>
            <a:r>
              <a:rPr lang="en-US" dirty="0">
                <a:latin typeface="Raleway"/>
                <a:ea typeface="Raleway"/>
                <a:cs typeface="Raleway"/>
                <a:sym typeface="Raleway"/>
              </a:rPr>
              <a:t> </a:t>
            </a:r>
            <a:r>
              <a:rPr lang="en-US" dirty="0" err="1">
                <a:latin typeface="Raleway"/>
                <a:ea typeface="Raleway"/>
                <a:cs typeface="Raleway"/>
                <a:sym typeface="Raleway"/>
              </a:rPr>
              <a:t>leren</a:t>
            </a:r>
            <a:r>
              <a:rPr lang="en-US" dirty="0">
                <a:latin typeface="Raleway"/>
                <a:ea typeface="Raleway"/>
                <a:cs typeface="Raleway"/>
                <a:sym typeface="Raleway"/>
              </a:rPr>
              <a:t> </a:t>
            </a:r>
            <a:r>
              <a:rPr lang="en-US" dirty="0" err="1">
                <a:latin typeface="Raleway"/>
                <a:ea typeface="Raleway"/>
                <a:cs typeface="Raleway"/>
                <a:sym typeface="Raleway"/>
              </a:rPr>
              <a:t>kan</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krachtig</a:t>
            </a:r>
            <a:r>
              <a:rPr lang="en-US" dirty="0">
                <a:latin typeface="Raleway"/>
                <a:ea typeface="Raleway"/>
                <a:cs typeface="Raleway"/>
                <a:sym typeface="Raleway"/>
              </a:rPr>
              <a:t> </a:t>
            </a:r>
            <a:r>
              <a:rPr lang="en-US" dirty="0" err="1">
                <a:latin typeface="Raleway"/>
                <a:ea typeface="Raleway"/>
                <a:cs typeface="Raleway"/>
                <a:sym typeface="Raleway"/>
              </a:rPr>
              <a:t>antwoord</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op die </a:t>
            </a:r>
            <a:r>
              <a:rPr lang="en-US" dirty="0" err="1">
                <a:latin typeface="Raleway"/>
                <a:ea typeface="Raleway"/>
                <a:cs typeface="Raleway"/>
                <a:sym typeface="Raleway"/>
              </a:rPr>
              <a:t>druk</a:t>
            </a:r>
            <a:r>
              <a:rPr lang="en-US" dirty="0">
                <a:latin typeface="Raleway"/>
                <a:ea typeface="Raleway"/>
                <a:cs typeface="Raleway"/>
                <a:sym typeface="Raleway"/>
              </a:rPr>
              <a:t>.</a:t>
            </a:r>
            <a:endParaRPr dirty="0"/>
          </a:p>
          <a:p>
            <a:pPr marL="0" lvl="0" indent="0">
              <a:lnSpc>
                <a:spcPct val="110000"/>
              </a:lnSpc>
              <a:buSzPct val="100000"/>
            </a:pPr>
            <a:r>
              <a:rPr lang="en-US" dirty="0" err="1">
                <a:latin typeface="Raleway"/>
                <a:ea typeface="Raleway"/>
                <a:cs typeface="Raleway"/>
                <a:sym typeface="Raleway"/>
              </a:rPr>
              <a:t>Voor</a:t>
            </a:r>
            <a:r>
              <a:rPr lang="en-US" dirty="0">
                <a:latin typeface="Raleway"/>
                <a:ea typeface="Raleway"/>
                <a:cs typeface="Raleway"/>
                <a:sym typeface="Raleway"/>
              </a:rPr>
              <a:t> KMO's </a:t>
            </a:r>
            <a:r>
              <a:rPr lang="en-US" dirty="0" err="1">
                <a:latin typeface="Raleway"/>
                <a:ea typeface="Raleway"/>
                <a:cs typeface="Raleway"/>
                <a:sym typeface="Raleway"/>
              </a:rPr>
              <a:t>kunnen</a:t>
            </a:r>
            <a:r>
              <a:rPr lang="en-US" dirty="0">
                <a:latin typeface="Raleway"/>
                <a:ea typeface="Raleway"/>
                <a:cs typeface="Raleway"/>
                <a:sym typeface="Raleway"/>
              </a:rPr>
              <a:t> stages, </a:t>
            </a:r>
            <a:r>
              <a:rPr lang="en-US" dirty="0" err="1">
                <a:latin typeface="Raleway"/>
                <a:ea typeface="Raleway"/>
                <a:cs typeface="Raleway"/>
                <a:sym typeface="Raleway"/>
              </a:rPr>
              <a:t>leren</a:t>
            </a:r>
            <a:r>
              <a:rPr lang="en-US" dirty="0">
                <a:latin typeface="Raleway"/>
                <a:ea typeface="Raleway"/>
                <a:cs typeface="Raleway"/>
                <a:sym typeface="Raleway"/>
              </a:rPr>
              <a:t> op de </a:t>
            </a:r>
            <a:r>
              <a:rPr lang="en-US" dirty="0" err="1">
                <a:latin typeface="Raleway"/>
                <a:ea typeface="Raleway"/>
                <a:cs typeface="Raleway"/>
                <a:sym typeface="Raleway"/>
              </a:rPr>
              <a:t>werkplek</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onderdompeling</a:t>
            </a:r>
            <a:r>
              <a:rPr lang="en-US" dirty="0">
                <a:latin typeface="Raleway"/>
                <a:ea typeface="Raleway"/>
                <a:cs typeface="Raleway"/>
                <a:sym typeface="Raleway"/>
              </a:rPr>
              <a:t> in de </a:t>
            </a:r>
            <a:r>
              <a:rPr lang="en-US" dirty="0" err="1">
                <a:latin typeface="Raleway"/>
                <a:ea typeface="Raleway"/>
                <a:cs typeface="Raleway"/>
                <a:sym typeface="Raleway"/>
              </a:rPr>
              <a:t>sleutelgebieden</a:t>
            </a:r>
            <a:r>
              <a:rPr lang="en-US" dirty="0">
                <a:latin typeface="Raleway"/>
                <a:ea typeface="Raleway"/>
                <a:cs typeface="Raleway"/>
                <a:sym typeface="Raleway"/>
              </a:rPr>
              <a:t> </a:t>
            </a:r>
            <a:r>
              <a:rPr lang="en-US" dirty="0" err="1">
                <a:latin typeface="Raleway"/>
                <a:ea typeface="Raleway"/>
                <a:cs typeface="Raleway"/>
                <a:sym typeface="Raleway"/>
              </a:rPr>
              <a:t>culinair</a:t>
            </a:r>
            <a:r>
              <a:rPr lang="en-US" dirty="0">
                <a:latin typeface="Raleway"/>
                <a:ea typeface="Raleway"/>
                <a:cs typeface="Raleway"/>
                <a:sym typeface="Raleway"/>
              </a:rPr>
              <a:t> </a:t>
            </a:r>
            <a:r>
              <a:rPr lang="en-US" dirty="0" err="1">
                <a:latin typeface="Raleway"/>
                <a:ea typeface="Raleway"/>
                <a:cs typeface="Raleway"/>
                <a:sym typeface="Raleway"/>
              </a:rPr>
              <a:t>erfgoed</a:t>
            </a:r>
            <a:r>
              <a:rPr lang="en-US" dirty="0">
                <a:latin typeface="Raleway"/>
                <a:ea typeface="Raleway"/>
                <a:cs typeface="Raleway"/>
                <a:sym typeface="Raleway"/>
              </a:rPr>
              <a:t>, </a:t>
            </a:r>
            <a:r>
              <a:rPr lang="en-US" dirty="0" err="1">
                <a:latin typeface="Raleway"/>
                <a:ea typeface="Raleway"/>
                <a:cs typeface="Raleway"/>
                <a:sym typeface="Raleway"/>
              </a:rPr>
              <a:t>ondernemerschap</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innovatie</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duidelijk</a:t>
            </a:r>
            <a:r>
              <a:rPr lang="en-US" dirty="0">
                <a:latin typeface="Raleway"/>
                <a:ea typeface="Raleway"/>
                <a:cs typeface="Raleway"/>
                <a:sym typeface="Raleway"/>
              </a:rPr>
              <a:t> </a:t>
            </a:r>
            <a:r>
              <a:rPr lang="en-US" dirty="0" err="1">
                <a:latin typeface="Raleway"/>
                <a:ea typeface="Raleway"/>
                <a:cs typeface="Raleway"/>
                <a:sym typeface="Raleway"/>
              </a:rPr>
              <a:t>rendement</a:t>
            </a:r>
            <a:r>
              <a:rPr lang="en-US" dirty="0">
                <a:latin typeface="Raleway"/>
                <a:ea typeface="Raleway"/>
                <a:cs typeface="Raleway"/>
                <a:sym typeface="Raleway"/>
              </a:rPr>
              <a:t> op de </a:t>
            </a:r>
            <a:r>
              <a:rPr lang="en-US" dirty="0" err="1">
                <a:latin typeface="Raleway"/>
                <a:ea typeface="Raleway"/>
                <a:cs typeface="Raleway"/>
                <a:sym typeface="Raleway"/>
              </a:rPr>
              <a:t>investering</a:t>
            </a:r>
            <a:r>
              <a:rPr lang="en-US" dirty="0">
                <a:latin typeface="Raleway"/>
                <a:ea typeface="Raleway"/>
                <a:cs typeface="Raleway"/>
                <a:sym typeface="Raleway"/>
              </a:rPr>
              <a:t> </a:t>
            </a:r>
            <a:r>
              <a:rPr lang="en-US" dirty="0" err="1">
                <a:latin typeface="Raleway"/>
                <a:ea typeface="Raleway"/>
                <a:cs typeface="Raleway"/>
                <a:sym typeface="Raleway"/>
              </a:rPr>
              <a:t>hebben</a:t>
            </a:r>
            <a:r>
              <a:rPr lang="en-US" dirty="0">
                <a:latin typeface="Raleway"/>
                <a:ea typeface="Raleway"/>
                <a:cs typeface="Raleway"/>
                <a:sym typeface="Raleway"/>
              </a:rPr>
              <a:t> - door </a:t>
            </a:r>
            <a:r>
              <a:rPr lang="en-US" dirty="0" err="1">
                <a:latin typeface="Raleway"/>
                <a:ea typeface="Raleway"/>
                <a:cs typeface="Raleway"/>
                <a:sym typeface="Raleway"/>
              </a:rPr>
              <a:t>uit</a:t>
            </a:r>
            <a:r>
              <a:rPr lang="en-US" dirty="0">
                <a:latin typeface="Raleway"/>
                <a:ea typeface="Raleway"/>
                <a:cs typeface="Raleway"/>
                <a:sym typeface="Raleway"/>
              </a:rPr>
              <a:t> het </a:t>
            </a:r>
            <a:r>
              <a:rPr lang="en-US" dirty="0" err="1">
                <a:latin typeface="Raleway"/>
                <a:ea typeface="Raleway"/>
                <a:cs typeface="Raleway"/>
                <a:sym typeface="Raleway"/>
              </a:rPr>
              <a:t>verleden</a:t>
            </a:r>
            <a:r>
              <a:rPr lang="en-US" dirty="0">
                <a:latin typeface="Raleway"/>
                <a:ea typeface="Raleway"/>
                <a:cs typeface="Raleway"/>
                <a:sym typeface="Raleway"/>
              </a:rPr>
              <a:t>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putten</a:t>
            </a:r>
            <a:r>
              <a:rPr lang="en-US" dirty="0">
                <a:latin typeface="Raleway"/>
                <a:ea typeface="Raleway"/>
                <a:cs typeface="Raleway"/>
                <a:sym typeface="Raleway"/>
              </a:rPr>
              <a:t>, </a:t>
            </a:r>
            <a:r>
              <a:rPr lang="en-US" dirty="0" err="1">
                <a:latin typeface="Raleway"/>
                <a:ea typeface="Raleway"/>
                <a:cs typeface="Raleway"/>
                <a:sym typeface="Raleway"/>
              </a:rPr>
              <a:t>kunnen</a:t>
            </a:r>
            <a:r>
              <a:rPr lang="en-US" dirty="0">
                <a:latin typeface="Raleway"/>
                <a:ea typeface="Raleway"/>
                <a:cs typeface="Raleway"/>
                <a:sym typeface="Raleway"/>
              </a:rPr>
              <a:t> </a:t>
            </a:r>
            <a:r>
              <a:rPr lang="en-US" dirty="0" err="1">
                <a:latin typeface="Raleway"/>
                <a:ea typeface="Raleway"/>
                <a:cs typeface="Raleway"/>
                <a:sym typeface="Raleway"/>
              </a:rPr>
              <a:t>zij</a:t>
            </a:r>
            <a:r>
              <a:rPr lang="en-US" dirty="0">
                <a:latin typeface="Raleway"/>
                <a:ea typeface="Raleway"/>
                <a:cs typeface="Raleway"/>
                <a:sym typeface="Raleway"/>
              </a:rPr>
              <a:t> </a:t>
            </a:r>
            <a:r>
              <a:rPr lang="en-US" dirty="0" err="1">
                <a:latin typeface="Raleway"/>
                <a:ea typeface="Raleway"/>
                <a:cs typeface="Raleway"/>
                <a:sym typeface="Raleway"/>
              </a:rPr>
              <a:t>nieuwe</a:t>
            </a:r>
            <a:r>
              <a:rPr lang="en-US" dirty="0">
                <a:latin typeface="Raleway"/>
                <a:ea typeface="Raleway"/>
                <a:cs typeface="Raleway"/>
                <a:sym typeface="Raleway"/>
              </a:rPr>
              <a:t> </a:t>
            </a:r>
            <a:r>
              <a:rPr lang="en-US" dirty="0" err="1">
                <a:latin typeface="Raleway"/>
                <a:ea typeface="Raleway"/>
                <a:cs typeface="Raleway"/>
                <a:sym typeface="Raleway"/>
              </a:rPr>
              <a:t>producten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diensten</a:t>
            </a:r>
            <a:r>
              <a:rPr lang="en-US" dirty="0">
                <a:latin typeface="Raleway"/>
                <a:ea typeface="Raleway"/>
                <a:cs typeface="Raleway"/>
                <a:sym typeface="Raleway"/>
              </a:rPr>
              <a:t> </a:t>
            </a:r>
            <a:r>
              <a:rPr lang="en-US" dirty="0" err="1">
                <a:latin typeface="Raleway"/>
                <a:ea typeface="Raleway"/>
                <a:cs typeface="Raleway"/>
                <a:sym typeface="Raleway"/>
              </a:rPr>
              <a:t>innoveren</a:t>
            </a:r>
            <a:r>
              <a:rPr lang="en-US" dirty="0">
                <a:latin typeface="Raleway"/>
                <a:ea typeface="Raleway"/>
                <a:cs typeface="Raleway"/>
                <a:sym typeface="Raleway"/>
              </a:rPr>
              <a:t> die </a:t>
            </a:r>
            <a:r>
              <a:rPr lang="en-US" dirty="0" err="1">
                <a:latin typeface="Raleway"/>
                <a:ea typeface="Raleway"/>
                <a:cs typeface="Raleway"/>
                <a:sym typeface="Raleway"/>
              </a:rPr>
              <a:t>antwoord</a:t>
            </a:r>
            <a:r>
              <a:rPr lang="en-US" dirty="0">
                <a:latin typeface="Raleway"/>
                <a:ea typeface="Raleway"/>
                <a:cs typeface="Raleway"/>
                <a:sym typeface="Raleway"/>
              </a:rPr>
              <a:t> </a:t>
            </a:r>
            <a:r>
              <a:rPr lang="en-US" dirty="0" err="1">
                <a:latin typeface="Raleway"/>
                <a:ea typeface="Raleway"/>
                <a:cs typeface="Raleway"/>
                <a:sym typeface="Raleway"/>
              </a:rPr>
              <a:t>geven</a:t>
            </a:r>
            <a:r>
              <a:rPr lang="en-US" dirty="0">
                <a:latin typeface="Raleway"/>
                <a:ea typeface="Raleway"/>
                <a:cs typeface="Raleway"/>
                <a:sym typeface="Raleway"/>
              </a:rPr>
              <a:t> op de </a:t>
            </a:r>
            <a:r>
              <a:rPr lang="en-US" dirty="0" err="1">
                <a:latin typeface="Raleway"/>
                <a:ea typeface="Raleway"/>
                <a:cs typeface="Raleway"/>
                <a:sym typeface="Raleway"/>
              </a:rPr>
              <a:t>vraag</a:t>
            </a:r>
            <a:r>
              <a:rPr lang="en-US" dirty="0">
                <a:latin typeface="Raleway"/>
                <a:ea typeface="Raleway"/>
                <a:cs typeface="Raleway"/>
                <a:sym typeface="Raleway"/>
              </a:rPr>
              <a:t> van de steeds </a:t>
            </a:r>
            <a:r>
              <a:rPr lang="en-US" dirty="0" err="1">
                <a:latin typeface="Raleway"/>
                <a:ea typeface="Raleway"/>
                <a:cs typeface="Raleway"/>
                <a:sym typeface="Raleway"/>
              </a:rPr>
              <a:t>veranderende</a:t>
            </a:r>
            <a:r>
              <a:rPr lang="en-US" dirty="0">
                <a:latin typeface="Raleway"/>
                <a:ea typeface="Raleway"/>
                <a:cs typeface="Raleway"/>
                <a:sym typeface="Raleway"/>
              </a:rPr>
              <a:t> </a:t>
            </a:r>
            <a:r>
              <a:rPr lang="en-US" dirty="0" err="1">
                <a:latin typeface="Raleway"/>
                <a:ea typeface="Raleway"/>
                <a:cs typeface="Raleway"/>
                <a:sym typeface="Raleway"/>
              </a:rPr>
              <a:t>markten</a:t>
            </a:r>
            <a:r>
              <a:rPr lang="en-US" dirty="0">
                <a:latin typeface="Raleway"/>
                <a:ea typeface="Raleway"/>
                <a:cs typeface="Raleway"/>
                <a:sym typeface="Raleway"/>
              </a:rPr>
              <a:t>.</a:t>
            </a:r>
            <a:endParaRPr dirty="0">
              <a:latin typeface="Raleway"/>
              <a:ea typeface="Raleway"/>
              <a:cs typeface="Raleway"/>
              <a:sym typeface="Raleway"/>
            </a:endParaRPr>
          </a:p>
        </p:txBody>
      </p:sp>
      <p:sp>
        <p:nvSpPr>
          <p:cNvPr id="663" name="Google Shape;663;p26"/>
          <p:cNvSpPr txBox="1">
            <a:spLocks noGrp="1"/>
          </p:cNvSpPr>
          <p:nvPr>
            <p:ph type="body" idx="3"/>
          </p:nvPr>
        </p:nvSpPr>
        <p:spPr>
          <a:xfrm>
            <a:off x="1005840" y="448256"/>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0985E"/>
              </a:buClr>
              <a:buSzPts val="3200"/>
              <a:buNone/>
            </a:pPr>
            <a:r>
              <a:rPr lang="en-US" sz="3200">
                <a:solidFill>
                  <a:srgbClr val="F0985E"/>
                </a:solidFill>
              </a:rPr>
              <a:t>Samenvatting:</a:t>
            </a:r>
            <a:endParaRPr sz="3200">
              <a:solidFill>
                <a:srgbClr val="F0985E"/>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7"/>
          <p:cNvSpPr txBox="1">
            <a:spLocks noGrp="1"/>
          </p:cNvSpPr>
          <p:nvPr>
            <p:ph type="body" idx="1"/>
          </p:nvPr>
        </p:nvSpPr>
        <p:spPr>
          <a:xfrm>
            <a:off x="2149154" y="934084"/>
            <a:ext cx="9422162"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Hoe de student profiteert</a:t>
            </a:r>
            <a:endParaRPr/>
          </a:p>
        </p:txBody>
      </p:sp>
      <p:sp>
        <p:nvSpPr>
          <p:cNvPr id="669" name="Google Shape;669;p27"/>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03</a:t>
            </a:r>
            <a:endParaRPr/>
          </a:p>
        </p:txBody>
      </p:sp>
      <p:grpSp>
        <p:nvGrpSpPr>
          <p:cNvPr id="670" name="Google Shape;670;p27"/>
          <p:cNvGrpSpPr/>
          <p:nvPr/>
        </p:nvGrpSpPr>
        <p:grpSpPr>
          <a:xfrm>
            <a:off x="4438098" y="2185925"/>
            <a:ext cx="3313908" cy="2484250"/>
            <a:chOff x="2904151" y="2414371"/>
            <a:chExt cx="2770617" cy="2076976"/>
          </a:xfrm>
        </p:grpSpPr>
        <p:sp>
          <p:nvSpPr>
            <p:cNvPr id="671" name="Google Shape;671;p27"/>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672" name="Google Shape;672;p27"/>
            <p:cNvGrpSpPr/>
            <p:nvPr/>
          </p:nvGrpSpPr>
          <p:grpSpPr>
            <a:xfrm>
              <a:off x="2904151" y="2414371"/>
              <a:ext cx="2770617" cy="2076976"/>
              <a:chOff x="2904151" y="2414371"/>
              <a:chExt cx="2770617" cy="2076976"/>
            </a:xfrm>
          </p:grpSpPr>
          <p:sp>
            <p:nvSpPr>
              <p:cNvPr id="673" name="Google Shape;673;p27"/>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4" name="Google Shape;674;p27"/>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5" name="Google Shape;675;p27"/>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6" name="Google Shape;676;p2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7" name="Google Shape;677;p2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8" name="Google Shape;678;p27"/>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9" name="Google Shape;679;p2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0" name="Google Shape;680;p2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1" name="Google Shape;681;p27"/>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2" name="Google Shape;682;p27"/>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3" name="Google Shape;683;p2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4" name="Google Shape;684;p2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5" name="Google Shape;685;p2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6" name="Google Shape;686;p2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7" name="Google Shape;687;p2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8" name="Google Shape;688;p2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9" name="Google Shape;689;p2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0" name="Google Shape;690;p2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1" name="Google Shape;691;p2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2" name="Google Shape;692;p2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3" name="Google Shape;693;p27"/>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4" name="Google Shape;694;p27"/>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5" name="Google Shape;695;p27"/>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6" name="Google Shape;696;p2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7" name="Google Shape;697;p2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8" name="Google Shape;698;p2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9" name="Google Shape;699;p2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0" name="Google Shape;700;p27"/>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1" name="Google Shape;701;p27"/>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2" name="Google Shape;702;p27"/>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3" name="Google Shape;703;p27"/>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4" name="Google Shape;704;p27"/>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5" name="Google Shape;705;p27"/>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6" name="Google Shape;706;p27"/>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7" name="Google Shape;707;p27"/>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8" name="Google Shape;708;p27"/>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9" name="Google Shape;709;p27"/>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0" name="Google Shape;710;p27"/>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1" name="Google Shape;711;p2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2" name="Google Shape;712;p2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3" name="Google Shape;713;p27"/>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4" name="Google Shape;714;p2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5" name="Google Shape;715;p2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6" name="Google Shape;716;p2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7" name="Google Shape;717;p2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8" name="Google Shape;718;p2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9" name="Google Shape;719;p2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0" name="Google Shape;720;p2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1" name="Google Shape;721;p2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2" name="Google Shape;722;p27"/>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3" name="Google Shape;723;p27"/>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4" name="Google Shape;724;p27"/>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5" name="Google Shape;725;p27"/>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6" name="Google Shape;726;p27"/>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7" name="Google Shape;727;p27"/>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8" name="Google Shape;728;p27"/>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9" name="Google Shape;729;p27"/>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0" name="Google Shape;730;p27"/>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1" name="Google Shape;731;p27"/>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2" name="Google Shape;732;p27"/>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3" name="Google Shape;733;p27"/>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4" name="Google Shape;734;p27"/>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28"/>
          <p:cNvSpPr txBox="1">
            <a:spLocks noGrp="1"/>
          </p:cNvSpPr>
          <p:nvPr>
            <p:ph type="body" idx="1"/>
          </p:nvPr>
        </p:nvSpPr>
        <p:spPr>
          <a:xfrm>
            <a:off x="734713" y="1579552"/>
            <a:ext cx="10940050" cy="4635476"/>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20000"/>
              </a:lnSpc>
              <a:spcBef>
                <a:spcPts val="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Zij </a:t>
            </a:r>
            <a:r>
              <a:rPr lang="en-US" dirty="0" err="1">
                <a:solidFill>
                  <a:srgbClr val="043637"/>
                </a:solidFill>
                <a:latin typeface="Raleway"/>
                <a:ea typeface="Raleway"/>
                <a:cs typeface="Raleway"/>
                <a:sym typeface="Raleway"/>
              </a:rPr>
              <a:t>doen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praktische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kennis</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ervaring</a:t>
            </a:r>
            <a:r>
              <a:rPr lang="en-US" dirty="0">
                <a:solidFill>
                  <a:srgbClr val="043637"/>
                </a:solidFill>
                <a:latin typeface="Raleway"/>
                <a:ea typeface="Raleway"/>
                <a:cs typeface="Raleway"/>
                <a:sym typeface="Raleway"/>
              </a:rPr>
              <a:t> op </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Zij </a:t>
            </a:r>
            <a:r>
              <a:rPr lang="en-US" dirty="0" err="1">
                <a:solidFill>
                  <a:srgbClr val="043637"/>
                </a:solidFill>
                <a:latin typeface="Raleway"/>
                <a:ea typeface="Raleway"/>
                <a:cs typeface="Raleway"/>
                <a:sym typeface="Raleway"/>
              </a:rPr>
              <a:t>leren</a:t>
            </a:r>
            <a:r>
              <a:rPr lang="en-US" dirty="0">
                <a:solidFill>
                  <a:srgbClr val="043637"/>
                </a:solidFill>
                <a:latin typeface="Raleway"/>
                <a:ea typeface="Raleway"/>
                <a:cs typeface="Raleway"/>
                <a:sym typeface="Raleway"/>
              </a:rPr>
              <a:t> over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culinaire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erfgoed</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stagebegeleiders</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Zij </a:t>
            </a:r>
            <a:r>
              <a:rPr lang="en-US" dirty="0" err="1">
                <a:solidFill>
                  <a:srgbClr val="043637"/>
                </a:solidFill>
                <a:latin typeface="Raleway"/>
                <a:ea typeface="Raleway"/>
                <a:cs typeface="Raleway"/>
                <a:sym typeface="Raleway"/>
              </a:rPr>
              <a:t>mogen</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theorie</a:t>
            </a:r>
            <a:r>
              <a:rPr lang="en-US" dirty="0">
                <a:solidFill>
                  <a:srgbClr val="043637"/>
                </a:solidFill>
                <a:latin typeface="Raleway"/>
                <a:ea typeface="Raleway"/>
                <a:cs typeface="Raleway"/>
                <a:sym typeface="Raleway"/>
              </a:rPr>
              <a:t> in </a:t>
            </a:r>
            <a:r>
              <a:rPr lang="en-US" dirty="0" err="1">
                <a:solidFill>
                  <a:srgbClr val="043637"/>
                </a:solidFill>
                <a:latin typeface="Raleway"/>
                <a:ea typeface="Raleway"/>
                <a:cs typeface="Raleway"/>
                <a:sym typeface="Raleway"/>
              </a:rPr>
              <a:t>praktijk</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brengen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creatief</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worden</a:t>
            </a:r>
            <a:r>
              <a:rPr lang="en-US" dirty="0">
                <a:solidFill>
                  <a:srgbClr val="043637"/>
                </a:solidFill>
                <a:latin typeface="Raleway"/>
                <a:ea typeface="Raleway"/>
                <a:cs typeface="Raleway"/>
                <a:sym typeface="Raleway"/>
              </a:rPr>
              <a:t> in de </a:t>
            </a:r>
            <a:r>
              <a:rPr lang="en-US" dirty="0" err="1">
                <a:solidFill>
                  <a:srgbClr val="043637"/>
                </a:solidFill>
                <a:latin typeface="Raleway"/>
                <a:ea typeface="Raleway"/>
                <a:cs typeface="Raleway"/>
                <a:sym typeface="Raleway"/>
              </a:rPr>
              <a:t>keuken</a:t>
            </a:r>
            <a:r>
              <a:rPr lang="en-US" dirty="0">
                <a:solidFill>
                  <a:srgbClr val="043637"/>
                </a:solidFill>
                <a:latin typeface="Raleway"/>
                <a:ea typeface="Raleway"/>
                <a:cs typeface="Raleway"/>
                <a:sym typeface="Raleway"/>
              </a:rPr>
              <a:t>.</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Het </a:t>
            </a:r>
            <a:r>
              <a:rPr lang="en-US" dirty="0" err="1">
                <a:solidFill>
                  <a:srgbClr val="043637"/>
                </a:solidFill>
                <a:latin typeface="Raleway"/>
                <a:ea typeface="Raleway"/>
                <a:cs typeface="Raleway"/>
                <a:sym typeface="Raleway"/>
              </a:rPr>
              <a:t>verbetert</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vaardigheden</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leerlingen</a:t>
            </a:r>
            <a:r>
              <a:rPr lang="en-US" dirty="0">
                <a:solidFill>
                  <a:srgbClr val="043637"/>
                </a:solidFill>
                <a:latin typeface="Raleway"/>
                <a:ea typeface="Raleway"/>
                <a:cs typeface="Raleway"/>
                <a:sym typeface="Raleway"/>
              </a:rPr>
              <a:t> op het </a:t>
            </a:r>
            <a:r>
              <a:rPr lang="en-US" dirty="0" err="1">
                <a:solidFill>
                  <a:srgbClr val="043637"/>
                </a:solidFill>
                <a:latin typeface="Raleway"/>
                <a:ea typeface="Raleway"/>
                <a:cs typeface="Raleway"/>
                <a:sym typeface="Raleway"/>
              </a:rPr>
              <a:t>gebied</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groepswerk</a:t>
            </a:r>
            <a:r>
              <a:rPr lang="en-US" dirty="0">
                <a:solidFill>
                  <a:srgbClr val="043637"/>
                </a:solidFill>
                <a:latin typeface="Raleway"/>
                <a:ea typeface="Raleway"/>
                <a:cs typeface="Raleway"/>
                <a:sym typeface="Raleway"/>
              </a:rPr>
              <a:t> of </a:t>
            </a:r>
            <a:r>
              <a:rPr lang="en-US" dirty="0" err="1">
                <a:solidFill>
                  <a:srgbClr val="043637"/>
                </a:solidFill>
                <a:latin typeface="Raleway"/>
                <a:ea typeface="Raleway"/>
                <a:cs typeface="Raleway"/>
                <a:sym typeface="Raleway"/>
              </a:rPr>
              <a:t>samenwerking</a:t>
            </a:r>
            <a:r>
              <a:rPr lang="en-US" dirty="0">
                <a:solidFill>
                  <a:srgbClr val="043637"/>
                </a:solidFill>
                <a:latin typeface="Raleway"/>
                <a:ea typeface="Raleway"/>
                <a:cs typeface="Raleway"/>
                <a:sym typeface="Raleway"/>
              </a:rPr>
              <a:t> </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Het </a:t>
            </a:r>
            <a:r>
              <a:rPr lang="en-US" dirty="0" err="1">
                <a:solidFill>
                  <a:srgbClr val="043637"/>
                </a:solidFill>
                <a:latin typeface="Raleway"/>
                <a:ea typeface="Raleway"/>
                <a:cs typeface="Raleway"/>
                <a:sym typeface="Raleway"/>
              </a:rPr>
              <a:t>verhoogt</a:t>
            </a:r>
            <a:r>
              <a:rPr lang="en-US" dirty="0">
                <a:solidFill>
                  <a:srgbClr val="043637"/>
                </a:solidFill>
                <a:latin typeface="Raleway"/>
                <a:ea typeface="Raleway"/>
                <a:cs typeface="Raleway"/>
                <a:sym typeface="Raleway"/>
              </a:rPr>
              <a:t> het </a:t>
            </a:r>
            <a:r>
              <a:rPr lang="en-US" dirty="0" err="1">
                <a:solidFill>
                  <a:srgbClr val="043637"/>
                </a:solidFill>
                <a:latin typeface="Raleway"/>
                <a:ea typeface="Raleway"/>
                <a:cs typeface="Raleway"/>
                <a:sym typeface="Raleway"/>
              </a:rPr>
              <a:t>zelfvertrouwen</a:t>
            </a:r>
            <a:r>
              <a:rPr lang="en-US" dirty="0">
                <a:solidFill>
                  <a:srgbClr val="043637"/>
                </a:solidFill>
                <a:latin typeface="Raleway"/>
                <a:ea typeface="Raleway"/>
                <a:cs typeface="Raleway"/>
                <a:sym typeface="Raleway"/>
              </a:rPr>
              <a:t> in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kunnen</a:t>
            </a:r>
            <a:r>
              <a:rPr lang="en-US" dirty="0">
                <a:solidFill>
                  <a:srgbClr val="043637"/>
                </a:solidFill>
                <a:latin typeface="Raleway"/>
                <a:ea typeface="Raleway"/>
                <a:cs typeface="Raleway"/>
                <a:sym typeface="Raleway"/>
              </a:rPr>
              <a:t> </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Het </a:t>
            </a:r>
            <a:r>
              <a:rPr lang="en-US" dirty="0" err="1">
                <a:solidFill>
                  <a:srgbClr val="043637"/>
                </a:solidFill>
                <a:latin typeface="Raleway"/>
                <a:ea typeface="Raleway"/>
                <a:cs typeface="Raleway"/>
                <a:sym typeface="Raleway"/>
              </a:rPr>
              <a:t>verbetert</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communicatievaardigheden</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studenten</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Zij </a:t>
            </a:r>
            <a:r>
              <a:rPr lang="en-US" dirty="0" err="1">
                <a:solidFill>
                  <a:srgbClr val="043637"/>
                </a:solidFill>
                <a:latin typeface="Raleway"/>
                <a:ea typeface="Raleway"/>
                <a:cs typeface="Raleway"/>
                <a:sym typeface="Raleway"/>
              </a:rPr>
              <a:t>initieren</a:t>
            </a:r>
            <a:r>
              <a:rPr lang="en-US" dirty="0">
                <a:solidFill>
                  <a:srgbClr val="043637"/>
                </a:solidFill>
                <a:latin typeface="Raleway"/>
                <a:ea typeface="Raleway"/>
                <a:cs typeface="Raleway"/>
                <a:sym typeface="Raleway"/>
              </a:rPr>
              <a:t> de </a:t>
            </a:r>
            <a:r>
              <a:rPr lang="en-US" dirty="0" err="1">
                <a:solidFill>
                  <a:srgbClr val="043637"/>
                </a:solidFill>
                <a:latin typeface="Raleway"/>
                <a:ea typeface="Raleway"/>
                <a:cs typeface="Raleway"/>
                <a:sym typeface="Raleway"/>
              </a:rPr>
              <a:t>ontwikkeling</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uitbreiding</a:t>
            </a:r>
            <a:r>
              <a:rPr lang="en-US" dirty="0">
                <a:solidFill>
                  <a:srgbClr val="043637"/>
                </a:solidFill>
                <a:latin typeface="Raleway"/>
                <a:ea typeface="Raleway"/>
                <a:cs typeface="Raleway"/>
                <a:sym typeface="Raleway"/>
              </a:rPr>
              <a:t> van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voedselnetwerk</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Het is </a:t>
            </a:r>
            <a:r>
              <a:rPr lang="en-US" dirty="0" err="1">
                <a:solidFill>
                  <a:srgbClr val="043637"/>
                </a:solidFill>
                <a:latin typeface="Raleway"/>
                <a:ea typeface="Raleway"/>
                <a:cs typeface="Raleway"/>
                <a:sym typeface="Raleway"/>
              </a:rPr>
              <a:t>een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kans</a:t>
            </a:r>
            <a:r>
              <a:rPr lang="en-US" dirty="0">
                <a:solidFill>
                  <a:srgbClr val="043637"/>
                </a:solidFill>
                <a:latin typeface="Raleway"/>
                <a:ea typeface="Raleway"/>
                <a:cs typeface="Raleway"/>
                <a:sym typeface="Raleway"/>
              </a:rPr>
              <a:t> om </a:t>
            </a:r>
            <a:r>
              <a:rPr lang="en-US" dirty="0" err="1">
                <a:solidFill>
                  <a:srgbClr val="043637"/>
                </a:solidFill>
                <a:latin typeface="Raleway"/>
                <a:ea typeface="Raleway"/>
                <a:cs typeface="Raleway"/>
                <a:sym typeface="Raleway"/>
              </a:rPr>
              <a:t>carrièrepaden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te</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verkennen</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a:solidFill>
                  <a:srgbClr val="043637"/>
                </a:solidFill>
                <a:latin typeface="Raleway"/>
                <a:ea typeface="Raleway"/>
                <a:cs typeface="Raleway"/>
                <a:sym typeface="Raleway"/>
              </a:rPr>
              <a:t>Het </a:t>
            </a:r>
            <a:r>
              <a:rPr lang="en-US" dirty="0" err="1">
                <a:solidFill>
                  <a:srgbClr val="043637"/>
                </a:solidFill>
                <a:latin typeface="Raleway"/>
                <a:ea typeface="Raleway"/>
                <a:cs typeface="Raleway"/>
                <a:sym typeface="Raleway"/>
              </a:rPr>
              <a:t>voegt</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ervaring</a:t>
            </a:r>
            <a:r>
              <a:rPr lang="en-US" dirty="0">
                <a:solidFill>
                  <a:srgbClr val="043637"/>
                </a:solidFill>
                <a:latin typeface="Raleway"/>
                <a:ea typeface="Raleway"/>
                <a:cs typeface="Raleway"/>
                <a:sym typeface="Raleway"/>
              </a:rPr>
              <a:t> toe </a:t>
            </a:r>
            <a:r>
              <a:rPr lang="en-US" dirty="0" err="1">
                <a:solidFill>
                  <a:srgbClr val="043637"/>
                </a:solidFill>
                <a:latin typeface="Raleway"/>
                <a:ea typeface="Raleway"/>
                <a:cs typeface="Raleway"/>
                <a:sym typeface="Raleway"/>
              </a:rPr>
              <a:t>aan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Curriculum Vitae (CV).</a:t>
            </a:r>
            <a:endParaRPr dirty="0"/>
          </a:p>
          <a:p>
            <a:pPr marL="342900" lvl="0" indent="-342900" algn="l" rtl="0">
              <a:lnSpc>
                <a:spcPct val="120000"/>
              </a:lnSpc>
              <a:spcBef>
                <a:spcPts val="1000"/>
              </a:spcBef>
              <a:spcAft>
                <a:spcPts val="0"/>
              </a:spcAft>
              <a:buClr>
                <a:srgbClr val="F0985E"/>
              </a:buClr>
              <a:buSzPct val="100000"/>
              <a:buFont typeface="Noto Sans Symbols"/>
              <a:buChar char="⮚"/>
            </a:pPr>
            <a:r>
              <a:rPr lang="en-US" dirty="0" err="1">
                <a:solidFill>
                  <a:srgbClr val="043637"/>
                </a:solidFill>
                <a:latin typeface="Raleway"/>
                <a:ea typeface="Raleway"/>
                <a:cs typeface="Raleway"/>
                <a:sym typeface="Raleway"/>
              </a:rPr>
              <a:t>Schept</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vooruitzichten</a:t>
            </a:r>
            <a:r>
              <a:rPr lang="en-US" dirty="0">
                <a:solidFill>
                  <a:srgbClr val="043637"/>
                </a:solidFill>
                <a:latin typeface="Raleway"/>
                <a:ea typeface="Raleway"/>
                <a:cs typeface="Raleway"/>
                <a:sym typeface="Raleway"/>
              </a:rPr>
              <a:t> op </a:t>
            </a:r>
            <a:r>
              <a:rPr lang="en-US" dirty="0" err="1">
                <a:solidFill>
                  <a:srgbClr val="043637"/>
                </a:solidFill>
                <a:latin typeface="Raleway"/>
                <a:ea typeface="Raleway"/>
                <a:cs typeface="Raleway"/>
                <a:sym typeface="Raleway"/>
              </a:rPr>
              <a:t>werk</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voor</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als</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hun</a:t>
            </a:r>
            <a:r>
              <a:rPr lang="en-US" dirty="0">
                <a:solidFill>
                  <a:srgbClr val="043637"/>
                </a:solidFill>
                <a:latin typeface="Raleway"/>
                <a:ea typeface="Raleway"/>
                <a:cs typeface="Raleway"/>
                <a:sym typeface="Raleway"/>
              </a:rPr>
              <a:t> </a:t>
            </a:r>
            <a:r>
              <a:rPr lang="en-US" dirty="0" err="1">
                <a:solidFill>
                  <a:srgbClr val="043637"/>
                </a:solidFill>
                <a:latin typeface="Raleway"/>
                <a:ea typeface="Raleway"/>
                <a:cs typeface="Raleway"/>
                <a:sym typeface="Raleway"/>
              </a:rPr>
              <a:t>studie</a:t>
            </a:r>
            <a:r>
              <a:rPr lang="en-US" dirty="0">
                <a:solidFill>
                  <a:srgbClr val="043637"/>
                </a:solidFill>
                <a:latin typeface="Raleway"/>
                <a:ea typeface="Raleway"/>
                <a:cs typeface="Raleway"/>
                <a:sym typeface="Raleway"/>
              </a:rPr>
              <a:t> is </a:t>
            </a:r>
            <a:r>
              <a:rPr lang="en-US" dirty="0" err="1">
                <a:solidFill>
                  <a:srgbClr val="043637"/>
                </a:solidFill>
                <a:latin typeface="Raleway"/>
                <a:ea typeface="Raleway"/>
                <a:cs typeface="Raleway"/>
                <a:sym typeface="Raleway"/>
              </a:rPr>
              <a:t>afgerond</a:t>
            </a:r>
            <a:endParaRPr dirty="0"/>
          </a:p>
        </p:txBody>
      </p:sp>
      <p:sp>
        <p:nvSpPr>
          <p:cNvPr id="740" name="Google Shape;740;p28"/>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Stagevoordelen voor studenten: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9"/>
          <p:cNvSpPr txBox="1">
            <a:spLocks noGrp="1"/>
          </p:cNvSpPr>
          <p:nvPr>
            <p:ph type="body" idx="1"/>
          </p:nvPr>
        </p:nvSpPr>
        <p:spPr>
          <a:xfrm>
            <a:off x="593200" y="1495148"/>
            <a:ext cx="5502800" cy="386770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chemeClr val="lt1"/>
              </a:buClr>
              <a:buSzPct val="100000"/>
              <a:buNone/>
            </a:pPr>
            <a:r>
              <a:rPr lang="en-US" dirty="0" err="1">
                <a:latin typeface="Raleway"/>
                <a:ea typeface="Raleway"/>
                <a:cs typeface="Raleway"/>
                <a:sym typeface="Raleway"/>
              </a:rPr>
              <a:t>Studenten</a:t>
            </a:r>
            <a:r>
              <a:rPr lang="en-US" dirty="0">
                <a:latin typeface="Raleway"/>
                <a:ea typeface="Raleway"/>
                <a:cs typeface="Raleway"/>
                <a:sym typeface="Raleway"/>
              </a:rPr>
              <a:t> </a:t>
            </a:r>
            <a:r>
              <a:rPr lang="en-US" dirty="0" err="1">
                <a:latin typeface="Raleway"/>
                <a:ea typeface="Raleway"/>
                <a:cs typeface="Raleway"/>
                <a:sym typeface="Raleway"/>
              </a:rPr>
              <a:t>begrijpen</a:t>
            </a:r>
            <a:r>
              <a:rPr lang="en-US" dirty="0">
                <a:latin typeface="Raleway"/>
                <a:ea typeface="Raleway"/>
                <a:cs typeface="Raleway"/>
                <a:sym typeface="Raleway"/>
              </a:rPr>
              <a:t> </a:t>
            </a:r>
            <a:r>
              <a:rPr lang="en-US" dirty="0" err="1">
                <a:latin typeface="Raleway"/>
                <a:ea typeface="Raleway"/>
                <a:cs typeface="Raleway"/>
                <a:sym typeface="Raleway"/>
              </a:rPr>
              <a:t>werkende</a:t>
            </a:r>
            <a:r>
              <a:rPr lang="en-US" dirty="0">
                <a:latin typeface="Raleway"/>
                <a:ea typeface="Raleway"/>
                <a:cs typeface="Raleway"/>
                <a:sym typeface="Raleway"/>
              </a:rPr>
              <a:t> </a:t>
            </a:r>
            <a:r>
              <a:rPr lang="en-US" dirty="0" err="1">
                <a:latin typeface="Raleway"/>
                <a:ea typeface="Raleway"/>
                <a:cs typeface="Raleway"/>
                <a:sym typeface="Raleway"/>
              </a:rPr>
              <a:t>keukens</a:t>
            </a:r>
            <a:r>
              <a:rPr lang="en-US" dirty="0">
                <a:latin typeface="Raleway"/>
                <a:ea typeface="Raleway"/>
                <a:cs typeface="Raleway"/>
                <a:sym typeface="Raleway"/>
              </a:rPr>
              <a:t> </a:t>
            </a:r>
            <a:r>
              <a:rPr lang="en-US" dirty="0" err="1">
                <a:latin typeface="Raleway"/>
                <a:ea typeface="Raleway"/>
                <a:cs typeface="Raleway"/>
                <a:sym typeface="Raleway"/>
              </a:rPr>
              <a:t>vooral</a:t>
            </a:r>
            <a:r>
              <a:rPr lang="en-US" dirty="0">
                <a:latin typeface="Raleway"/>
                <a:ea typeface="Raleway"/>
                <a:cs typeface="Raleway"/>
                <a:sym typeface="Raleway"/>
              </a:rPr>
              <a:t> van tv-</a:t>
            </a:r>
            <a:r>
              <a:rPr lang="en-US" dirty="0" err="1">
                <a:latin typeface="Raleway"/>
                <a:ea typeface="Raleway"/>
                <a:cs typeface="Raleway"/>
                <a:sym typeface="Raleway"/>
              </a:rPr>
              <a:t>programma's</a:t>
            </a:r>
            <a:r>
              <a:rPr lang="en-US" dirty="0">
                <a:latin typeface="Raleway"/>
                <a:ea typeface="Raleway"/>
                <a:cs typeface="Raleway"/>
                <a:sym typeface="Raleway"/>
              </a:rPr>
              <a:t> die </a:t>
            </a:r>
            <a:r>
              <a:rPr lang="en-US" dirty="0" err="1">
                <a:latin typeface="Raleway"/>
                <a:ea typeface="Raleway"/>
                <a:cs typeface="Raleway"/>
                <a:sym typeface="Raleway"/>
              </a:rPr>
              <a:t>soms</a:t>
            </a:r>
            <a:r>
              <a:rPr lang="en-US" dirty="0">
                <a:latin typeface="Raleway"/>
                <a:ea typeface="Raleway"/>
                <a:cs typeface="Raleway"/>
                <a:sym typeface="Raleway"/>
              </a:rPr>
              <a:t> </a:t>
            </a:r>
            <a:r>
              <a:rPr lang="en-US" dirty="0" err="1">
                <a:latin typeface="Raleway"/>
                <a:ea typeface="Raleway"/>
                <a:cs typeface="Raleway"/>
                <a:sym typeface="Raleway"/>
              </a:rPr>
              <a:t>sensationeel</a:t>
            </a:r>
            <a:r>
              <a:rPr lang="en-US" dirty="0">
                <a:latin typeface="Raleway"/>
                <a:ea typeface="Raleway"/>
                <a:cs typeface="Raleway"/>
                <a:sym typeface="Raleway"/>
              </a:rPr>
              <a:t> </a:t>
            </a:r>
            <a:r>
              <a:rPr lang="en-US" dirty="0" err="1">
                <a:latin typeface="Raleway"/>
                <a:ea typeface="Raleway"/>
                <a:cs typeface="Raleway"/>
                <a:sym typeface="Raleway"/>
              </a:rPr>
              <a:t>zijn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heel </a:t>
            </a:r>
            <a:r>
              <a:rPr lang="en-US" dirty="0" err="1">
                <a:latin typeface="Raleway"/>
                <a:ea typeface="Raleway"/>
                <a:cs typeface="Raleway"/>
                <a:sym typeface="Raleway"/>
              </a:rPr>
              <a:t>verkeerd</a:t>
            </a:r>
            <a:r>
              <a:rPr lang="en-US" dirty="0">
                <a:latin typeface="Raleway"/>
                <a:ea typeface="Raleway"/>
                <a:cs typeface="Raleway"/>
                <a:sym typeface="Raleway"/>
              </a:rPr>
              <a:t> </a:t>
            </a:r>
            <a:r>
              <a:rPr lang="en-US" dirty="0" err="1">
                <a:latin typeface="Raleway"/>
                <a:ea typeface="Raleway"/>
                <a:cs typeface="Raleway"/>
                <a:sym typeface="Raleway"/>
              </a:rPr>
              <a:t>beeld</a:t>
            </a:r>
            <a:r>
              <a:rPr lang="en-US" dirty="0">
                <a:latin typeface="Raleway"/>
                <a:ea typeface="Raleway"/>
                <a:cs typeface="Raleway"/>
                <a:sym typeface="Raleway"/>
              </a:rPr>
              <a:t> </a:t>
            </a:r>
            <a:r>
              <a:rPr lang="en-US" dirty="0" err="1">
                <a:latin typeface="Raleway"/>
                <a:ea typeface="Raleway"/>
                <a:cs typeface="Raleway"/>
                <a:sym typeface="Raleway"/>
              </a:rPr>
              <a:t>geven</a:t>
            </a:r>
            <a:r>
              <a:rPr lang="en-US" dirty="0">
                <a:latin typeface="Raleway"/>
                <a:ea typeface="Raleway"/>
                <a:cs typeface="Raleway"/>
                <a:sym typeface="Raleway"/>
              </a:rPr>
              <a:t> van de sector, </a:t>
            </a:r>
            <a:r>
              <a:rPr lang="en-US" dirty="0" err="1">
                <a:latin typeface="Raleway"/>
                <a:ea typeface="Raleway"/>
                <a:cs typeface="Raleway"/>
                <a:sym typeface="Raleway"/>
              </a:rPr>
              <a:t>bv</a:t>
            </a:r>
            <a:r>
              <a:rPr lang="en-US" dirty="0">
                <a:latin typeface="Raleway"/>
                <a:ea typeface="Raleway"/>
                <a:cs typeface="Raleway"/>
                <a:sym typeface="Raleway"/>
              </a:rPr>
              <a:t>. </a:t>
            </a:r>
            <a:r>
              <a:rPr lang="en-US" u="sng" dirty="0">
                <a:solidFill>
                  <a:schemeClr val="hlink"/>
                </a:solidFill>
                <a:latin typeface="Raleway"/>
                <a:ea typeface="Raleway"/>
                <a:cs typeface="Raleway"/>
                <a:sym typeface="Raleway"/>
                <a:hlinkClick r:id="rId3"/>
              </a:rPr>
              <a:t>Kitchen Nightmares - YouTube</a:t>
            </a:r>
            <a:r>
              <a:rPr lang="en-US" dirty="0">
                <a:latin typeface="Raleway"/>
                <a:ea typeface="Raleway"/>
                <a:cs typeface="Raleway"/>
                <a:sym typeface="Raleway"/>
              </a:rPr>
              <a:t>. </a:t>
            </a:r>
            <a:endParaRPr dirty="0">
              <a:latin typeface="Raleway"/>
              <a:ea typeface="Raleway"/>
              <a:cs typeface="Raleway"/>
              <a:sym typeface="Raleway"/>
            </a:endParaRPr>
          </a:p>
          <a:p>
            <a:pPr marL="0" lvl="0" indent="0" algn="l" rtl="0">
              <a:lnSpc>
                <a:spcPct val="110000"/>
              </a:lnSpc>
              <a:spcBef>
                <a:spcPts val="1000"/>
              </a:spcBef>
              <a:spcAft>
                <a:spcPts val="0"/>
              </a:spcAft>
              <a:buClr>
                <a:schemeClr val="lt1"/>
              </a:buClr>
              <a:buSzPct val="100000"/>
              <a:buNone/>
            </a:pPr>
            <a:r>
              <a:rPr lang="en-US" dirty="0">
                <a:latin typeface="Raleway"/>
                <a:ea typeface="Raleway"/>
                <a:cs typeface="Raleway"/>
                <a:sym typeface="Raleway"/>
              </a:rPr>
              <a:t>Door </a:t>
            </a:r>
            <a:r>
              <a:rPr lang="en-US" dirty="0" err="1">
                <a:latin typeface="Raleway"/>
                <a:ea typeface="Raleway"/>
                <a:cs typeface="Raleway"/>
                <a:sym typeface="Raleway"/>
              </a:rPr>
              <a:t>werkervaring</a:t>
            </a:r>
            <a:r>
              <a:rPr lang="en-US" dirty="0">
                <a:latin typeface="Raleway"/>
                <a:ea typeface="Raleway"/>
                <a:cs typeface="Raleway"/>
                <a:sym typeface="Raleway"/>
              </a:rPr>
              <a:t> op </a:t>
            </a:r>
            <a:r>
              <a:rPr lang="en-US" dirty="0" err="1">
                <a:latin typeface="Raleway"/>
                <a:ea typeface="Raleway"/>
                <a:cs typeface="Raleway"/>
                <a:sym typeface="Raleway"/>
              </a:rPr>
              <a:t>te</a:t>
            </a:r>
            <a:r>
              <a:rPr lang="en-US" dirty="0">
                <a:latin typeface="Raleway"/>
                <a:ea typeface="Raleway"/>
                <a:cs typeface="Raleway"/>
                <a:sym typeface="Raleway"/>
              </a:rPr>
              <a:t> </a:t>
            </a:r>
            <a:r>
              <a:rPr lang="en-US" dirty="0" err="1">
                <a:latin typeface="Raleway"/>
                <a:ea typeface="Raleway"/>
                <a:cs typeface="Raleway"/>
                <a:sym typeface="Raleway"/>
              </a:rPr>
              <a:t>doen</a:t>
            </a:r>
            <a:r>
              <a:rPr lang="en-US" dirty="0">
                <a:latin typeface="Raleway"/>
                <a:ea typeface="Raleway"/>
                <a:cs typeface="Raleway"/>
                <a:sym typeface="Raleway"/>
              </a:rPr>
              <a:t> in de </a:t>
            </a:r>
            <a:r>
              <a:rPr lang="en-US" dirty="0" err="1">
                <a:latin typeface="Raleway"/>
                <a:ea typeface="Raleway"/>
                <a:cs typeface="Raleway"/>
                <a:sym typeface="Raleway"/>
              </a:rPr>
              <a:t>horeca</a:t>
            </a:r>
            <a:r>
              <a:rPr lang="en-US" dirty="0">
                <a:latin typeface="Raleway"/>
                <a:ea typeface="Raleway"/>
                <a:cs typeface="Raleway"/>
                <a:sym typeface="Raleway"/>
              </a:rPr>
              <a:t> </a:t>
            </a:r>
            <a:r>
              <a:rPr lang="en-US" dirty="0" err="1">
                <a:latin typeface="Raleway"/>
                <a:ea typeface="Raleway"/>
                <a:cs typeface="Raleway"/>
                <a:sym typeface="Raleway"/>
              </a:rPr>
              <a:t>krijgen</a:t>
            </a:r>
            <a:r>
              <a:rPr lang="en-US" dirty="0">
                <a:latin typeface="Raleway"/>
                <a:ea typeface="Raleway"/>
                <a:cs typeface="Raleway"/>
                <a:sym typeface="Raleway"/>
              </a:rPr>
              <a:t> </a:t>
            </a:r>
            <a:r>
              <a:rPr lang="en-US" dirty="0" err="1">
                <a:latin typeface="Raleway"/>
                <a:ea typeface="Raleway"/>
                <a:cs typeface="Raleway"/>
                <a:sym typeface="Raleway"/>
              </a:rPr>
              <a:t>studenten</a:t>
            </a:r>
            <a:r>
              <a:rPr lang="en-US" dirty="0">
                <a:latin typeface="Raleway"/>
                <a:ea typeface="Raleway"/>
                <a:cs typeface="Raleway"/>
                <a:sym typeface="Raleway"/>
              </a:rPr>
              <a:t> </a:t>
            </a:r>
            <a:r>
              <a:rPr lang="en-US" dirty="0" err="1">
                <a:latin typeface="Raleway"/>
                <a:ea typeface="Raleway"/>
                <a:cs typeface="Raleway"/>
                <a:sym typeface="Raleway"/>
              </a:rPr>
              <a:t>uit</a:t>
            </a:r>
            <a:r>
              <a:rPr lang="en-US" dirty="0">
                <a:latin typeface="Raleway"/>
                <a:ea typeface="Raleway"/>
                <a:cs typeface="Raleway"/>
                <a:sym typeface="Raleway"/>
              </a:rPr>
              <a:t> de </a:t>
            </a:r>
            <a:r>
              <a:rPr lang="en-US" dirty="0" err="1">
                <a:latin typeface="Raleway"/>
                <a:ea typeface="Raleway"/>
                <a:cs typeface="Raleway"/>
                <a:sym typeface="Raleway"/>
              </a:rPr>
              <a:t>eerste</a:t>
            </a:r>
            <a:r>
              <a:rPr lang="en-US" dirty="0">
                <a:latin typeface="Raleway"/>
                <a:ea typeface="Raleway"/>
                <a:cs typeface="Raleway"/>
                <a:sym typeface="Raleway"/>
              </a:rPr>
              <a:t> hand </a:t>
            </a:r>
            <a:r>
              <a:rPr lang="en-US" dirty="0" err="1">
                <a:latin typeface="Raleway"/>
                <a:ea typeface="Raleway"/>
                <a:cs typeface="Raleway"/>
                <a:sym typeface="Raleway"/>
              </a:rPr>
              <a:t>ervaring</a:t>
            </a:r>
            <a:r>
              <a:rPr lang="en-US" dirty="0">
                <a:latin typeface="Raleway"/>
                <a:ea typeface="Raleway"/>
                <a:cs typeface="Raleway"/>
                <a:sym typeface="Raleway"/>
              </a:rPr>
              <a:t> met </a:t>
            </a:r>
            <a:r>
              <a:rPr lang="en-US" dirty="0" err="1">
                <a:latin typeface="Raleway"/>
                <a:ea typeface="Raleway"/>
                <a:cs typeface="Raleway"/>
                <a:sym typeface="Raleway"/>
              </a:rPr>
              <a:t>keuken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horecamanagement</a:t>
            </a:r>
            <a:r>
              <a:rPr lang="en-US" dirty="0">
                <a:latin typeface="Raleway"/>
                <a:ea typeface="Raleway"/>
                <a:cs typeface="Raleway"/>
                <a:sym typeface="Raleway"/>
              </a:rPr>
              <a:t>. Ze </a:t>
            </a:r>
            <a:r>
              <a:rPr lang="en-US" dirty="0" err="1">
                <a:latin typeface="Raleway"/>
                <a:ea typeface="Raleway"/>
                <a:cs typeface="Raleway"/>
                <a:sym typeface="Raleway"/>
              </a:rPr>
              <a:t>leren</a:t>
            </a:r>
            <a:r>
              <a:rPr lang="en-US" dirty="0">
                <a:latin typeface="Raleway"/>
                <a:ea typeface="Raleway"/>
                <a:cs typeface="Raleway"/>
                <a:sym typeface="Raleway"/>
              </a:rPr>
              <a:t> het </a:t>
            </a:r>
            <a:r>
              <a:rPr lang="en-US" dirty="0" err="1">
                <a:latin typeface="Raleway"/>
                <a:ea typeface="Raleway"/>
                <a:cs typeface="Raleway"/>
                <a:sym typeface="Raleway"/>
              </a:rPr>
              <a:t>belang</a:t>
            </a:r>
            <a:r>
              <a:rPr lang="en-US" dirty="0">
                <a:latin typeface="Raleway"/>
                <a:ea typeface="Raleway"/>
                <a:cs typeface="Raleway"/>
                <a:sym typeface="Raleway"/>
              </a:rPr>
              <a:t> van </a:t>
            </a:r>
            <a:r>
              <a:rPr lang="en-US" dirty="0" err="1">
                <a:latin typeface="Raleway"/>
                <a:ea typeface="Raleway"/>
                <a:cs typeface="Raleway"/>
                <a:sym typeface="Raleway"/>
              </a:rPr>
              <a:t>systemen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het </a:t>
            </a:r>
            <a:r>
              <a:rPr lang="en-US" dirty="0" err="1">
                <a:latin typeface="Raleway"/>
                <a:ea typeface="Raleway"/>
                <a:cs typeface="Raleway"/>
                <a:sym typeface="Raleway"/>
              </a:rPr>
              <a:t>werken</a:t>
            </a:r>
            <a:r>
              <a:rPr lang="en-US" dirty="0">
                <a:latin typeface="Raleway"/>
                <a:ea typeface="Raleway"/>
                <a:cs typeface="Raleway"/>
                <a:sym typeface="Raleway"/>
              </a:rPr>
              <a:t> </a:t>
            </a:r>
            <a:r>
              <a:rPr lang="en-US" dirty="0"/>
              <a:t>met</a:t>
            </a:r>
            <a:r>
              <a:rPr lang="en-US" dirty="0">
                <a:latin typeface="Raleway"/>
                <a:ea typeface="Raleway"/>
                <a:cs typeface="Raleway"/>
                <a:sym typeface="Raleway"/>
              </a:rPr>
              <a:t> deadlines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veeleisende</a:t>
            </a:r>
            <a:r>
              <a:rPr lang="en-US" dirty="0">
                <a:latin typeface="Raleway"/>
                <a:ea typeface="Raleway"/>
                <a:cs typeface="Raleway"/>
                <a:sym typeface="Raleway"/>
              </a:rPr>
              <a:t> </a:t>
            </a:r>
            <a:r>
              <a:rPr lang="en-US" dirty="0" err="1">
                <a:latin typeface="Raleway"/>
                <a:ea typeface="Raleway"/>
                <a:cs typeface="Raleway"/>
                <a:sym typeface="Raleway"/>
              </a:rPr>
              <a:t>normen</a:t>
            </a:r>
            <a:r>
              <a:rPr lang="en-US" dirty="0">
                <a:latin typeface="Raleway"/>
                <a:ea typeface="Raleway"/>
                <a:cs typeface="Raleway"/>
                <a:sym typeface="Raleway"/>
              </a:rPr>
              <a:t>. </a:t>
            </a:r>
            <a:endParaRPr dirty="0">
              <a:latin typeface="Raleway"/>
              <a:ea typeface="Raleway"/>
              <a:cs typeface="Raleway"/>
              <a:sym typeface="Raleway"/>
            </a:endParaRPr>
          </a:p>
        </p:txBody>
      </p:sp>
      <p:sp>
        <p:nvSpPr>
          <p:cNvPr id="746" name="Google Shape;746;p29"/>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Praktische kennis</a:t>
            </a:r>
            <a:endParaRPr sz="3200"/>
          </a:p>
        </p:txBody>
      </p:sp>
      <p:pic>
        <p:nvPicPr>
          <p:cNvPr id="747" name="Google Shape;747;p29" descr="Hand holding pan"/>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
          <p:cNvPicPr preferRelativeResize="0">
            <a:picLocks noGrp="1"/>
          </p:cNvPicPr>
          <p:nvPr>
            <p:ph type="pic" idx="2"/>
          </p:nvPr>
        </p:nvPicPr>
        <p:blipFill rotWithShape="1">
          <a:blip r:embed="rId3">
            <a:alphaModFix/>
          </a:blip>
          <a:srcRect/>
          <a:stretch/>
        </p:blipFill>
        <p:spPr>
          <a:xfrm>
            <a:off x="7578811" y="228600"/>
            <a:ext cx="4378372" cy="5704209"/>
          </a:xfrm>
          <a:prstGeom prst="rect">
            <a:avLst/>
          </a:prstGeom>
          <a:solidFill>
            <a:schemeClr val="lt1"/>
          </a:solidFill>
          <a:ln>
            <a:noFill/>
          </a:ln>
        </p:spPr>
      </p:pic>
      <p:sp>
        <p:nvSpPr>
          <p:cNvPr id="309" name="Google Shape;309;p3"/>
          <p:cNvSpPr txBox="1">
            <a:spLocks noGrp="1"/>
          </p:cNvSpPr>
          <p:nvPr>
            <p:ph type="body" idx="3"/>
          </p:nvPr>
        </p:nvSpPr>
        <p:spPr>
          <a:xfrm>
            <a:off x="234817" y="115397"/>
            <a:ext cx="6951662" cy="582613"/>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Clr>
                <a:schemeClr val="lt1"/>
              </a:buClr>
              <a:buSzPct val="100000"/>
              <a:buNone/>
            </a:pPr>
            <a:r>
              <a:rPr lang="en-US" sz="9600">
                <a:latin typeface="Raleway"/>
                <a:ea typeface="Raleway"/>
                <a:cs typeface="Raleway"/>
                <a:sym typeface="Raleway"/>
              </a:rPr>
              <a:t>Doel van onze VET Company Cooperation Kit en onze leerdoelen </a:t>
            </a:r>
            <a:endParaRPr/>
          </a:p>
          <a:p>
            <a:pPr marL="0" lvl="0" indent="0" algn="l" rtl="0">
              <a:lnSpc>
                <a:spcPct val="120000"/>
              </a:lnSpc>
              <a:spcBef>
                <a:spcPts val="1000"/>
              </a:spcBef>
              <a:spcAft>
                <a:spcPts val="0"/>
              </a:spcAft>
              <a:buClr>
                <a:schemeClr val="lt1"/>
              </a:buClr>
              <a:buSzPct val="100000"/>
              <a:buNone/>
            </a:pPr>
            <a:r>
              <a:rPr lang="en-US"/>
              <a:t> </a:t>
            </a:r>
            <a:endParaRPr/>
          </a:p>
        </p:txBody>
      </p:sp>
      <p:sp>
        <p:nvSpPr>
          <p:cNvPr id="310" name="Google Shape;310;p3"/>
          <p:cNvSpPr txBox="1">
            <a:spLocks noGrp="1"/>
          </p:cNvSpPr>
          <p:nvPr>
            <p:ph type="body" idx="1"/>
          </p:nvPr>
        </p:nvSpPr>
        <p:spPr>
          <a:xfrm>
            <a:off x="116378" y="1526320"/>
            <a:ext cx="7462433" cy="5228532"/>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1700"/>
              <a:buNone/>
            </a:pPr>
            <a:r>
              <a:rPr lang="en-US" sz="1600" b="1" i="0" dirty="0">
                <a:sym typeface="Raleway"/>
              </a:rPr>
              <a:t>De </a:t>
            </a:r>
            <a:r>
              <a:rPr lang="en-US" sz="1600" b="1" i="0" dirty="0" err="1">
                <a:sym typeface="Raleway"/>
              </a:rPr>
              <a:t>vaardigheden</a:t>
            </a:r>
            <a:r>
              <a:rPr lang="en-US" sz="1600" b="1" i="0" dirty="0">
                <a:sym typeface="Raleway"/>
              </a:rPr>
              <a:t> van </a:t>
            </a:r>
            <a:r>
              <a:rPr lang="en-US" sz="1600" b="1" i="0" dirty="0" err="1">
                <a:sym typeface="Raleway"/>
              </a:rPr>
              <a:t>culinaire</a:t>
            </a:r>
            <a:r>
              <a:rPr lang="en-US" sz="1600" b="1" i="0" dirty="0">
                <a:sym typeface="Raleway"/>
              </a:rPr>
              <a:t> </a:t>
            </a:r>
            <a:r>
              <a:rPr lang="en-US" sz="1600" b="1" i="0" dirty="0" err="1">
                <a:sym typeface="Raleway"/>
              </a:rPr>
              <a:t>ondernemers</a:t>
            </a:r>
            <a:r>
              <a:rPr lang="en-US" sz="1600" b="1" i="0" dirty="0">
                <a:sym typeface="Raleway"/>
              </a:rPr>
              <a:t> </a:t>
            </a:r>
            <a:r>
              <a:rPr lang="en-US" sz="1600" b="1" i="0" dirty="0" err="1">
                <a:sym typeface="Raleway"/>
              </a:rPr>
              <a:t>vergroten</a:t>
            </a:r>
            <a:r>
              <a:rPr lang="en-US" sz="1600" b="1" i="0" dirty="0">
                <a:sym typeface="Raleway"/>
              </a:rPr>
              <a:t> om</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a:t>
            </a:r>
            <a:r>
              <a:rPr lang="en-US" sz="1600" b="0" i="0" dirty="0" err="1">
                <a:sym typeface="Raleway"/>
              </a:rPr>
              <a:t>Te</a:t>
            </a:r>
            <a:r>
              <a:rPr lang="en-US" sz="1600" b="0" i="0" dirty="0">
                <a:sym typeface="Raleway"/>
              </a:rPr>
              <a:t> </a:t>
            </a:r>
            <a:r>
              <a:rPr lang="en-US" sz="1600" dirty="0" err="1"/>
              <a:t>p</a:t>
            </a:r>
            <a:r>
              <a:rPr lang="en-US" sz="1600" b="0" i="0" dirty="0" err="1">
                <a:sym typeface="Raleway"/>
              </a:rPr>
              <a:t>rofiteren</a:t>
            </a:r>
            <a:r>
              <a:rPr lang="en-US" sz="1600" b="0" i="0" dirty="0">
                <a:sym typeface="Raleway"/>
              </a:rPr>
              <a:t> van </a:t>
            </a:r>
            <a:r>
              <a:rPr lang="en-US" sz="1600" b="0" i="0" dirty="0" err="1">
                <a:sym typeface="Raleway"/>
              </a:rPr>
              <a:t>studentenstages</a:t>
            </a:r>
            <a:r>
              <a:rPr lang="en-US" sz="1600" b="0" i="0" dirty="0">
                <a:sym typeface="Raleway"/>
              </a:rPr>
              <a:t> </a:t>
            </a:r>
            <a:r>
              <a:rPr lang="en-US" sz="1600" b="0" i="0" dirty="0" err="1">
                <a:sym typeface="Raleway"/>
              </a:rPr>
              <a:t>en</a:t>
            </a:r>
            <a:r>
              <a:rPr lang="en-US" sz="1600" b="0" i="0" dirty="0">
                <a:sym typeface="Raleway"/>
              </a:rPr>
              <a:t> </a:t>
            </a:r>
            <a:r>
              <a:rPr lang="en-US" sz="1600" b="0" i="0" dirty="0" err="1">
                <a:sym typeface="Raleway"/>
              </a:rPr>
              <a:t>leren</a:t>
            </a:r>
            <a:r>
              <a:rPr lang="en-US" sz="1600" b="0" i="0" dirty="0">
                <a:sym typeface="Raleway"/>
              </a:rPr>
              <a:t> op de </a:t>
            </a:r>
            <a:r>
              <a:rPr lang="en-US" sz="1600" b="0" i="0" dirty="0" err="1">
                <a:sym typeface="Raleway"/>
              </a:rPr>
              <a:t>werkplek</a:t>
            </a:r>
            <a:r>
              <a:rPr lang="en-US" sz="1600" b="0" i="0" dirty="0">
                <a:sym typeface="Raleway"/>
              </a:rPr>
              <a:t>, </a:t>
            </a:r>
            <a:r>
              <a:rPr lang="en-US" sz="1600" b="0" i="0" dirty="0" err="1">
                <a:sym typeface="Raleway"/>
              </a:rPr>
              <a:t>een</a:t>
            </a:r>
            <a:r>
              <a:rPr lang="en-US" sz="1600" b="0" i="0" dirty="0">
                <a:sym typeface="Raleway"/>
              </a:rPr>
              <a:t> </a:t>
            </a:r>
            <a:r>
              <a:rPr lang="en-US" sz="1600" b="0" i="0" dirty="0" err="1">
                <a:sym typeface="Raleway"/>
              </a:rPr>
              <a:t>beweging</a:t>
            </a:r>
            <a:r>
              <a:rPr lang="en-US" sz="1600" b="0" i="0" dirty="0">
                <a:sym typeface="Raleway"/>
              </a:rPr>
              <a:t> die op gang </a:t>
            </a:r>
            <a:r>
              <a:rPr lang="en-US" sz="1600" b="0" i="0" dirty="0" err="1">
                <a:sym typeface="Raleway"/>
              </a:rPr>
              <a:t>komt</a:t>
            </a:r>
            <a:r>
              <a:rPr lang="en-US" sz="1600" b="0" i="0" dirty="0">
                <a:sym typeface="Raleway"/>
              </a:rPr>
              <a:t> nu </a:t>
            </a:r>
            <a:r>
              <a:rPr lang="en-US" sz="1600" b="0" i="0" dirty="0" err="1">
                <a:sym typeface="Raleway"/>
              </a:rPr>
              <a:t>culinaire</a:t>
            </a:r>
            <a:r>
              <a:rPr lang="en-US" sz="1600" b="0" i="0" dirty="0">
                <a:sym typeface="Raleway"/>
              </a:rPr>
              <a:t> </a:t>
            </a:r>
            <a:r>
              <a:rPr lang="en-US" sz="1600" b="0" i="0" dirty="0" err="1">
                <a:sym typeface="Raleway"/>
              </a:rPr>
              <a:t>bedrijven</a:t>
            </a:r>
            <a:r>
              <a:rPr lang="en-US" sz="1600" b="0" i="0" dirty="0">
                <a:sym typeface="Raleway"/>
              </a:rPr>
              <a:t> </a:t>
            </a:r>
            <a:r>
              <a:rPr lang="en-US" sz="1600" b="0" i="0" dirty="0" err="1">
                <a:sym typeface="Raleway"/>
              </a:rPr>
              <a:t>zich</a:t>
            </a:r>
            <a:r>
              <a:rPr lang="en-US" sz="1600" b="0" i="0" dirty="0">
                <a:sym typeface="Raleway"/>
              </a:rPr>
              <a:t> </a:t>
            </a:r>
            <a:r>
              <a:rPr lang="en-US" sz="1600" b="0" i="0" dirty="0" err="1">
                <a:sym typeface="Raleway"/>
              </a:rPr>
              <a:t>positioneren</a:t>
            </a:r>
            <a:r>
              <a:rPr lang="en-US" sz="1600" b="0" i="0" dirty="0">
                <a:sym typeface="Raleway"/>
              </a:rPr>
              <a:t> om </a:t>
            </a:r>
            <a:r>
              <a:rPr lang="en-US" sz="1600" b="0" i="0" dirty="0" err="1">
                <a:sym typeface="Raleway"/>
              </a:rPr>
              <a:t>te</a:t>
            </a:r>
            <a:r>
              <a:rPr lang="en-US" sz="1600" b="0" i="0" dirty="0">
                <a:sym typeface="Raleway"/>
              </a:rPr>
              <a:t> </a:t>
            </a:r>
            <a:r>
              <a:rPr lang="en-US" sz="1600" b="0" i="0" dirty="0" err="1">
                <a:sym typeface="Raleway"/>
              </a:rPr>
              <a:t>herstellen</a:t>
            </a:r>
            <a:r>
              <a:rPr lang="en-US" sz="1600" b="0" i="0" dirty="0">
                <a:sym typeface="Raleway"/>
              </a:rPr>
              <a:t> </a:t>
            </a:r>
            <a:r>
              <a:rPr lang="en-US" sz="1600" b="0" i="0" dirty="0" err="1">
                <a:sym typeface="Raleway"/>
              </a:rPr>
              <a:t>na</a:t>
            </a:r>
            <a:r>
              <a:rPr lang="en-US" sz="1600" b="0" i="0" dirty="0">
                <a:sym typeface="Raleway"/>
              </a:rPr>
              <a:t> Covid-19 </a:t>
            </a:r>
            <a:r>
              <a:rPr lang="en-US" sz="1600" b="0" i="0" dirty="0" err="1">
                <a:sym typeface="Raleway"/>
              </a:rPr>
              <a:t>en</a:t>
            </a:r>
            <a:r>
              <a:rPr lang="en-US" sz="1600" b="0" i="0" dirty="0">
                <a:sym typeface="Raleway"/>
              </a:rPr>
              <a:t> </a:t>
            </a:r>
            <a:r>
              <a:rPr lang="en-US" sz="1600" b="0" i="0" dirty="0" err="1">
                <a:sym typeface="Raleway"/>
              </a:rPr>
              <a:t>snel</a:t>
            </a:r>
            <a:r>
              <a:rPr lang="en-US" sz="1600" b="0" i="0" dirty="0">
                <a:sym typeface="Raleway"/>
              </a:rPr>
              <a:t> </a:t>
            </a:r>
            <a:r>
              <a:rPr lang="en-US" sz="1600" b="0" i="0" dirty="0" err="1">
                <a:sym typeface="Raleway"/>
              </a:rPr>
              <a:t>te</a:t>
            </a:r>
            <a:r>
              <a:rPr lang="en-US" sz="1600" b="0" i="0" dirty="0">
                <a:sym typeface="Raleway"/>
              </a:rPr>
              <a:t> </a:t>
            </a:r>
            <a:r>
              <a:rPr lang="en-US" sz="1600" b="0" i="0" dirty="0" err="1">
                <a:sym typeface="Raleway"/>
              </a:rPr>
              <a:t>reageren</a:t>
            </a:r>
            <a:r>
              <a:rPr lang="en-US" sz="1600" b="0" i="0" dirty="0">
                <a:sym typeface="Raleway"/>
              </a:rPr>
              <a:t> op </a:t>
            </a:r>
            <a:r>
              <a:rPr lang="en-US" sz="1600" b="0" i="0" dirty="0" err="1">
                <a:sym typeface="Raleway"/>
              </a:rPr>
              <a:t>veranderingen</a:t>
            </a:r>
            <a:r>
              <a:rPr lang="en-US" sz="1600" b="0" i="0" dirty="0">
                <a:sym typeface="Raleway"/>
              </a:rPr>
              <a:t> </a:t>
            </a:r>
            <a:r>
              <a:rPr lang="en-US" sz="1600" b="0" i="0" dirty="0" err="1">
                <a:sym typeface="Raleway"/>
              </a:rPr>
              <a:t>en</a:t>
            </a:r>
            <a:r>
              <a:rPr lang="en-US" sz="1600" b="0" i="0" dirty="0">
                <a:sym typeface="Raleway"/>
              </a:rPr>
              <a:t> </a:t>
            </a:r>
            <a:r>
              <a:rPr lang="en-US" sz="1600" b="0" i="0" dirty="0" err="1">
                <a:sym typeface="Raleway"/>
              </a:rPr>
              <a:t>kansen</a:t>
            </a:r>
            <a:r>
              <a:rPr lang="en-US" sz="1600" b="0" i="0" dirty="0">
                <a:sym typeface="Raleway"/>
              </a:rPr>
              <a:t>.</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Meer </a:t>
            </a:r>
            <a:r>
              <a:rPr lang="en-US" sz="1600" b="0" i="0" dirty="0" err="1">
                <a:sym typeface="Raleway"/>
              </a:rPr>
              <a:t>te</a:t>
            </a:r>
            <a:r>
              <a:rPr lang="en-US" sz="1600" b="0" i="0" dirty="0">
                <a:sym typeface="Raleway"/>
              </a:rPr>
              <a:t> </a:t>
            </a:r>
            <a:r>
              <a:rPr lang="en-US" sz="1600" b="0" i="0" dirty="0" err="1">
                <a:sym typeface="Raleway"/>
              </a:rPr>
              <a:t>leren</a:t>
            </a:r>
            <a:r>
              <a:rPr lang="en-US" sz="1600" b="0" i="0" dirty="0">
                <a:sym typeface="Raleway"/>
              </a:rPr>
              <a:t> over het </a:t>
            </a:r>
            <a:r>
              <a:rPr lang="en-US" sz="1600" b="0" i="0" dirty="0" err="1">
                <a:sym typeface="Raleway"/>
              </a:rPr>
              <a:t>culinaire</a:t>
            </a:r>
            <a:r>
              <a:rPr lang="en-US" sz="1600" b="0" i="0" dirty="0">
                <a:sym typeface="Raleway"/>
              </a:rPr>
              <a:t> </a:t>
            </a:r>
            <a:r>
              <a:rPr lang="en-US" sz="1600" b="0" i="0" dirty="0" err="1">
                <a:sym typeface="Raleway"/>
              </a:rPr>
              <a:t>erfgoed</a:t>
            </a:r>
            <a:r>
              <a:rPr lang="en-US" sz="1600" b="0" i="0" dirty="0">
                <a:sym typeface="Raleway"/>
              </a:rPr>
              <a:t> in </a:t>
            </a:r>
            <a:r>
              <a:rPr lang="en-US" sz="1600" b="0" i="0" dirty="0" err="1">
                <a:sym typeface="Raleway"/>
              </a:rPr>
              <a:t>onze</a:t>
            </a:r>
            <a:r>
              <a:rPr lang="en-US" sz="1600" b="0" i="0" dirty="0">
                <a:sym typeface="Raleway"/>
              </a:rPr>
              <a:t> </a:t>
            </a:r>
            <a:r>
              <a:rPr lang="en-US" sz="1600" b="0" i="0" dirty="0" err="1">
                <a:sym typeface="Raleway"/>
              </a:rPr>
              <a:t>regio's</a:t>
            </a:r>
            <a:r>
              <a:rPr lang="en-US" sz="1600" b="0" i="0" dirty="0">
                <a:sym typeface="Raleway"/>
              </a:rPr>
              <a:t> </a:t>
            </a:r>
            <a:r>
              <a:rPr lang="en-US" sz="1600" b="0" i="0" dirty="0" err="1">
                <a:sym typeface="Raleway"/>
              </a:rPr>
              <a:t>en</a:t>
            </a:r>
            <a:r>
              <a:rPr lang="en-US" sz="1600" b="0" i="0" dirty="0">
                <a:sym typeface="Raleway"/>
              </a:rPr>
              <a:t> Europa </a:t>
            </a:r>
            <a:r>
              <a:rPr lang="en-US" sz="1600" b="0" i="0" dirty="0" err="1">
                <a:sym typeface="Raleway"/>
              </a:rPr>
              <a:t>en</a:t>
            </a:r>
            <a:r>
              <a:rPr lang="en-US" sz="1600" b="0" i="0" dirty="0">
                <a:sym typeface="Raleway"/>
              </a:rPr>
              <a:t> de </a:t>
            </a:r>
            <a:r>
              <a:rPr lang="en-US" sz="1600" b="0" i="0" dirty="0" err="1">
                <a:sym typeface="Raleway"/>
              </a:rPr>
              <a:t>potentiële</a:t>
            </a:r>
            <a:r>
              <a:rPr lang="en-US" sz="1600" b="0" i="0" dirty="0">
                <a:sym typeface="Raleway"/>
              </a:rPr>
              <a:t> </a:t>
            </a:r>
            <a:r>
              <a:rPr lang="en-US" sz="1600" b="0" i="0" dirty="0" err="1">
                <a:sym typeface="Raleway"/>
              </a:rPr>
              <a:t>innovatiemogelijkheden</a:t>
            </a:r>
            <a:r>
              <a:rPr lang="en-US" sz="1600" b="0" i="0" dirty="0">
                <a:sym typeface="Raleway"/>
              </a:rPr>
              <a:t> </a:t>
            </a:r>
            <a:r>
              <a:rPr lang="en-US" sz="1600" b="0" i="0" dirty="0" err="1">
                <a:sym typeface="Raleway"/>
              </a:rPr>
              <a:t>daarvan</a:t>
            </a:r>
            <a:r>
              <a:rPr lang="en-US" sz="1600" b="0" i="0" dirty="0">
                <a:sym typeface="Raleway"/>
              </a:rPr>
              <a:t>.</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De </a:t>
            </a:r>
            <a:r>
              <a:rPr lang="en-US" sz="1600" b="0" i="0" dirty="0" err="1">
                <a:sym typeface="Raleway"/>
              </a:rPr>
              <a:t>kansen</a:t>
            </a:r>
            <a:r>
              <a:rPr lang="en-US" sz="1600" b="0" i="0" dirty="0">
                <a:sym typeface="Raleway"/>
              </a:rPr>
              <a:t> op </a:t>
            </a:r>
            <a:r>
              <a:rPr lang="en-US" sz="1600" b="0" i="0" dirty="0" err="1">
                <a:sym typeface="Raleway"/>
              </a:rPr>
              <a:t>concurrentievoordeel</a:t>
            </a:r>
            <a:r>
              <a:rPr lang="en-US" sz="1600" b="0" i="0" dirty="0">
                <a:sym typeface="Raleway"/>
              </a:rPr>
              <a:t> van het </a:t>
            </a:r>
            <a:r>
              <a:rPr lang="en-US" sz="1600" b="0" i="0" dirty="0" err="1">
                <a:sym typeface="Raleway"/>
              </a:rPr>
              <a:t>Culinair</a:t>
            </a:r>
            <a:r>
              <a:rPr lang="en-US" sz="1600" b="0" i="0" dirty="0">
                <a:sym typeface="Raleway"/>
              </a:rPr>
              <a:t> </a:t>
            </a:r>
            <a:r>
              <a:rPr lang="en-US" sz="1600" b="0" i="0" dirty="0" err="1">
                <a:sym typeface="Raleway"/>
              </a:rPr>
              <a:t>Cultureel</a:t>
            </a:r>
            <a:r>
              <a:rPr lang="en-US" sz="1600" b="0" i="0" dirty="0">
                <a:sym typeface="Raleway"/>
              </a:rPr>
              <a:t> </a:t>
            </a:r>
            <a:r>
              <a:rPr lang="en-US" sz="1600" b="0" i="0" dirty="0" err="1">
                <a:sym typeface="Raleway"/>
              </a:rPr>
              <a:t>Erfgoed</a:t>
            </a:r>
            <a:r>
              <a:rPr lang="en-US" sz="1600" b="0" i="0" dirty="0">
                <a:sym typeface="Raleway"/>
              </a:rPr>
              <a:t> </a:t>
            </a:r>
            <a:r>
              <a:rPr lang="en-US" sz="1600" b="0" i="0" dirty="0" err="1">
                <a:sym typeface="Raleway"/>
              </a:rPr>
              <a:t>integreren</a:t>
            </a:r>
            <a:r>
              <a:rPr lang="en-US" sz="1600" b="0" i="0" dirty="0">
                <a:sym typeface="Raleway"/>
              </a:rPr>
              <a:t> in het </a:t>
            </a:r>
            <a:r>
              <a:rPr lang="en-US" sz="1600" b="0" i="0" dirty="0" err="1">
                <a:sym typeface="Raleway"/>
              </a:rPr>
              <a:t>bedrijfsmodel</a:t>
            </a:r>
            <a:r>
              <a:rPr lang="en-US" sz="1600" b="0" i="0" dirty="0">
                <a:sym typeface="Raleway"/>
              </a:rPr>
              <a:t> van </a:t>
            </a:r>
            <a:r>
              <a:rPr lang="en-US" sz="1600" b="0" i="0" dirty="0" err="1">
                <a:sym typeface="Raleway"/>
              </a:rPr>
              <a:t>vandaag</a:t>
            </a:r>
            <a:r>
              <a:rPr lang="en-US" sz="1600" b="0" i="0" dirty="0">
                <a:sym typeface="Raleway"/>
              </a:rPr>
              <a:t> </a:t>
            </a:r>
            <a:r>
              <a:rPr lang="en-US" sz="1600" b="0" i="0" dirty="0" err="1">
                <a:sym typeface="Raleway"/>
              </a:rPr>
              <a:t>en</a:t>
            </a:r>
            <a:r>
              <a:rPr lang="en-US" sz="1600" b="0" i="0" dirty="0">
                <a:sym typeface="Raleway"/>
              </a:rPr>
              <a:t> morgen. </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a:t>
            </a:r>
            <a:r>
              <a:rPr lang="en-US" sz="1600" b="0" i="0" dirty="0" err="1">
                <a:sym typeface="Raleway"/>
              </a:rPr>
              <a:t>Een</a:t>
            </a:r>
            <a:r>
              <a:rPr lang="en-US" sz="1600" b="0" i="0" dirty="0">
                <a:sym typeface="Raleway"/>
              </a:rPr>
              <a:t> </a:t>
            </a:r>
            <a:r>
              <a:rPr lang="en-US" sz="1600" b="0" i="0" dirty="0" err="1">
                <a:sym typeface="Raleway"/>
              </a:rPr>
              <a:t>cultuur</a:t>
            </a:r>
            <a:r>
              <a:rPr lang="en-US" sz="1600" b="0" i="0" dirty="0">
                <a:sym typeface="Raleway"/>
              </a:rPr>
              <a:t> van </a:t>
            </a:r>
            <a:r>
              <a:rPr lang="en-US" sz="1600" b="0" i="0" dirty="0" err="1">
                <a:sym typeface="Raleway"/>
              </a:rPr>
              <a:t>leren</a:t>
            </a:r>
            <a:r>
              <a:rPr lang="en-US" sz="1600" b="0" i="0" dirty="0">
                <a:sym typeface="Raleway"/>
              </a:rPr>
              <a:t> </a:t>
            </a:r>
            <a:r>
              <a:rPr lang="en-US" sz="1600" b="0" i="0" dirty="0" err="1">
                <a:sym typeface="Raleway"/>
              </a:rPr>
              <a:t>en</a:t>
            </a:r>
            <a:r>
              <a:rPr lang="en-US" sz="1600" b="0" i="0" dirty="0">
                <a:sym typeface="Raleway"/>
              </a:rPr>
              <a:t> </a:t>
            </a:r>
            <a:r>
              <a:rPr lang="en-US" sz="1600" b="0" i="0" dirty="0" err="1">
                <a:sym typeface="Raleway"/>
              </a:rPr>
              <a:t>een</a:t>
            </a:r>
            <a:r>
              <a:rPr lang="en-US" sz="1600" b="0" i="0" dirty="0">
                <a:sym typeface="Raleway"/>
              </a:rPr>
              <a:t> </a:t>
            </a:r>
            <a:r>
              <a:rPr lang="en-US" sz="1600" b="0" i="0" dirty="0" err="1">
                <a:sym typeface="Raleway"/>
              </a:rPr>
              <a:t>vrije</a:t>
            </a:r>
            <a:r>
              <a:rPr lang="en-US" sz="1600" b="0" i="0" dirty="0">
                <a:sym typeface="Raleway"/>
              </a:rPr>
              <a:t> </a:t>
            </a:r>
            <a:r>
              <a:rPr lang="en-US" sz="1600" b="0" i="0" dirty="0" err="1">
                <a:sym typeface="Raleway"/>
              </a:rPr>
              <a:t>uitwisseling</a:t>
            </a:r>
            <a:r>
              <a:rPr lang="en-US" sz="1600" b="0" i="0" dirty="0">
                <a:sym typeface="Raleway"/>
              </a:rPr>
              <a:t> van </a:t>
            </a:r>
            <a:r>
              <a:rPr lang="en-US" sz="1600" b="0" i="0" dirty="0" err="1">
                <a:sym typeface="Raleway"/>
              </a:rPr>
              <a:t>kennis</a:t>
            </a:r>
            <a:r>
              <a:rPr lang="en-US" sz="1600" b="0" i="0" dirty="0">
                <a:sym typeface="Raleway"/>
              </a:rPr>
              <a:t> </a:t>
            </a:r>
            <a:r>
              <a:rPr lang="en-US" sz="1600" b="0" i="0" dirty="0" err="1">
                <a:sym typeface="Raleway"/>
              </a:rPr>
              <a:t>en</a:t>
            </a:r>
            <a:r>
              <a:rPr lang="en-US" sz="1600" b="0" i="0" dirty="0">
                <a:sym typeface="Raleway"/>
              </a:rPr>
              <a:t> </a:t>
            </a:r>
            <a:r>
              <a:rPr lang="en-US" sz="1600" b="0" i="0" dirty="0" err="1">
                <a:sym typeface="Raleway"/>
              </a:rPr>
              <a:t>ideeën</a:t>
            </a:r>
            <a:r>
              <a:rPr lang="en-US" sz="1600" b="0" i="0" dirty="0">
                <a:sym typeface="Raleway"/>
              </a:rPr>
              <a:t> </a:t>
            </a:r>
            <a:r>
              <a:rPr lang="en-US" sz="1600" b="0" i="0" dirty="0" err="1">
                <a:sym typeface="Raleway"/>
              </a:rPr>
              <a:t>creëren</a:t>
            </a:r>
            <a:r>
              <a:rPr lang="en-US" sz="1600" b="0" i="0" dirty="0">
                <a:sym typeface="Raleway"/>
              </a:rPr>
              <a:t>.</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a:t>
            </a:r>
            <a:r>
              <a:rPr lang="en-US" sz="1600" b="0" i="0" dirty="0" err="1">
                <a:sym typeface="Raleway"/>
              </a:rPr>
              <a:t>Gebruik</a:t>
            </a:r>
            <a:r>
              <a:rPr lang="en-US" sz="1600" b="0" i="0" dirty="0">
                <a:sym typeface="Raleway"/>
              </a:rPr>
              <a:t> de </a:t>
            </a:r>
            <a:r>
              <a:rPr lang="en-US" sz="1600" b="0" i="0" dirty="0" err="1">
                <a:sym typeface="Raleway"/>
              </a:rPr>
              <a:t>praktische</a:t>
            </a:r>
            <a:r>
              <a:rPr lang="en-US" sz="1600" b="0" i="0" dirty="0">
                <a:sym typeface="Raleway"/>
              </a:rPr>
              <a:t> </a:t>
            </a:r>
            <a:r>
              <a:rPr lang="en-US" sz="1600" b="0" i="0" dirty="0" err="1">
                <a:sym typeface="Raleway"/>
              </a:rPr>
              <a:t>hulpmiddelen</a:t>
            </a:r>
            <a:r>
              <a:rPr lang="en-US" sz="1600" b="0" i="0" dirty="0">
                <a:sym typeface="Raleway"/>
              </a:rPr>
              <a:t> </a:t>
            </a:r>
            <a:r>
              <a:rPr lang="en-US" sz="1600" b="0" i="0" dirty="0" err="1">
                <a:sym typeface="Raleway"/>
              </a:rPr>
              <a:t>en</a:t>
            </a:r>
            <a:r>
              <a:rPr lang="en-US" sz="1600" b="0" i="0" dirty="0">
                <a:sym typeface="Raleway"/>
              </a:rPr>
              <a:t> </a:t>
            </a:r>
            <a:r>
              <a:rPr lang="en-US" sz="1600" b="0" i="0" dirty="0" err="1">
                <a:sym typeface="Raleway"/>
              </a:rPr>
              <a:t>middelen</a:t>
            </a:r>
            <a:r>
              <a:rPr lang="en-US" sz="1600" b="0" i="0" dirty="0">
                <a:sym typeface="Raleway"/>
              </a:rPr>
              <a:t> </a:t>
            </a:r>
            <a:r>
              <a:rPr lang="en-US" sz="1600" b="0" i="0" dirty="0" err="1">
                <a:sym typeface="Raleway"/>
              </a:rPr>
              <a:t>voor</a:t>
            </a:r>
            <a:r>
              <a:rPr lang="en-US" sz="1600" b="0" i="0" dirty="0">
                <a:sym typeface="Raleway"/>
              </a:rPr>
              <a:t> </a:t>
            </a:r>
            <a:r>
              <a:rPr lang="en-US" sz="1600" b="0" i="0" dirty="0" err="1">
                <a:sym typeface="Raleway"/>
              </a:rPr>
              <a:t>studentenstages</a:t>
            </a:r>
            <a:r>
              <a:rPr lang="en-US" sz="1600" b="0" i="0" dirty="0">
                <a:sym typeface="Raleway"/>
              </a:rPr>
              <a:t> om </a:t>
            </a:r>
            <a:r>
              <a:rPr lang="en-US" sz="1600" b="0" i="0" dirty="0" err="1">
                <a:sym typeface="Raleway"/>
              </a:rPr>
              <a:t>een</a:t>
            </a:r>
            <a:r>
              <a:rPr lang="en-US" sz="1600" b="0" i="0" dirty="0">
                <a:sym typeface="Raleway"/>
              </a:rPr>
              <a:t> </a:t>
            </a:r>
            <a:r>
              <a:rPr lang="en-US" sz="1600" b="0" i="0" dirty="0" err="1">
                <a:sym typeface="Raleway"/>
              </a:rPr>
              <a:t>wederzijds</a:t>
            </a:r>
            <a:r>
              <a:rPr lang="en-US" sz="1600" b="0" i="0" dirty="0">
                <a:sym typeface="Raleway"/>
              </a:rPr>
              <a:t> </a:t>
            </a:r>
            <a:r>
              <a:rPr lang="en-US" sz="1600" b="0" i="0" dirty="0" err="1">
                <a:sym typeface="Raleway"/>
              </a:rPr>
              <a:t>voordelige</a:t>
            </a:r>
            <a:r>
              <a:rPr lang="en-US" sz="1600" b="0" i="0" dirty="0">
                <a:sym typeface="Raleway"/>
              </a:rPr>
              <a:t> </a:t>
            </a:r>
            <a:r>
              <a:rPr lang="en-US" sz="1600" b="0" i="0" dirty="0" err="1">
                <a:sym typeface="Raleway"/>
              </a:rPr>
              <a:t>leerervaring</a:t>
            </a:r>
            <a:r>
              <a:rPr lang="en-US" sz="1600" b="0" i="0" dirty="0">
                <a:sym typeface="Raleway"/>
              </a:rPr>
              <a:t> </a:t>
            </a:r>
            <a:r>
              <a:rPr lang="en-US" sz="1600" b="0" i="0" dirty="0" err="1">
                <a:sym typeface="Raleway"/>
              </a:rPr>
              <a:t>te</a:t>
            </a:r>
            <a:r>
              <a:rPr lang="en-US" sz="1600" b="0" i="0" dirty="0">
                <a:sym typeface="Raleway"/>
              </a:rPr>
              <a:t> </a:t>
            </a:r>
            <a:r>
              <a:rPr lang="en-US" sz="1600" b="0" i="0" dirty="0" err="1">
                <a:sym typeface="Raleway"/>
              </a:rPr>
              <a:t>garanderen</a:t>
            </a:r>
            <a:r>
              <a:rPr lang="en-US" sz="1600" b="0" i="0" dirty="0">
                <a:sym typeface="Raleway"/>
              </a:rPr>
              <a:t>.</a:t>
            </a:r>
            <a:endParaRPr sz="1600" dirty="0"/>
          </a:p>
          <a:p>
            <a:pPr marL="228600" lvl="0" indent="-228600" algn="l" rtl="0">
              <a:lnSpc>
                <a:spcPct val="100000"/>
              </a:lnSpc>
              <a:spcBef>
                <a:spcPts val="1000"/>
              </a:spcBef>
              <a:spcAft>
                <a:spcPts val="0"/>
              </a:spcAft>
              <a:buClr>
                <a:schemeClr val="lt1"/>
              </a:buClr>
              <a:buSzPts val="1800"/>
              <a:buNone/>
            </a:pPr>
            <a:r>
              <a:rPr lang="en-US" sz="1600" b="0" i="0" dirty="0">
                <a:sym typeface="Raleway"/>
              </a:rPr>
              <a:t>- Hun </a:t>
            </a:r>
            <a:r>
              <a:rPr lang="en-US" sz="1600" b="0" i="0" dirty="0" err="1">
                <a:sym typeface="Raleway"/>
              </a:rPr>
              <a:t>bedrijf</a:t>
            </a:r>
            <a:r>
              <a:rPr lang="en-US" sz="1600" b="0" i="0" dirty="0">
                <a:sym typeface="Raleway"/>
              </a:rPr>
              <a:t> </a:t>
            </a:r>
            <a:r>
              <a:rPr lang="en-US" sz="1600" b="0" i="0" dirty="0" err="1">
                <a:sym typeface="Raleway"/>
              </a:rPr>
              <a:t>te</a:t>
            </a:r>
            <a:r>
              <a:rPr lang="en-US" sz="1600" b="0" i="0" dirty="0">
                <a:sym typeface="Raleway"/>
              </a:rPr>
              <a:t> </a:t>
            </a:r>
            <a:r>
              <a:rPr lang="en-US" sz="1600" b="0" i="0" dirty="0" err="1">
                <a:sym typeface="Raleway"/>
              </a:rPr>
              <a:t>positioneren</a:t>
            </a:r>
            <a:r>
              <a:rPr lang="en-US" sz="1600" b="0" i="0" dirty="0">
                <a:sym typeface="Raleway"/>
              </a:rPr>
              <a:t> </a:t>
            </a:r>
            <a:r>
              <a:rPr lang="en-US" sz="1600" b="0" i="0" dirty="0" err="1">
                <a:sym typeface="Raleway"/>
              </a:rPr>
              <a:t>als</a:t>
            </a:r>
            <a:r>
              <a:rPr lang="en-US" sz="1600" b="0" i="0" dirty="0">
                <a:sym typeface="Raleway"/>
              </a:rPr>
              <a:t> </a:t>
            </a:r>
            <a:r>
              <a:rPr lang="en-US" sz="1600" b="0" i="0" dirty="0" err="1">
                <a:sym typeface="Raleway"/>
              </a:rPr>
              <a:t>een</a:t>
            </a:r>
            <a:r>
              <a:rPr lang="en-US" sz="1600" b="0" i="0" dirty="0">
                <a:sym typeface="Raleway"/>
              </a:rPr>
              <a:t> </a:t>
            </a:r>
            <a:r>
              <a:rPr lang="en-US" sz="1600" b="0" i="0" dirty="0" err="1">
                <a:sym typeface="Raleway"/>
              </a:rPr>
              <a:t>leercentrum</a:t>
            </a:r>
            <a:r>
              <a:rPr lang="en-US" sz="1600" b="0" i="0" dirty="0">
                <a:sym typeface="Raleway"/>
              </a:rPr>
              <a:t> </a:t>
            </a:r>
            <a:r>
              <a:rPr lang="en-US" sz="1600" b="0" i="0" dirty="0" err="1">
                <a:sym typeface="Raleway"/>
              </a:rPr>
              <a:t>voor</a:t>
            </a:r>
            <a:r>
              <a:rPr lang="en-US" sz="1600" b="0" i="0" dirty="0">
                <a:sym typeface="Raleway"/>
              </a:rPr>
              <a:t> </a:t>
            </a:r>
            <a:r>
              <a:rPr lang="en-US" sz="1600" b="0" i="0" dirty="0" err="1">
                <a:sym typeface="Raleway"/>
              </a:rPr>
              <a:t>jonge</a:t>
            </a:r>
            <a:r>
              <a:rPr lang="en-US" sz="1600" b="0" i="0" dirty="0">
                <a:sym typeface="Raleway"/>
              </a:rPr>
              <a:t> </a:t>
            </a:r>
            <a:r>
              <a:rPr lang="en-US" sz="1600" b="0" i="0" dirty="0" err="1">
                <a:sym typeface="Raleway"/>
              </a:rPr>
              <a:t>mensen</a:t>
            </a:r>
            <a:r>
              <a:rPr lang="en-US" sz="1600" b="0" i="0" dirty="0">
                <a:sym typeface="Raleway"/>
              </a:rPr>
              <a:t>. </a:t>
            </a:r>
            <a:r>
              <a:rPr lang="en-US" sz="1600" b="0" i="0" dirty="0" err="1">
                <a:sym typeface="Raleway"/>
              </a:rPr>
              <a:t>Een</a:t>
            </a:r>
            <a:r>
              <a:rPr lang="en-US" sz="1600" b="0" i="0" dirty="0">
                <a:sym typeface="Raleway"/>
              </a:rPr>
              <a:t> </a:t>
            </a:r>
            <a:r>
              <a:rPr lang="en-US" sz="1600" b="0" i="0" dirty="0" err="1">
                <a:sym typeface="Raleway"/>
              </a:rPr>
              <a:t>cultuur</a:t>
            </a:r>
            <a:r>
              <a:rPr lang="en-US" sz="1600" b="0" i="0" dirty="0">
                <a:sym typeface="Raleway"/>
              </a:rPr>
              <a:t> van </a:t>
            </a:r>
            <a:r>
              <a:rPr lang="en-US" sz="1600" b="0" i="0" dirty="0" err="1">
                <a:sym typeface="Raleway"/>
              </a:rPr>
              <a:t>voortdurende</a:t>
            </a:r>
            <a:r>
              <a:rPr lang="en-US" sz="1600" b="0" i="0" dirty="0">
                <a:sym typeface="Raleway"/>
              </a:rPr>
              <a:t> </a:t>
            </a:r>
            <a:r>
              <a:rPr lang="en-US" sz="1600" b="0" i="0" dirty="0" err="1">
                <a:sym typeface="Raleway"/>
              </a:rPr>
              <a:t>verbetering</a:t>
            </a:r>
            <a:r>
              <a:rPr lang="en-US" sz="1600" b="0" i="0" dirty="0">
                <a:sym typeface="Raleway"/>
              </a:rPr>
              <a:t> op basis van </a:t>
            </a:r>
            <a:r>
              <a:rPr lang="en-US" sz="1600" b="0" i="0" dirty="0" err="1">
                <a:sym typeface="Raleway"/>
              </a:rPr>
              <a:t>waardering</a:t>
            </a:r>
            <a:r>
              <a:rPr lang="en-US" sz="1600" b="0" i="0" dirty="0">
                <a:sym typeface="Raleway"/>
              </a:rPr>
              <a:t> </a:t>
            </a:r>
            <a:r>
              <a:rPr lang="en-US" sz="1600" b="0" i="0" dirty="0" err="1">
                <a:sym typeface="Raleway"/>
              </a:rPr>
              <a:t>en</a:t>
            </a:r>
            <a:r>
              <a:rPr lang="en-US" sz="1600" b="0" i="0" dirty="0">
                <a:sym typeface="Raleway"/>
              </a:rPr>
              <a:t> respect </a:t>
            </a:r>
            <a:r>
              <a:rPr lang="en-US" sz="1600" b="0" i="0" dirty="0" err="1">
                <a:sym typeface="Raleway"/>
              </a:rPr>
              <a:t>zal</a:t>
            </a:r>
            <a:r>
              <a:rPr lang="en-US" sz="1600" b="0" i="0" dirty="0">
                <a:sym typeface="Raleway"/>
              </a:rPr>
              <a:t> </a:t>
            </a:r>
            <a:r>
              <a:rPr lang="en-US" sz="1600" b="0" i="0" dirty="0" err="1">
                <a:sym typeface="Raleway"/>
              </a:rPr>
              <a:t>uw</a:t>
            </a:r>
            <a:r>
              <a:rPr lang="en-US" sz="1600" b="0" i="0" dirty="0">
                <a:sym typeface="Raleway"/>
              </a:rPr>
              <a:t> </a:t>
            </a:r>
            <a:r>
              <a:rPr lang="en-US" sz="1600" b="0" i="0" dirty="0" err="1">
                <a:sym typeface="Raleway"/>
              </a:rPr>
              <a:t>bedrijf</a:t>
            </a:r>
            <a:r>
              <a:rPr lang="en-US" sz="1600" b="0" i="0" dirty="0">
                <a:sym typeface="Raleway"/>
              </a:rPr>
              <a:t> </a:t>
            </a:r>
            <a:r>
              <a:rPr lang="en-US" sz="1600" b="0" i="0" dirty="0" err="1">
                <a:sym typeface="Raleway"/>
              </a:rPr>
              <a:t>helpen</a:t>
            </a:r>
            <a:r>
              <a:rPr lang="en-US" sz="1600" b="0" i="0" dirty="0">
                <a:sym typeface="Raleway"/>
              </a:rPr>
              <a:t> </a:t>
            </a:r>
            <a:r>
              <a:rPr lang="en-US" sz="1600" b="0" i="0" dirty="0" err="1">
                <a:sym typeface="Raleway"/>
              </a:rPr>
              <a:t>betere</a:t>
            </a:r>
            <a:r>
              <a:rPr lang="en-US" sz="1600" b="0" i="0" dirty="0">
                <a:sym typeface="Raleway"/>
              </a:rPr>
              <a:t> </a:t>
            </a:r>
            <a:r>
              <a:rPr lang="en-US" sz="1600" b="0" i="0" dirty="0" err="1">
                <a:sym typeface="Raleway"/>
              </a:rPr>
              <a:t>resultaten</a:t>
            </a:r>
            <a:r>
              <a:rPr lang="en-US" sz="1600" b="0" i="0" dirty="0">
                <a:sym typeface="Raleway"/>
              </a:rPr>
              <a:t> </a:t>
            </a:r>
            <a:r>
              <a:rPr lang="en-US" sz="1600" b="0" i="0" dirty="0" err="1">
                <a:sym typeface="Raleway"/>
              </a:rPr>
              <a:t>te</a:t>
            </a:r>
            <a:r>
              <a:rPr lang="en-US" sz="1600" b="0" i="0" dirty="0">
                <a:sym typeface="Raleway"/>
              </a:rPr>
              <a:t> </a:t>
            </a:r>
            <a:r>
              <a:rPr lang="en-US" sz="1600" b="0" i="0" dirty="0" err="1">
                <a:sym typeface="Raleway"/>
              </a:rPr>
              <a:t>behalen</a:t>
            </a:r>
            <a:r>
              <a:rPr lang="en-US" sz="1600" b="0" i="0" dirty="0">
                <a:sym typeface="Raleway"/>
              </a:rPr>
              <a:t> met </a:t>
            </a:r>
            <a:r>
              <a:rPr lang="en-US" sz="1600" b="0" i="0" dirty="0" err="1">
                <a:sym typeface="Raleway"/>
              </a:rPr>
              <a:t>uw</a:t>
            </a:r>
            <a:r>
              <a:rPr lang="en-US" sz="1600" b="0" i="0" dirty="0">
                <a:sym typeface="Raleway"/>
              </a:rPr>
              <a:t> </a:t>
            </a:r>
            <a:r>
              <a:rPr lang="en-US" sz="1600" b="0" i="0" dirty="0" err="1">
                <a:sym typeface="Raleway"/>
              </a:rPr>
              <a:t>kleine</a:t>
            </a:r>
            <a:r>
              <a:rPr lang="en-US" sz="1600" b="0" i="0" dirty="0">
                <a:sym typeface="Raleway"/>
              </a:rPr>
              <a:t> team.</a:t>
            </a:r>
            <a:endParaRPr sz="1600" dirty="0"/>
          </a:p>
          <a:p>
            <a:pPr marL="228600" lvl="0" indent="-228600" algn="l" rtl="0">
              <a:lnSpc>
                <a:spcPct val="100000"/>
              </a:lnSpc>
              <a:spcBef>
                <a:spcPts val="1000"/>
              </a:spcBef>
              <a:spcAft>
                <a:spcPts val="0"/>
              </a:spcAft>
              <a:buClr>
                <a:srgbClr val="000000"/>
              </a:buClr>
              <a:buSzPts val="1800"/>
              <a:buNone/>
            </a:pPr>
            <a:br>
              <a:rPr lang="en-US" sz="1800" b="0" i="0" dirty="0">
                <a:solidFill>
                  <a:srgbClr val="000000"/>
                </a:solidFill>
                <a:latin typeface="Raleway"/>
                <a:ea typeface="Raleway"/>
                <a:cs typeface="Raleway"/>
                <a:sym typeface="Raleway"/>
              </a:rPr>
            </a:br>
            <a:endParaRPr sz="1800" dirty="0">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0"/>
          <p:cNvSpPr txBox="1">
            <a:spLocks noGrp="1"/>
          </p:cNvSpPr>
          <p:nvPr>
            <p:ph type="body" idx="1"/>
          </p:nvPr>
        </p:nvSpPr>
        <p:spPr>
          <a:xfrm>
            <a:off x="640079" y="1338890"/>
            <a:ext cx="5328457" cy="443675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ts val="2200"/>
              <a:buNone/>
            </a:pPr>
            <a:r>
              <a:rPr lang="en-US" sz="2000" dirty="0" err="1">
                <a:latin typeface="Raleway"/>
                <a:ea typeface="Raleway"/>
                <a:cs typeface="Raleway"/>
                <a:sym typeface="Raleway"/>
              </a:rPr>
              <a:t>Onder</a:t>
            </a:r>
            <a:r>
              <a:rPr lang="en-US" sz="2000" dirty="0">
                <a:latin typeface="Raleway"/>
                <a:ea typeface="Raleway"/>
                <a:cs typeface="Raleway"/>
                <a:sym typeface="Raleway"/>
              </a:rPr>
              <a:t> </a:t>
            </a:r>
            <a:r>
              <a:rPr lang="en-US" sz="2000" dirty="0" err="1">
                <a:latin typeface="Raleway"/>
                <a:ea typeface="Raleway"/>
                <a:cs typeface="Raleway"/>
                <a:sym typeface="Raleway"/>
              </a:rPr>
              <a:t>toezicht</a:t>
            </a:r>
            <a:r>
              <a:rPr lang="en-US" sz="2000" dirty="0">
                <a:latin typeface="Raleway"/>
                <a:ea typeface="Raleway"/>
                <a:cs typeface="Raleway"/>
                <a:sym typeface="Raleway"/>
              </a:rPr>
              <a:t> van </a:t>
            </a:r>
            <a:r>
              <a:rPr lang="en-US" sz="2000" dirty="0" err="1">
                <a:latin typeface="Raleway"/>
                <a:ea typeface="Raleway"/>
                <a:cs typeface="Raleway"/>
                <a:sym typeface="Raleway"/>
              </a:rPr>
              <a:t>culinaire</a:t>
            </a:r>
            <a:r>
              <a:rPr lang="en-US" sz="2000" dirty="0">
                <a:latin typeface="Raleway"/>
                <a:ea typeface="Raleway"/>
                <a:cs typeface="Raleway"/>
                <a:sym typeface="Raleway"/>
              </a:rPr>
              <a:t> professionals </a:t>
            </a:r>
            <a:r>
              <a:rPr lang="en-US" sz="2000" dirty="0" err="1">
                <a:latin typeface="Raleway"/>
                <a:ea typeface="Raleway"/>
                <a:cs typeface="Raleway"/>
                <a:sym typeface="Raleway"/>
              </a:rPr>
              <a:t>worden</a:t>
            </a:r>
            <a:r>
              <a:rPr lang="en-US" sz="2000" dirty="0">
                <a:latin typeface="Raleway"/>
                <a:ea typeface="Raleway"/>
                <a:cs typeface="Raleway"/>
                <a:sym typeface="Raleway"/>
              </a:rPr>
              <a:t> </a:t>
            </a:r>
            <a:r>
              <a:rPr lang="en-US" sz="2000" dirty="0" err="1">
                <a:latin typeface="Raleway"/>
                <a:ea typeface="Raleway"/>
                <a:cs typeface="Raleway"/>
                <a:sym typeface="Raleway"/>
              </a:rPr>
              <a:t>studenten</a:t>
            </a:r>
            <a:r>
              <a:rPr lang="en-US" sz="2000" dirty="0">
                <a:latin typeface="Raleway"/>
                <a:ea typeface="Raleway"/>
                <a:cs typeface="Raleway"/>
                <a:sym typeface="Raleway"/>
              </a:rPr>
              <a:t> </a:t>
            </a:r>
            <a:r>
              <a:rPr lang="en-US" sz="2000" dirty="0" err="1">
                <a:latin typeface="Raleway"/>
                <a:ea typeface="Raleway"/>
                <a:cs typeface="Raleway"/>
                <a:sym typeface="Raleway"/>
              </a:rPr>
              <a:t>begeleid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leren</a:t>
            </a:r>
            <a:r>
              <a:rPr lang="en-US" sz="2000" dirty="0">
                <a:latin typeface="Raleway"/>
                <a:ea typeface="Raleway"/>
                <a:cs typeface="Raleway"/>
                <a:sym typeface="Raleway"/>
              </a:rPr>
              <a:t> </a:t>
            </a:r>
            <a:r>
              <a:rPr lang="en-US" sz="2000" dirty="0" err="1">
                <a:latin typeface="Raleway"/>
                <a:ea typeface="Raleway"/>
                <a:cs typeface="Raleway"/>
                <a:sym typeface="Raleway"/>
              </a:rPr>
              <a:t>ze</a:t>
            </a:r>
            <a:r>
              <a:rPr lang="en-US" sz="2000" dirty="0">
                <a:latin typeface="Raleway"/>
                <a:ea typeface="Raleway"/>
                <a:cs typeface="Raleway"/>
                <a:sym typeface="Raleway"/>
              </a:rPr>
              <a:t> </a:t>
            </a:r>
            <a:r>
              <a:rPr lang="en-US" sz="2000" dirty="0" err="1">
                <a:latin typeface="Raleway"/>
                <a:ea typeface="Raleway"/>
                <a:cs typeface="Raleway"/>
                <a:sym typeface="Raleway"/>
              </a:rPr>
              <a:t>nieuwe</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oude</a:t>
            </a:r>
            <a:r>
              <a:rPr lang="en-US" sz="2000" dirty="0">
                <a:latin typeface="Raleway"/>
                <a:ea typeface="Raleway"/>
                <a:cs typeface="Raleway"/>
                <a:sym typeface="Raleway"/>
              </a:rPr>
              <a:t> </a:t>
            </a:r>
            <a:r>
              <a:rPr lang="en-US" sz="2000" dirty="0" err="1">
                <a:latin typeface="Raleway"/>
                <a:ea typeface="Raleway"/>
                <a:cs typeface="Raleway"/>
                <a:sym typeface="Raleway"/>
              </a:rPr>
              <a:t>recepten</a:t>
            </a:r>
            <a:r>
              <a:rPr lang="en-US" sz="2000" dirty="0">
                <a:latin typeface="Raleway"/>
                <a:ea typeface="Raleway"/>
                <a:cs typeface="Raleway"/>
                <a:sym typeface="Raleway"/>
              </a:rPr>
              <a:t>.</a:t>
            </a:r>
            <a:endParaRPr sz="2000" dirty="0"/>
          </a:p>
          <a:p>
            <a:pPr marL="0" lvl="0" indent="0" algn="l" rtl="0">
              <a:lnSpc>
                <a:spcPct val="110000"/>
              </a:lnSpc>
              <a:spcBef>
                <a:spcPts val="1000"/>
              </a:spcBef>
              <a:spcAft>
                <a:spcPts val="0"/>
              </a:spcAft>
              <a:buClr>
                <a:schemeClr val="lt1"/>
              </a:buClr>
              <a:buSzPts val="2200"/>
              <a:buNone/>
            </a:pPr>
            <a:r>
              <a:rPr lang="en-US" sz="2000" dirty="0">
                <a:latin typeface="Raleway"/>
                <a:ea typeface="Raleway"/>
                <a:cs typeface="Raleway"/>
                <a:sym typeface="Raleway"/>
              </a:rPr>
              <a:t>Elk </a:t>
            </a:r>
            <a:r>
              <a:rPr lang="en-US" sz="2000" dirty="0" err="1">
                <a:latin typeface="Raleway"/>
                <a:ea typeface="Raleway"/>
                <a:cs typeface="Raleway"/>
                <a:sym typeface="Raleway"/>
              </a:rPr>
              <a:t>culinair</a:t>
            </a:r>
            <a:r>
              <a:rPr lang="en-US" sz="2000" dirty="0">
                <a:latin typeface="Raleway"/>
                <a:ea typeface="Raleway"/>
                <a:cs typeface="Raleway"/>
                <a:sym typeface="Raleway"/>
              </a:rPr>
              <a:t> team/restaurant </a:t>
            </a:r>
            <a:r>
              <a:rPr lang="en-US" sz="2000" dirty="0" err="1">
                <a:latin typeface="Raleway"/>
                <a:ea typeface="Raleway"/>
                <a:cs typeface="Raleway"/>
                <a:sym typeface="Raleway"/>
              </a:rPr>
              <a:t>heeft</a:t>
            </a:r>
            <a:r>
              <a:rPr lang="en-US" sz="2000" dirty="0">
                <a:latin typeface="Raleway"/>
                <a:ea typeface="Raleway"/>
                <a:cs typeface="Raleway"/>
                <a:sym typeface="Raleway"/>
              </a:rPr>
              <a:t> </a:t>
            </a:r>
            <a:r>
              <a:rPr lang="en-US" sz="2000" dirty="0" err="1">
                <a:latin typeface="Raleway"/>
                <a:ea typeface="Raleway"/>
                <a:cs typeface="Raleway"/>
                <a:sym typeface="Raleway"/>
              </a:rPr>
              <a:t>zijn</a:t>
            </a:r>
            <a:r>
              <a:rPr lang="en-US" sz="2000" dirty="0">
                <a:latin typeface="Raleway"/>
                <a:ea typeface="Raleway"/>
                <a:cs typeface="Raleway"/>
                <a:sym typeface="Raleway"/>
              </a:rPr>
              <a:t> </a:t>
            </a:r>
            <a:r>
              <a:rPr lang="en-US" sz="2000" dirty="0" err="1">
                <a:latin typeface="Raleway"/>
                <a:ea typeface="Raleway"/>
                <a:cs typeface="Raleway"/>
                <a:sym typeface="Raleway"/>
              </a:rPr>
              <a:t>eigen</a:t>
            </a:r>
            <a:r>
              <a:rPr lang="en-US" sz="2000" dirty="0">
                <a:latin typeface="Raleway"/>
                <a:ea typeface="Raleway"/>
                <a:cs typeface="Raleway"/>
                <a:sym typeface="Raleway"/>
              </a:rPr>
              <a:t> </a:t>
            </a:r>
            <a:r>
              <a:rPr lang="en-US" sz="2000" dirty="0" err="1">
                <a:latin typeface="Raleway"/>
                <a:ea typeface="Raleway"/>
                <a:cs typeface="Raleway"/>
                <a:sym typeface="Raleway"/>
              </a:rPr>
              <a:t>manier</a:t>
            </a:r>
            <a:r>
              <a:rPr lang="en-US" sz="2000" dirty="0">
                <a:latin typeface="Raleway"/>
                <a:ea typeface="Raleway"/>
                <a:cs typeface="Raleway"/>
                <a:sym typeface="Raleway"/>
              </a:rPr>
              <a:t> van </a:t>
            </a:r>
            <a:r>
              <a:rPr lang="en-US" sz="2000" dirty="0" err="1">
                <a:latin typeface="Raleway"/>
                <a:ea typeface="Raleway"/>
                <a:cs typeface="Raleway"/>
                <a:sym typeface="Raleway"/>
              </a:rPr>
              <a:t>werken</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recepten</a:t>
            </a:r>
            <a:r>
              <a:rPr lang="en-US" sz="2000" dirty="0">
                <a:latin typeface="Raleway"/>
                <a:ea typeface="Raleway"/>
                <a:cs typeface="Raleway"/>
                <a:sym typeface="Raleway"/>
              </a:rPr>
              <a:t> </a:t>
            </a:r>
            <a:r>
              <a:rPr lang="en-US" sz="2000" dirty="0" err="1">
                <a:latin typeface="Raleway"/>
                <a:ea typeface="Raleway"/>
                <a:cs typeface="Raleway"/>
                <a:sym typeface="Raleway"/>
              </a:rPr>
              <a:t>worden</a:t>
            </a:r>
            <a:r>
              <a:rPr lang="en-US" sz="2000" dirty="0">
                <a:latin typeface="Raleway"/>
                <a:ea typeface="Raleway"/>
                <a:cs typeface="Raleway"/>
                <a:sym typeface="Raleway"/>
              </a:rPr>
              <a:t> </a:t>
            </a:r>
            <a:r>
              <a:rPr lang="en-US" sz="2000" dirty="0" err="1">
                <a:latin typeface="Raleway"/>
                <a:ea typeface="Raleway"/>
                <a:cs typeface="Raleway"/>
                <a:sym typeface="Raleway"/>
              </a:rPr>
              <a:t>vaak</a:t>
            </a:r>
            <a:r>
              <a:rPr lang="en-US" sz="2000" dirty="0">
                <a:latin typeface="Raleway"/>
                <a:ea typeface="Raleway"/>
                <a:cs typeface="Raleway"/>
                <a:sym typeface="Raleway"/>
              </a:rPr>
              <a:t> van </a:t>
            </a:r>
            <a:r>
              <a:rPr lang="en-US" sz="2000" dirty="0" err="1">
                <a:latin typeface="Raleway"/>
                <a:ea typeface="Raleway"/>
                <a:cs typeface="Raleway"/>
                <a:sym typeface="Raleway"/>
              </a:rPr>
              <a:t>generatie</a:t>
            </a:r>
            <a:r>
              <a:rPr lang="en-US" sz="2000" dirty="0">
                <a:latin typeface="Raleway"/>
                <a:ea typeface="Raleway"/>
                <a:cs typeface="Raleway"/>
                <a:sym typeface="Raleway"/>
              </a:rPr>
              <a:t> op </a:t>
            </a:r>
            <a:r>
              <a:rPr lang="en-US" sz="2000" dirty="0" err="1">
                <a:latin typeface="Raleway"/>
                <a:ea typeface="Raleway"/>
                <a:cs typeface="Raleway"/>
                <a:sym typeface="Raleway"/>
              </a:rPr>
              <a:t>generatie</a:t>
            </a:r>
            <a:r>
              <a:rPr lang="en-US" sz="2000" dirty="0">
                <a:latin typeface="Raleway"/>
                <a:ea typeface="Raleway"/>
                <a:cs typeface="Raleway"/>
                <a:sym typeface="Raleway"/>
              </a:rPr>
              <a:t> </a:t>
            </a:r>
            <a:r>
              <a:rPr lang="en-US" sz="2000" dirty="0" err="1">
                <a:latin typeface="Raleway"/>
                <a:ea typeface="Raleway"/>
                <a:cs typeface="Raleway"/>
                <a:sym typeface="Raleway"/>
              </a:rPr>
              <a:t>doorgegeven</a:t>
            </a:r>
            <a:r>
              <a:rPr lang="en-US" sz="2000" dirty="0">
                <a:latin typeface="Raleway"/>
                <a:ea typeface="Raleway"/>
                <a:cs typeface="Raleway"/>
                <a:sym typeface="Raleway"/>
              </a:rPr>
              <a:t>. </a:t>
            </a:r>
            <a:r>
              <a:rPr lang="en-US" sz="2000" dirty="0" err="1">
                <a:latin typeface="Raleway"/>
                <a:ea typeface="Raleway"/>
                <a:cs typeface="Raleway"/>
                <a:sym typeface="Raleway"/>
              </a:rPr>
              <a:t>Deze</a:t>
            </a:r>
            <a:r>
              <a:rPr lang="en-US" sz="2000" dirty="0">
                <a:latin typeface="Raleway"/>
                <a:ea typeface="Raleway"/>
                <a:cs typeface="Raleway"/>
                <a:sym typeface="Raleway"/>
              </a:rPr>
              <a:t> </a:t>
            </a:r>
            <a:r>
              <a:rPr lang="en-US" sz="2000" dirty="0" err="1">
                <a:latin typeface="Raleway"/>
                <a:ea typeface="Raleway"/>
                <a:cs typeface="Raleway"/>
                <a:sym typeface="Raleway"/>
              </a:rPr>
              <a:t>blootstelling</a:t>
            </a:r>
            <a:r>
              <a:rPr lang="en-US" sz="2000" dirty="0">
                <a:latin typeface="Raleway"/>
                <a:ea typeface="Raleway"/>
                <a:cs typeface="Raleway"/>
                <a:sym typeface="Raleway"/>
              </a:rPr>
              <a:t> </a:t>
            </a:r>
            <a:r>
              <a:rPr lang="en-US" sz="2000" dirty="0" err="1">
                <a:latin typeface="Raleway"/>
                <a:ea typeface="Raleway"/>
                <a:cs typeface="Raleway"/>
                <a:sym typeface="Raleway"/>
              </a:rPr>
              <a:t>aan</a:t>
            </a:r>
            <a:r>
              <a:rPr lang="en-US" sz="2000" dirty="0">
                <a:latin typeface="Raleway"/>
                <a:ea typeface="Raleway"/>
                <a:cs typeface="Raleway"/>
                <a:sym typeface="Raleway"/>
              </a:rPr>
              <a:t> </a:t>
            </a:r>
            <a:r>
              <a:rPr lang="en-US" sz="2000" dirty="0" err="1">
                <a:latin typeface="Raleway"/>
                <a:ea typeface="Raleway"/>
                <a:cs typeface="Raleway"/>
                <a:sym typeface="Raleway"/>
              </a:rPr>
              <a:t>cultureel</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culinair</a:t>
            </a:r>
            <a:r>
              <a:rPr lang="en-US" sz="2000" dirty="0">
                <a:latin typeface="Raleway"/>
                <a:ea typeface="Raleway"/>
                <a:cs typeface="Raleway"/>
                <a:sym typeface="Raleway"/>
              </a:rPr>
              <a:t> </a:t>
            </a:r>
            <a:r>
              <a:rPr lang="en-US" sz="2000" dirty="0" err="1">
                <a:latin typeface="Raleway"/>
                <a:ea typeface="Raleway"/>
                <a:cs typeface="Raleway"/>
                <a:sym typeface="Raleway"/>
              </a:rPr>
              <a:t>erfgoed</a:t>
            </a:r>
            <a:r>
              <a:rPr lang="en-US" sz="2000" dirty="0">
                <a:latin typeface="Raleway"/>
                <a:ea typeface="Raleway"/>
                <a:cs typeface="Raleway"/>
                <a:sym typeface="Raleway"/>
              </a:rPr>
              <a:t> is </a:t>
            </a:r>
            <a:r>
              <a:rPr lang="en-US" sz="2000" dirty="0" err="1">
                <a:latin typeface="Raleway"/>
                <a:ea typeface="Raleway"/>
                <a:cs typeface="Raleway"/>
                <a:sym typeface="Raleway"/>
              </a:rPr>
              <a:t>uniek</a:t>
            </a:r>
            <a:r>
              <a:rPr lang="en-US" sz="2000" dirty="0">
                <a:latin typeface="Raleway"/>
                <a:ea typeface="Raleway"/>
                <a:cs typeface="Raleway"/>
                <a:sym typeface="Raleway"/>
              </a:rPr>
              <a:t> </a:t>
            </a:r>
            <a:r>
              <a:rPr lang="en-US" sz="2000" dirty="0" err="1">
                <a:latin typeface="Raleway"/>
                <a:ea typeface="Raleway"/>
                <a:cs typeface="Raleway"/>
                <a:sym typeface="Raleway"/>
              </a:rPr>
              <a:t>voor</a:t>
            </a:r>
            <a:r>
              <a:rPr lang="en-US" sz="2000" dirty="0">
                <a:latin typeface="Raleway"/>
                <a:ea typeface="Raleway"/>
                <a:cs typeface="Raleway"/>
                <a:sym typeface="Raleway"/>
              </a:rPr>
              <a:t> </a:t>
            </a:r>
            <a:r>
              <a:rPr lang="en-US" sz="2000" dirty="0" err="1">
                <a:latin typeface="Raleway"/>
                <a:ea typeface="Raleway"/>
                <a:cs typeface="Raleway"/>
                <a:sym typeface="Raleway"/>
              </a:rPr>
              <a:t>locaties</a:t>
            </a:r>
            <a:r>
              <a:rPr lang="en-US" sz="2000" dirty="0">
                <a:latin typeface="Raleway"/>
                <a:ea typeface="Raleway"/>
                <a:cs typeface="Raleway"/>
                <a:sym typeface="Raleway"/>
              </a:rPr>
              <a:t> </a:t>
            </a:r>
            <a:r>
              <a:rPr lang="en-US" sz="2000" dirty="0"/>
              <a:t>wat </a:t>
            </a:r>
            <a:r>
              <a:rPr lang="en-US" sz="2000" dirty="0" err="1"/>
              <a:t>vaak</a:t>
            </a:r>
            <a:r>
              <a:rPr lang="en-US" sz="2000" dirty="0"/>
              <a:t> </a:t>
            </a:r>
            <a:r>
              <a:rPr lang="en-US" sz="2000" dirty="0" err="1">
                <a:latin typeface="Raleway"/>
                <a:ea typeface="Raleway"/>
                <a:cs typeface="Raleway"/>
                <a:sym typeface="Raleway"/>
              </a:rPr>
              <a:t>resulteert</a:t>
            </a:r>
            <a:r>
              <a:rPr lang="en-US" sz="2000" dirty="0">
                <a:latin typeface="Raleway"/>
                <a:ea typeface="Raleway"/>
                <a:cs typeface="Raleway"/>
                <a:sym typeface="Raleway"/>
              </a:rPr>
              <a:t> in </a:t>
            </a:r>
            <a:r>
              <a:rPr lang="en-US" sz="2000" b="1" dirty="0">
                <a:latin typeface="Raleway"/>
                <a:ea typeface="Raleway"/>
                <a:cs typeface="Raleway"/>
                <a:sym typeface="Raleway"/>
              </a:rPr>
              <a:t>“</a:t>
            </a:r>
            <a:r>
              <a:rPr lang="en-US" sz="2000" b="1" dirty="0" err="1"/>
              <a:t>een</a:t>
            </a:r>
            <a:r>
              <a:rPr lang="en-US" sz="2000" b="1" dirty="0"/>
              <a:t> </a:t>
            </a:r>
            <a:r>
              <a:rPr lang="en-US" sz="2000" b="1" dirty="0" err="1">
                <a:latin typeface="Raleway"/>
                <a:ea typeface="Raleway"/>
                <a:cs typeface="Raleway"/>
                <a:sym typeface="Raleway"/>
              </a:rPr>
              <a:t>plaats</a:t>
            </a:r>
            <a:r>
              <a:rPr lang="en-US" sz="2000" b="1" dirty="0">
                <a:latin typeface="Raleway"/>
                <a:ea typeface="Raleway"/>
                <a:cs typeface="Raleway"/>
                <a:sym typeface="Raleway"/>
              </a:rPr>
              <a:t> op </a:t>
            </a:r>
            <a:r>
              <a:rPr lang="en-US" sz="2000" b="1" dirty="0" err="1">
                <a:latin typeface="Raleway"/>
                <a:ea typeface="Raleway"/>
                <a:cs typeface="Raleway"/>
                <a:sym typeface="Raleway"/>
              </a:rPr>
              <a:t>een</a:t>
            </a:r>
            <a:r>
              <a:rPr lang="en-US" sz="2000" b="1" dirty="0">
                <a:latin typeface="Raleway"/>
                <a:ea typeface="Raleway"/>
                <a:cs typeface="Raleway"/>
                <a:sym typeface="Raleway"/>
              </a:rPr>
              <a:t> bord".</a:t>
            </a:r>
            <a:endParaRPr sz="2000" b="1" dirty="0">
              <a:latin typeface="Raleway"/>
              <a:ea typeface="Raleway"/>
              <a:cs typeface="Raleway"/>
              <a:sym typeface="Raleway"/>
            </a:endParaRPr>
          </a:p>
        </p:txBody>
      </p:sp>
      <p:sp>
        <p:nvSpPr>
          <p:cNvPr id="753" name="Google Shape;753;p30"/>
          <p:cNvSpPr txBox="1">
            <a:spLocks noGrp="1"/>
          </p:cNvSpPr>
          <p:nvPr>
            <p:ph type="body" idx="2"/>
          </p:nvPr>
        </p:nvSpPr>
        <p:spPr>
          <a:xfrm>
            <a:off x="576348" y="340567"/>
            <a:ext cx="5455920" cy="8558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200"/>
              <a:buNone/>
            </a:pPr>
            <a:r>
              <a:rPr lang="en-US" sz="2000" dirty="0"/>
              <a:t>Hoe </a:t>
            </a:r>
            <a:r>
              <a:rPr lang="en-US" sz="2000" dirty="0" err="1"/>
              <a:t>culinair</a:t>
            </a:r>
            <a:r>
              <a:rPr lang="en-US" sz="2000" dirty="0"/>
              <a:t> </a:t>
            </a:r>
            <a:r>
              <a:rPr lang="en-US" sz="2000" dirty="0" err="1"/>
              <a:t>erfgoed</a:t>
            </a:r>
            <a:r>
              <a:rPr lang="en-US" sz="2000" dirty="0"/>
              <a:t> de </a:t>
            </a:r>
            <a:r>
              <a:rPr lang="en-US" sz="2000" dirty="0" err="1"/>
              <a:t>vaardigheden</a:t>
            </a:r>
            <a:r>
              <a:rPr lang="en-US" sz="2000" dirty="0"/>
              <a:t> van </a:t>
            </a:r>
            <a:r>
              <a:rPr lang="en-US" sz="2000" dirty="0" err="1"/>
              <a:t>vandaag</a:t>
            </a:r>
            <a:r>
              <a:rPr lang="en-US" sz="2000" dirty="0"/>
              <a:t> </a:t>
            </a:r>
            <a:r>
              <a:rPr lang="en-US" sz="2000" dirty="0" err="1"/>
              <a:t>vergroot</a:t>
            </a:r>
            <a:endParaRPr sz="2000" dirty="0"/>
          </a:p>
        </p:txBody>
      </p:sp>
      <p:pic>
        <p:nvPicPr>
          <p:cNvPr id="754" name="Google Shape;754;p30" descr="Person preparing ravioli"/>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31"/>
          <p:cNvSpPr txBox="1">
            <a:spLocks noGrp="1"/>
          </p:cNvSpPr>
          <p:nvPr>
            <p:ph type="body" idx="1"/>
          </p:nvPr>
        </p:nvSpPr>
        <p:spPr>
          <a:xfrm>
            <a:off x="627131" y="1243199"/>
            <a:ext cx="5468869" cy="4479138"/>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10000"/>
              </a:lnSpc>
              <a:spcBef>
                <a:spcPts val="0"/>
              </a:spcBef>
              <a:spcAft>
                <a:spcPts val="0"/>
              </a:spcAft>
              <a:buClr>
                <a:schemeClr val="lt1"/>
              </a:buClr>
              <a:buSzPts val="2200"/>
              <a:buNone/>
            </a:pPr>
            <a:r>
              <a:rPr lang="en-US" sz="2200" dirty="0" err="1">
                <a:latin typeface="Raleway"/>
                <a:ea typeface="Raleway"/>
                <a:cs typeface="Raleway"/>
                <a:sym typeface="Raleway"/>
              </a:rPr>
              <a:t>Klassikale</a:t>
            </a:r>
            <a:r>
              <a:rPr lang="en-US" sz="2200" dirty="0">
                <a:latin typeface="Raleway"/>
                <a:ea typeface="Raleway"/>
                <a:cs typeface="Raleway"/>
                <a:sym typeface="Raleway"/>
              </a:rPr>
              <a:t> </a:t>
            </a:r>
            <a:r>
              <a:rPr lang="en-US" sz="2200" dirty="0" err="1">
                <a:latin typeface="Raleway"/>
                <a:ea typeface="Raleway"/>
                <a:cs typeface="Raleway"/>
                <a:sym typeface="Raleway"/>
              </a:rPr>
              <a:t>theorie</a:t>
            </a:r>
            <a:r>
              <a:rPr lang="en-US" sz="2200" dirty="0">
                <a:latin typeface="Raleway"/>
                <a:ea typeface="Raleway"/>
                <a:cs typeface="Raleway"/>
                <a:sym typeface="Raleway"/>
              </a:rPr>
              <a:t> is </a:t>
            </a:r>
            <a:r>
              <a:rPr lang="en-US" sz="2200" dirty="0" err="1">
                <a:latin typeface="Raleway"/>
                <a:ea typeface="Raleway"/>
                <a:cs typeface="Raleway"/>
                <a:sym typeface="Raleway"/>
              </a:rPr>
              <a:t>belangrijk</a:t>
            </a:r>
            <a:r>
              <a:rPr lang="en-US" sz="2200" dirty="0">
                <a:latin typeface="Raleway"/>
                <a:ea typeface="Raleway"/>
                <a:cs typeface="Raleway"/>
                <a:sym typeface="Raleway"/>
              </a:rPr>
              <a:t>, maar </a:t>
            </a:r>
            <a:r>
              <a:rPr lang="en-US" sz="2200" dirty="0" err="1">
                <a:latin typeface="Raleway"/>
                <a:ea typeface="Raleway"/>
                <a:cs typeface="Raleway"/>
                <a:sym typeface="Raleway"/>
              </a:rPr>
              <a:t>praktische</a:t>
            </a:r>
            <a:r>
              <a:rPr lang="en-US" sz="2200" dirty="0">
                <a:latin typeface="Raleway"/>
                <a:ea typeface="Raleway"/>
                <a:cs typeface="Raleway"/>
                <a:sym typeface="Raleway"/>
              </a:rPr>
              <a:t> </a:t>
            </a:r>
            <a:r>
              <a:rPr lang="en-US" sz="2200" dirty="0" err="1">
                <a:latin typeface="Raleway"/>
                <a:ea typeface="Raleway"/>
                <a:cs typeface="Raleway"/>
                <a:sym typeface="Raleway"/>
              </a:rPr>
              <a:t>keuken</a:t>
            </a:r>
            <a:r>
              <a:rPr lang="en-US" sz="2200" dirty="0">
                <a:latin typeface="Raleway"/>
                <a:ea typeface="Raleway"/>
                <a:cs typeface="Raleway"/>
                <a:sym typeface="Raleway"/>
              </a:rPr>
              <a:t>- of </a:t>
            </a:r>
            <a:r>
              <a:rPr lang="en-US" sz="2200" dirty="0" err="1">
                <a:latin typeface="Raleway"/>
                <a:ea typeface="Raleway"/>
                <a:cs typeface="Raleway"/>
                <a:sym typeface="Raleway"/>
              </a:rPr>
              <a:t>horeca-ervaring</a:t>
            </a:r>
            <a:r>
              <a:rPr lang="en-US" sz="2200" dirty="0">
                <a:latin typeface="Raleway"/>
                <a:ea typeface="Raleway"/>
                <a:cs typeface="Raleway"/>
                <a:sym typeface="Raleway"/>
              </a:rPr>
              <a:t> is </a:t>
            </a:r>
            <a:r>
              <a:rPr lang="en-US" sz="2200" dirty="0" err="1">
                <a:latin typeface="Raleway"/>
                <a:ea typeface="Raleway"/>
                <a:cs typeface="Raleway"/>
                <a:sym typeface="Raleway"/>
              </a:rPr>
              <a:t>essentieel</a:t>
            </a:r>
            <a:r>
              <a:rPr lang="en-US" sz="2200" dirty="0">
                <a:latin typeface="Raleway"/>
                <a:ea typeface="Raleway"/>
                <a:cs typeface="Raleway"/>
                <a:sym typeface="Raleway"/>
              </a:rPr>
              <a:t>. Door </a:t>
            </a:r>
            <a:r>
              <a:rPr lang="en-US" sz="2200" dirty="0" err="1">
                <a:latin typeface="Raleway"/>
                <a:ea typeface="Raleway"/>
                <a:cs typeface="Raleway"/>
                <a:sym typeface="Raleway"/>
              </a:rPr>
              <a:t>zich</a:t>
            </a:r>
            <a:r>
              <a:rPr lang="en-US" sz="2200" dirty="0">
                <a:latin typeface="Raleway"/>
                <a:ea typeface="Raleway"/>
                <a:cs typeface="Raleway"/>
                <a:sym typeface="Raleway"/>
              </a:rPr>
              <a:t> met de </a:t>
            </a:r>
            <a:r>
              <a:rPr lang="en-US" sz="2200" dirty="0" err="1">
                <a:latin typeface="Raleway"/>
                <a:ea typeface="Raleway"/>
                <a:cs typeface="Raleway"/>
                <a:sym typeface="Raleway"/>
              </a:rPr>
              <a:t>praktische</a:t>
            </a:r>
            <a:r>
              <a:rPr lang="en-US" sz="2200" dirty="0">
                <a:latin typeface="Raleway"/>
                <a:ea typeface="Raleway"/>
                <a:cs typeface="Raleway"/>
                <a:sym typeface="Raleway"/>
              </a:rPr>
              <a:t> </a:t>
            </a:r>
            <a:r>
              <a:rPr lang="en-US" sz="2200" dirty="0" err="1">
                <a:latin typeface="Raleway"/>
                <a:ea typeface="Raleway"/>
                <a:cs typeface="Raleway"/>
                <a:sym typeface="Raleway"/>
              </a:rPr>
              <a:t>kant</a:t>
            </a:r>
            <a:r>
              <a:rPr lang="en-US" sz="2200" dirty="0">
                <a:latin typeface="Raleway"/>
                <a:ea typeface="Raleway"/>
                <a:cs typeface="Raleway"/>
                <a:sym typeface="Raleway"/>
              </a:rPr>
              <a:t> van het </a:t>
            </a:r>
            <a:r>
              <a:rPr lang="en-US" sz="2200" dirty="0" err="1">
                <a:latin typeface="Raleway"/>
                <a:ea typeface="Raleway"/>
                <a:cs typeface="Raleway"/>
                <a:sym typeface="Raleway"/>
              </a:rPr>
              <a:t>werk</a:t>
            </a:r>
            <a:r>
              <a:rPr lang="en-US" sz="2200" dirty="0">
                <a:latin typeface="Raleway"/>
                <a:ea typeface="Raleway"/>
                <a:cs typeface="Raleway"/>
                <a:sym typeface="Raleway"/>
              </a:rPr>
              <a:t> </a:t>
            </a:r>
            <a:r>
              <a:rPr lang="en-US" sz="2200" dirty="0" err="1">
                <a:latin typeface="Raleway"/>
                <a:ea typeface="Raleway"/>
                <a:cs typeface="Raleway"/>
                <a:sym typeface="Raleway"/>
              </a:rPr>
              <a:t>bezig</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houden</a:t>
            </a:r>
            <a:r>
              <a:rPr lang="en-US" sz="2200" dirty="0">
                <a:latin typeface="Raleway"/>
                <a:ea typeface="Raleway"/>
                <a:cs typeface="Raleway"/>
                <a:sym typeface="Raleway"/>
              </a:rPr>
              <a:t>, </a:t>
            </a:r>
            <a:r>
              <a:rPr lang="en-US" sz="2200" dirty="0" err="1">
                <a:latin typeface="Raleway"/>
                <a:ea typeface="Raleway"/>
                <a:cs typeface="Raleway"/>
                <a:sym typeface="Raleway"/>
              </a:rPr>
              <a:t>leren</a:t>
            </a:r>
            <a:r>
              <a:rPr lang="en-US" sz="2200" dirty="0">
                <a:latin typeface="Raleway"/>
                <a:ea typeface="Raleway"/>
                <a:cs typeface="Raleway"/>
                <a:sym typeface="Raleway"/>
              </a:rPr>
              <a:t> </a:t>
            </a:r>
            <a:r>
              <a:rPr lang="en-US" sz="2200" dirty="0" err="1">
                <a:latin typeface="Raleway"/>
                <a:ea typeface="Raleway"/>
                <a:cs typeface="Raleway"/>
                <a:sym typeface="Raleway"/>
              </a:rPr>
              <a:t>studenten</a:t>
            </a:r>
            <a:r>
              <a:rPr lang="en-US" sz="2200" dirty="0">
                <a:latin typeface="Raleway"/>
                <a:ea typeface="Raleway"/>
                <a:cs typeface="Raleway"/>
                <a:sym typeface="Raleway"/>
              </a:rPr>
              <a:t> </a:t>
            </a:r>
            <a:r>
              <a:rPr lang="en-US" sz="2200" dirty="0" err="1">
                <a:latin typeface="Raleway"/>
                <a:ea typeface="Raleway"/>
                <a:cs typeface="Raleway"/>
                <a:sym typeface="Raleway"/>
              </a:rPr>
              <a:t>snel</a:t>
            </a:r>
            <a:r>
              <a:rPr lang="en-US" sz="2200" dirty="0">
                <a:latin typeface="Raleway"/>
                <a:ea typeface="Raleway"/>
                <a:cs typeface="Raleway"/>
                <a:sym typeface="Raleway"/>
              </a:rPr>
              <a:t> hoe ze </a:t>
            </a:r>
            <a:r>
              <a:rPr lang="en-US" sz="2200" b="1" dirty="0">
                <a:latin typeface="Raleway"/>
                <a:ea typeface="Raleway"/>
                <a:cs typeface="Raleway"/>
                <a:sym typeface="Raleway"/>
              </a:rPr>
              <a:t>met </a:t>
            </a:r>
            <a:r>
              <a:rPr lang="en-US" sz="2200" b="1" dirty="0" err="1">
                <a:latin typeface="Raleway"/>
                <a:ea typeface="Raleway"/>
                <a:cs typeface="Raleway"/>
                <a:sym typeface="Raleway"/>
              </a:rPr>
              <a:t>tijd</a:t>
            </a:r>
            <a:r>
              <a:rPr lang="en-US" sz="2200" b="1" dirty="0">
                <a:latin typeface="Raleway"/>
                <a:ea typeface="Raleway"/>
                <a:cs typeface="Raleway"/>
                <a:sym typeface="Raleway"/>
              </a:rPr>
              <a:t> </a:t>
            </a:r>
            <a:r>
              <a:rPr lang="en-US" sz="2200" b="1" dirty="0" err="1">
                <a:latin typeface="Raleway"/>
                <a:ea typeface="Raleway"/>
                <a:cs typeface="Raleway"/>
                <a:sym typeface="Raleway"/>
              </a:rPr>
              <a:t>moeten</a:t>
            </a:r>
            <a:r>
              <a:rPr lang="en-US" sz="2200" b="1" dirty="0">
                <a:latin typeface="Raleway"/>
                <a:ea typeface="Raleway"/>
                <a:cs typeface="Raleway"/>
                <a:sym typeface="Raleway"/>
              </a:rPr>
              <a:t> </a:t>
            </a:r>
            <a:r>
              <a:rPr lang="en-US" sz="2200" b="1" dirty="0" err="1">
                <a:latin typeface="Raleway"/>
                <a:ea typeface="Raleway"/>
                <a:cs typeface="Raleway"/>
                <a:sym typeface="Raleway"/>
              </a:rPr>
              <a:t>omgaan</a:t>
            </a:r>
            <a:r>
              <a:rPr lang="en-US" sz="2200" dirty="0">
                <a:latin typeface="Raleway"/>
                <a:ea typeface="Raleway"/>
                <a:cs typeface="Raleway"/>
                <a:sym typeface="Raleway"/>
              </a:rPr>
              <a:t>, </a:t>
            </a:r>
            <a:r>
              <a:rPr lang="en-US" sz="2200" dirty="0" err="1">
                <a:latin typeface="Raleway"/>
                <a:ea typeface="Raleway"/>
                <a:cs typeface="Raleway"/>
                <a:sym typeface="Raleway"/>
              </a:rPr>
              <a:t>creatiever</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b="1" dirty="0" err="1">
                <a:latin typeface="Raleway"/>
                <a:ea typeface="Raleway"/>
                <a:cs typeface="Raleway"/>
                <a:sym typeface="Raleway"/>
              </a:rPr>
              <a:t>zelfstandiger</a:t>
            </a:r>
            <a:r>
              <a:rPr lang="en-US" sz="2200" b="1" dirty="0">
                <a:latin typeface="Raleway"/>
                <a:ea typeface="Raleway"/>
                <a:cs typeface="Raleway"/>
                <a:sym typeface="Raleway"/>
              </a:rPr>
              <a:t> </a:t>
            </a:r>
            <a:r>
              <a:rPr lang="en-US" sz="2200" b="1" dirty="0" err="1">
                <a:latin typeface="Raleway"/>
                <a:ea typeface="Raleway"/>
                <a:cs typeface="Raleway"/>
                <a:sym typeface="Raleway"/>
              </a:rPr>
              <a:t>kunnen</a:t>
            </a:r>
            <a:r>
              <a:rPr lang="en-US" sz="2200" b="1" dirty="0">
                <a:latin typeface="Raleway"/>
                <a:ea typeface="Raleway"/>
                <a:cs typeface="Raleway"/>
                <a:sym typeface="Raleway"/>
              </a:rPr>
              <a:t> </a:t>
            </a:r>
            <a:r>
              <a:rPr lang="en-US" sz="2200" b="1" dirty="0" err="1">
                <a:latin typeface="Raleway"/>
                <a:ea typeface="Raleway"/>
                <a:cs typeface="Raleway"/>
                <a:sym typeface="Raleway"/>
              </a:rPr>
              <a:t>zijn</a:t>
            </a:r>
            <a:r>
              <a:rPr lang="en-US" sz="2200" b="1"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hoe ze </a:t>
            </a:r>
            <a:r>
              <a:rPr lang="en-US" sz="2200" b="1" dirty="0" err="1">
                <a:latin typeface="Raleway"/>
                <a:ea typeface="Raleway"/>
                <a:cs typeface="Raleway"/>
                <a:sym typeface="Raleway"/>
              </a:rPr>
              <a:t>apparatuur</a:t>
            </a:r>
            <a:r>
              <a:rPr lang="en-US" sz="2200" b="1" dirty="0">
                <a:latin typeface="Raleway"/>
                <a:ea typeface="Raleway"/>
                <a:cs typeface="Raleway"/>
                <a:sym typeface="Raleway"/>
              </a:rPr>
              <a:t> </a:t>
            </a:r>
            <a:r>
              <a:rPr lang="en-US" sz="2200" b="1" dirty="0" err="1">
                <a:latin typeface="Raleway"/>
                <a:ea typeface="Raleway"/>
                <a:cs typeface="Raleway"/>
                <a:sym typeface="Raleway"/>
              </a:rPr>
              <a:t>en</a:t>
            </a:r>
            <a:r>
              <a:rPr lang="en-US" sz="2200" b="1" dirty="0">
                <a:latin typeface="Raleway"/>
                <a:ea typeface="Raleway"/>
                <a:cs typeface="Raleway"/>
                <a:sym typeface="Raleway"/>
              </a:rPr>
              <a:t> </a:t>
            </a:r>
            <a:r>
              <a:rPr lang="en-US" sz="2200" b="1" dirty="0" err="1">
                <a:latin typeface="Raleway"/>
                <a:ea typeface="Raleway"/>
                <a:cs typeface="Raleway"/>
                <a:sym typeface="Raleway"/>
              </a:rPr>
              <a:t>technieken</a:t>
            </a:r>
            <a:r>
              <a:rPr lang="en-US" sz="2200" b="1" dirty="0">
                <a:latin typeface="Raleway"/>
                <a:ea typeface="Raleway"/>
                <a:cs typeface="Raleway"/>
                <a:sym typeface="Raleway"/>
              </a:rPr>
              <a:t> </a:t>
            </a:r>
            <a:r>
              <a:rPr lang="en-US" sz="2200" b="1" dirty="0" err="1">
                <a:latin typeface="Raleway"/>
                <a:ea typeface="Raleway"/>
                <a:cs typeface="Raleway"/>
                <a:sym typeface="Raleway"/>
              </a:rPr>
              <a:t>moeten</a:t>
            </a:r>
            <a:r>
              <a:rPr lang="en-US" sz="2200" b="1" dirty="0">
                <a:latin typeface="Raleway"/>
                <a:ea typeface="Raleway"/>
                <a:cs typeface="Raleway"/>
                <a:sym typeface="Raleway"/>
              </a:rPr>
              <a:t> </a:t>
            </a:r>
            <a:r>
              <a:rPr lang="en-US" sz="2200" dirty="0" err="1">
                <a:latin typeface="Raleway"/>
                <a:ea typeface="Raleway"/>
                <a:cs typeface="Raleway"/>
                <a:sym typeface="Raleway"/>
              </a:rPr>
              <a:t>gebruiken</a:t>
            </a:r>
            <a:r>
              <a:rPr lang="en-US" sz="2200" dirty="0">
                <a:latin typeface="Raleway"/>
                <a:ea typeface="Raleway"/>
                <a:cs typeface="Raleway"/>
                <a:sym typeface="Raleway"/>
              </a:rPr>
              <a:t> </a:t>
            </a:r>
            <a:r>
              <a:rPr lang="en-US" sz="2200" dirty="0" err="1">
                <a:latin typeface="Raleway"/>
                <a:ea typeface="Raleway"/>
                <a:cs typeface="Raleway"/>
                <a:sym typeface="Raleway"/>
              </a:rPr>
              <a:t>waarover</a:t>
            </a:r>
            <a:r>
              <a:rPr lang="en-US" sz="2200" dirty="0">
                <a:latin typeface="Raleway"/>
                <a:ea typeface="Raleway"/>
                <a:cs typeface="Raleway"/>
                <a:sym typeface="Raleway"/>
              </a:rPr>
              <a:t> ze in de </a:t>
            </a:r>
            <a:r>
              <a:rPr lang="en-US" sz="2200" dirty="0" err="1">
                <a:latin typeface="Raleway"/>
                <a:ea typeface="Raleway"/>
                <a:cs typeface="Raleway"/>
                <a:sym typeface="Raleway"/>
              </a:rPr>
              <a:t>klas</a:t>
            </a:r>
            <a:r>
              <a:rPr lang="en-US" sz="2200" dirty="0">
                <a:latin typeface="Raleway"/>
                <a:ea typeface="Raleway"/>
                <a:cs typeface="Raleway"/>
                <a:sym typeface="Raleway"/>
              </a:rPr>
              <a:t> </a:t>
            </a:r>
            <a:r>
              <a:rPr lang="en-US" sz="2200" dirty="0" err="1">
                <a:latin typeface="Raleway"/>
                <a:ea typeface="Raleway"/>
                <a:cs typeface="Raleway"/>
                <a:sym typeface="Raleway"/>
              </a:rPr>
              <a:t>hebben</a:t>
            </a:r>
            <a:r>
              <a:rPr lang="en-US" sz="2200" dirty="0">
                <a:latin typeface="Raleway"/>
                <a:ea typeface="Raleway"/>
                <a:cs typeface="Raleway"/>
                <a:sym typeface="Raleway"/>
              </a:rPr>
              <a:t> </a:t>
            </a:r>
            <a:r>
              <a:rPr lang="en-US" sz="2200" dirty="0" err="1">
                <a:latin typeface="Raleway"/>
                <a:ea typeface="Raleway"/>
                <a:cs typeface="Raleway"/>
                <a:sym typeface="Raleway"/>
              </a:rPr>
              <a:t>geleerd</a:t>
            </a:r>
            <a:r>
              <a:rPr lang="en-US" sz="2200" dirty="0">
                <a:latin typeface="Raleway"/>
                <a:ea typeface="Raleway"/>
                <a:cs typeface="Raleway"/>
                <a:sym typeface="Raleway"/>
              </a:rPr>
              <a:t>. </a:t>
            </a:r>
            <a:r>
              <a:rPr lang="en-US" sz="2200" dirty="0" err="1">
                <a:latin typeface="Raleway"/>
                <a:ea typeface="Raleway"/>
                <a:cs typeface="Raleway"/>
                <a:sym typeface="Raleway"/>
              </a:rPr>
              <a:t>Degenen</a:t>
            </a:r>
            <a:r>
              <a:rPr lang="en-US" sz="2200" dirty="0">
                <a:latin typeface="Raleway"/>
                <a:ea typeface="Raleway"/>
                <a:cs typeface="Raleway"/>
                <a:sym typeface="Raleway"/>
              </a:rPr>
              <a:t> die </a:t>
            </a:r>
            <a:r>
              <a:rPr lang="en-US" sz="2200" dirty="0" err="1">
                <a:latin typeface="Raleway"/>
                <a:ea typeface="Raleway"/>
                <a:cs typeface="Raleway"/>
                <a:sym typeface="Raleway"/>
              </a:rPr>
              <a:t>voor</a:t>
            </a:r>
            <a:r>
              <a:rPr lang="en-US" sz="2200" dirty="0">
                <a:latin typeface="Raleway"/>
                <a:ea typeface="Raleway"/>
                <a:cs typeface="Raleway"/>
                <a:sym typeface="Raleway"/>
              </a:rPr>
              <a:t> </a:t>
            </a:r>
            <a:r>
              <a:rPr lang="en-US" sz="2200" dirty="0" err="1">
                <a:latin typeface="Raleway"/>
                <a:ea typeface="Raleway"/>
                <a:cs typeface="Raleway"/>
                <a:sym typeface="Raleway"/>
              </a:rPr>
              <a:t>staan</a:t>
            </a:r>
            <a:r>
              <a:rPr lang="en-US" sz="2200" dirty="0">
                <a:latin typeface="Raleway"/>
                <a:ea typeface="Raleway"/>
                <a:cs typeface="Raleway"/>
                <a:sym typeface="Raleway"/>
              </a:rPr>
              <a:t>, </a:t>
            </a:r>
            <a:r>
              <a:rPr lang="en-US" sz="2200" dirty="0" err="1">
                <a:latin typeface="Raleway"/>
                <a:ea typeface="Raleway"/>
                <a:cs typeface="Raleway"/>
                <a:sym typeface="Raleway"/>
              </a:rPr>
              <a:t>leren</a:t>
            </a:r>
            <a:r>
              <a:rPr lang="en-US" sz="2200" dirty="0">
                <a:latin typeface="Raleway"/>
                <a:ea typeface="Raleway"/>
                <a:cs typeface="Raleway"/>
                <a:sym typeface="Raleway"/>
              </a:rPr>
              <a:t> </a:t>
            </a:r>
            <a:r>
              <a:rPr lang="en-US" sz="2200" dirty="0" err="1">
                <a:latin typeface="Raleway"/>
                <a:ea typeface="Raleway"/>
                <a:cs typeface="Raleway"/>
                <a:sym typeface="Raleway"/>
              </a:rPr>
              <a:t>communicatievaardigheden</a:t>
            </a:r>
            <a:r>
              <a:rPr lang="en-US" sz="2200" dirty="0">
                <a:latin typeface="Raleway"/>
                <a:ea typeface="Raleway"/>
                <a:cs typeface="Raleway"/>
                <a:sym typeface="Raleway"/>
              </a:rPr>
              <a:t>, </a:t>
            </a:r>
            <a:r>
              <a:rPr lang="en-US" sz="2200" dirty="0" err="1">
                <a:latin typeface="Raleway"/>
                <a:ea typeface="Raleway"/>
                <a:cs typeface="Raleway"/>
                <a:sym typeface="Raleway"/>
              </a:rPr>
              <a:t>welke</a:t>
            </a:r>
            <a:r>
              <a:rPr lang="en-US" sz="2200" dirty="0">
                <a:latin typeface="Raleway"/>
                <a:ea typeface="Raleway"/>
                <a:cs typeface="Raleway"/>
                <a:sym typeface="Raleway"/>
              </a:rPr>
              <a:t>  </a:t>
            </a:r>
            <a:r>
              <a:rPr lang="en-US" sz="2200" dirty="0" err="1">
                <a:latin typeface="Raleway"/>
                <a:ea typeface="Raleway"/>
                <a:cs typeface="Raleway"/>
                <a:sym typeface="Raleway"/>
              </a:rPr>
              <a:t>vaardigheden</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het </a:t>
            </a:r>
            <a:r>
              <a:rPr lang="en-US" sz="2200" dirty="0" err="1">
                <a:latin typeface="Raleway"/>
                <a:ea typeface="Raleway"/>
                <a:cs typeface="Raleway"/>
                <a:sym typeface="Raleway"/>
              </a:rPr>
              <a:t>leven</a:t>
            </a:r>
            <a:r>
              <a:rPr lang="en-US" sz="2200" dirty="0">
                <a:latin typeface="Raleway"/>
                <a:ea typeface="Raleway"/>
                <a:cs typeface="Raleway"/>
                <a:sym typeface="Raleway"/>
              </a:rPr>
              <a:t> </a:t>
            </a:r>
            <a:r>
              <a:rPr lang="en-US" sz="2200" dirty="0" err="1">
                <a:latin typeface="Raleway"/>
                <a:ea typeface="Raleway"/>
                <a:cs typeface="Raleway"/>
                <a:sym typeface="Raleway"/>
              </a:rPr>
              <a:t>zijn</a:t>
            </a:r>
            <a:r>
              <a:rPr lang="en-US" sz="2000" dirty="0">
                <a:latin typeface="Raleway"/>
                <a:ea typeface="Raleway"/>
                <a:cs typeface="Raleway"/>
                <a:sym typeface="Raleway"/>
              </a:rPr>
              <a:t>. </a:t>
            </a:r>
            <a:endParaRPr dirty="0"/>
          </a:p>
        </p:txBody>
      </p:sp>
      <p:sp>
        <p:nvSpPr>
          <p:cNvPr id="760" name="Google Shape;760;p31"/>
          <p:cNvSpPr txBox="1">
            <a:spLocks noGrp="1"/>
          </p:cNvSpPr>
          <p:nvPr>
            <p:ph type="body" idx="2"/>
          </p:nvPr>
        </p:nvSpPr>
        <p:spPr>
          <a:xfrm>
            <a:off x="734715" y="269357"/>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Theorie in de praktijk</a:t>
            </a:r>
            <a:endParaRPr sz="3200"/>
          </a:p>
        </p:txBody>
      </p:sp>
      <p:pic>
        <p:nvPicPr>
          <p:cNvPr id="761" name="Google Shape;761;p31" descr="A group of chefs in a kitchen&#10;&#10;Description automatically generated with medium confidenc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b="-4237"/>
          <a:stretch/>
        </p:blipFill>
        <p:spPr>
          <a:xfrm>
            <a:off x="6392300" y="228600"/>
            <a:ext cx="5564883" cy="5678403"/>
          </a:xfrm>
          <a:prstGeom prst="rect">
            <a:avLst/>
          </a:prstGeom>
          <a:solidFill>
            <a:schemeClr val="lt1"/>
          </a:solidFill>
          <a:ln>
            <a:noFill/>
          </a:ln>
        </p:spPr>
      </p:pic>
      <p:sp>
        <p:nvSpPr>
          <p:cNvPr id="762" name="Google Shape;762;p31"/>
          <p:cNvSpPr txBox="1"/>
          <p:nvPr/>
        </p:nvSpPr>
        <p:spPr>
          <a:xfrm>
            <a:off x="6392300" y="5676171"/>
            <a:ext cx="556488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Deze foto </a:t>
            </a:r>
            <a:r>
              <a:rPr lang="en-US" sz="900">
                <a:solidFill>
                  <a:schemeClr val="dk1"/>
                </a:solidFill>
                <a:latin typeface="Calibri"/>
                <a:ea typeface="Calibri"/>
                <a:cs typeface="Calibri"/>
                <a:sym typeface="Calibri"/>
              </a:rPr>
              <a:t>door Onbekende Auteur is gelicentieerd onder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BY-SA-NC</a:t>
            </a:r>
            <a:endParaRPr sz="900">
              <a:solidFill>
                <a:schemeClr val="dk1"/>
              </a:solidFill>
              <a:latin typeface="Calibri"/>
              <a:ea typeface="Calibri"/>
              <a:cs typeface="Calibri"/>
              <a:sym typeface="Calibri"/>
            </a:endParaRPr>
          </a:p>
        </p:txBody>
      </p:sp>
      <p:sp>
        <p:nvSpPr>
          <p:cNvPr id="763" name="Google Shape;763;p31"/>
          <p:cNvSpPr txBox="1"/>
          <p:nvPr/>
        </p:nvSpPr>
        <p:spPr>
          <a:xfrm>
            <a:off x="6392300" y="5722337"/>
            <a:ext cx="31257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32"/>
          <p:cNvSpPr txBox="1">
            <a:spLocks noGrp="1"/>
          </p:cNvSpPr>
          <p:nvPr>
            <p:ph type="body" idx="1"/>
          </p:nvPr>
        </p:nvSpPr>
        <p:spPr>
          <a:xfrm>
            <a:off x="430350" y="1277516"/>
            <a:ext cx="5793784" cy="43029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sz="2200" dirty="0" err="1">
                <a:latin typeface="Raleway"/>
                <a:ea typeface="Raleway"/>
                <a:cs typeface="Raleway"/>
                <a:sym typeface="Raleway"/>
              </a:rPr>
              <a:t>Teamwerk</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samenwerking</a:t>
            </a:r>
            <a:r>
              <a:rPr lang="en-US" sz="2200" dirty="0">
                <a:latin typeface="Raleway"/>
                <a:ea typeface="Raleway"/>
                <a:cs typeface="Raleway"/>
                <a:sym typeface="Raleway"/>
              </a:rPr>
              <a:t> </a:t>
            </a:r>
            <a:r>
              <a:rPr lang="en-US" sz="2200" dirty="0" err="1">
                <a:latin typeface="Raleway"/>
                <a:ea typeface="Raleway"/>
                <a:cs typeface="Raleway"/>
                <a:sym typeface="Raleway"/>
              </a:rPr>
              <a:t>zijn</a:t>
            </a:r>
            <a:r>
              <a:rPr lang="en-US" sz="2200" dirty="0">
                <a:latin typeface="Raleway"/>
                <a:ea typeface="Raleway"/>
                <a:cs typeface="Raleway"/>
                <a:sym typeface="Raleway"/>
              </a:rPr>
              <a:t> </a:t>
            </a:r>
            <a:r>
              <a:rPr lang="en-US" sz="2200" dirty="0" err="1">
                <a:latin typeface="Raleway"/>
                <a:ea typeface="Raleway"/>
                <a:cs typeface="Raleway"/>
                <a:sym typeface="Raleway"/>
              </a:rPr>
              <a:t>essentiële</a:t>
            </a:r>
            <a:r>
              <a:rPr lang="en-US" sz="2200" dirty="0">
                <a:latin typeface="Raleway"/>
                <a:ea typeface="Raleway"/>
                <a:cs typeface="Raleway"/>
                <a:sym typeface="Raleway"/>
              </a:rPr>
              <a:t> </a:t>
            </a:r>
            <a:r>
              <a:rPr lang="en-US" sz="2200" dirty="0" err="1">
                <a:latin typeface="Raleway"/>
                <a:ea typeface="Raleway"/>
                <a:cs typeface="Raleway"/>
                <a:sym typeface="Raleway"/>
              </a:rPr>
              <a:t>sociale</a:t>
            </a:r>
            <a:r>
              <a:rPr lang="en-US" sz="2200" dirty="0">
                <a:latin typeface="Raleway"/>
                <a:ea typeface="Raleway"/>
                <a:cs typeface="Raleway"/>
                <a:sym typeface="Raleway"/>
              </a:rPr>
              <a:t> </a:t>
            </a:r>
            <a:r>
              <a:rPr lang="en-US" sz="2200" dirty="0" err="1">
                <a:latin typeface="Raleway"/>
                <a:ea typeface="Raleway"/>
                <a:cs typeface="Raleway"/>
                <a:sym typeface="Raleway"/>
              </a:rPr>
              <a:t>vaardigheden</a:t>
            </a:r>
            <a:r>
              <a:rPr lang="en-US" sz="2200" dirty="0">
                <a:latin typeface="Raleway"/>
                <a:ea typeface="Raleway"/>
                <a:cs typeface="Raleway"/>
                <a:sym typeface="Raleway"/>
              </a:rPr>
              <a:t>, want </a:t>
            </a:r>
            <a:r>
              <a:rPr lang="en-US" sz="2200" dirty="0" err="1">
                <a:latin typeface="Raleway"/>
                <a:ea typeface="Raleway"/>
                <a:cs typeface="Raleway"/>
                <a:sym typeface="Raleway"/>
              </a:rPr>
              <a:t>niemand</a:t>
            </a:r>
            <a:r>
              <a:rPr lang="en-US" sz="2200" dirty="0">
                <a:latin typeface="Raleway"/>
                <a:ea typeface="Raleway"/>
                <a:cs typeface="Raleway"/>
                <a:sym typeface="Raleway"/>
              </a:rPr>
              <a:t> </a:t>
            </a:r>
            <a:r>
              <a:rPr lang="en-US" sz="2200" dirty="0" err="1">
                <a:latin typeface="Raleway"/>
                <a:ea typeface="Raleway"/>
                <a:cs typeface="Raleway"/>
                <a:sym typeface="Raleway"/>
              </a:rPr>
              <a:t>werkt</a:t>
            </a:r>
            <a:r>
              <a:rPr lang="en-US" sz="2200" dirty="0">
                <a:latin typeface="Raleway"/>
                <a:ea typeface="Raleway"/>
                <a:cs typeface="Raleway"/>
                <a:sym typeface="Raleway"/>
              </a:rPr>
              <a:t> in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vacuüm</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alleen</a:t>
            </a:r>
            <a:r>
              <a:rPr lang="en-US" sz="2200" dirty="0">
                <a:latin typeface="Raleway"/>
                <a:ea typeface="Raleway"/>
                <a:cs typeface="Raleway"/>
                <a:sym typeface="Raleway"/>
              </a:rPr>
              <a:t> </a:t>
            </a:r>
            <a:r>
              <a:rPr lang="en-US" sz="2200" dirty="0" err="1">
                <a:latin typeface="Raleway"/>
                <a:ea typeface="Raleway"/>
                <a:cs typeface="Raleway"/>
                <a:sym typeface="Raleway"/>
              </a:rPr>
              <a:t>kun</a:t>
            </a:r>
            <a:r>
              <a:rPr lang="en-US" sz="2200" dirty="0">
                <a:latin typeface="Raleway"/>
                <a:ea typeface="Raleway"/>
                <a:cs typeface="Raleway"/>
                <a:sym typeface="Raleway"/>
              </a:rPr>
              <a:t> je maar </a:t>
            </a:r>
            <a:r>
              <a:rPr lang="en-US" sz="2200" dirty="0" err="1">
                <a:latin typeface="Raleway"/>
                <a:ea typeface="Raleway"/>
                <a:cs typeface="Raleway"/>
                <a:sym typeface="Raleway"/>
              </a:rPr>
              <a:t>zoveel</a:t>
            </a:r>
            <a:r>
              <a:rPr lang="en-US" sz="2200" dirty="0">
                <a:latin typeface="Raleway"/>
                <a:ea typeface="Raleway"/>
                <a:cs typeface="Raleway"/>
                <a:sym typeface="Raleway"/>
              </a:rPr>
              <a:t> </a:t>
            </a:r>
            <a:r>
              <a:rPr lang="en-US" sz="2200" dirty="0" err="1">
                <a:latin typeface="Raleway"/>
                <a:ea typeface="Raleway"/>
                <a:cs typeface="Raleway"/>
                <a:sym typeface="Raleway"/>
              </a:rPr>
              <a:t>bereiken</a:t>
            </a:r>
            <a:r>
              <a:rPr lang="en-US" sz="2200" dirty="0">
                <a:latin typeface="Raleway"/>
                <a:ea typeface="Raleway"/>
                <a:cs typeface="Raleway"/>
                <a:sym typeface="Raleway"/>
              </a:rPr>
              <a:t>. Door </a:t>
            </a:r>
            <a:r>
              <a:rPr lang="en-US" sz="2200" dirty="0" err="1">
                <a:latin typeface="Raleway"/>
                <a:ea typeface="Raleway"/>
                <a:cs typeface="Raleway"/>
                <a:sym typeface="Raleway"/>
              </a:rPr>
              <a:t>samen</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werken</a:t>
            </a:r>
            <a:r>
              <a:rPr lang="en-US" sz="2200" dirty="0">
                <a:latin typeface="Raleway"/>
                <a:ea typeface="Raleway"/>
                <a:cs typeface="Raleway"/>
                <a:sym typeface="Raleway"/>
              </a:rPr>
              <a:t> met </a:t>
            </a:r>
            <a:r>
              <a:rPr lang="en-US" sz="2200" dirty="0" err="1">
                <a:latin typeface="Raleway"/>
                <a:ea typeface="Raleway"/>
                <a:cs typeface="Raleway"/>
                <a:sym typeface="Raleway"/>
              </a:rPr>
              <a:t>anderen</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a:t>
            </a:r>
            <a:r>
              <a:rPr lang="en-US" sz="2200" dirty="0" err="1">
                <a:latin typeface="Raleway"/>
                <a:ea typeface="Raleway"/>
                <a:cs typeface="Raleway"/>
                <a:sym typeface="Raleway"/>
              </a:rPr>
              <a:t>studenten</a:t>
            </a:r>
            <a:r>
              <a:rPr lang="en-US" sz="2200" dirty="0">
                <a:latin typeface="Raleway"/>
                <a:ea typeface="Raleway"/>
                <a:cs typeface="Raleway"/>
                <a:sym typeface="Raleway"/>
              </a:rPr>
              <a:t> </a:t>
            </a:r>
            <a:r>
              <a:rPr lang="en-US" sz="2200" dirty="0" err="1">
                <a:latin typeface="Raleway"/>
                <a:ea typeface="Raleway"/>
                <a:cs typeface="Raleway"/>
                <a:sym typeface="Raleway"/>
              </a:rPr>
              <a:t>gebruik</a:t>
            </a:r>
            <a:r>
              <a:rPr lang="en-US" sz="2200" dirty="0">
                <a:latin typeface="Raleway"/>
                <a:ea typeface="Raleway"/>
                <a:cs typeface="Raleway"/>
                <a:sym typeface="Raleway"/>
              </a:rPr>
              <a:t> </a:t>
            </a:r>
            <a:r>
              <a:rPr lang="en-US" sz="2200" dirty="0" err="1">
                <a:latin typeface="Raleway"/>
                <a:ea typeface="Raleway"/>
                <a:cs typeface="Raleway"/>
                <a:sym typeface="Raleway"/>
              </a:rPr>
              <a:t>maken</a:t>
            </a:r>
            <a:r>
              <a:rPr lang="en-US" sz="2200" dirty="0">
                <a:latin typeface="Raleway"/>
                <a:ea typeface="Raleway"/>
                <a:cs typeface="Raleway"/>
                <a:sym typeface="Raleway"/>
              </a:rPr>
              <a:t> van de </a:t>
            </a:r>
            <a:r>
              <a:rPr lang="en-US" sz="2200" dirty="0" err="1">
                <a:latin typeface="Raleway"/>
                <a:ea typeface="Raleway"/>
                <a:cs typeface="Raleway"/>
                <a:sym typeface="Raleway"/>
              </a:rPr>
              <a:t>talenten</a:t>
            </a:r>
            <a:r>
              <a:rPr lang="en-US" sz="2200" dirty="0">
                <a:latin typeface="Raleway"/>
                <a:ea typeface="Raleway"/>
                <a:cs typeface="Raleway"/>
                <a:sym typeface="Raleway"/>
              </a:rPr>
              <a:t> van </a:t>
            </a:r>
            <a:r>
              <a:rPr lang="en-US" sz="2200" dirty="0" err="1">
                <a:latin typeface="Raleway"/>
                <a:ea typeface="Raleway"/>
                <a:cs typeface="Raleway"/>
                <a:sym typeface="Raleway"/>
              </a:rPr>
              <a:t>meerdere</a:t>
            </a:r>
            <a:r>
              <a:rPr lang="en-US" sz="2200" dirty="0">
                <a:latin typeface="Raleway"/>
                <a:ea typeface="Raleway"/>
                <a:cs typeface="Raleway"/>
                <a:sym typeface="Raleway"/>
              </a:rPr>
              <a:t> </a:t>
            </a:r>
            <a:r>
              <a:rPr lang="en-US" sz="2200" dirty="0" err="1">
                <a:latin typeface="Raleway"/>
                <a:ea typeface="Raleway"/>
                <a:cs typeface="Raleway"/>
                <a:sym typeface="Raleway"/>
              </a:rPr>
              <a:t>mensen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leren</a:t>
            </a:r>
            <a:r>
              <a:rPr lang="en-US" sz="2200" dirty="0">
                <a:latin typeface="Raleway"/>
                <a:ea typeface="Raleway"/>
                <a:cs typeface="Raleway"/>
                <a:sym typeface="Raleway"/>
              </a:rPr>
              <a:t> van </a:t>
            </a:r>
            <a:r>
              <a:rPr lang="en-US" sz="2200" dirty="0" err="1">
                <a:latin typeface="Raleway"/>
                <a:ea typeface="Raleway"/>
                <a:cs typeface="Raleway"/>
                <a:sym typeface="Raleway"/>
              </a:rPr>
              <a:t>degenen</a:t>
            </a:r>
            <a:r>
              <a:rPr lang="en-US" sz="2200" dirty="0">
                <a:latin typeface="Raleway"/>
                <a:ea typeface="Raleway"/>
                <a:cs typeface="Raleway"/>
                <a:sym typeface="Raleway"/>
              </a:rPr>
              <a:t> met </a:t>
            </a:r>
            <a:r>
              <a:rPr lang="en-US" sz="2200" dirty="0" err="1">
                <a:latin typeface="Raleway"/>
                <a:ea typeface="Raleway"/>
                <a:cs typeface="Raleway"/>
                <a:sym typeface="Raleway"/>
              </a:rPr>
              <a:t>meer</a:t>
            </a:r>
            <a:r>
              <a:rPr lang="en-US" sz="2200" dirty="0">
                <a:latin typeface="Raleway"/>
                <a:ea typeface="Raleway"/>
                <a:cs typeface="Raleway"/>
                <a:sym typeface="Raleway"/>
              </a:rPr>
              <a:t> </a:t>
            </a:r>
            <a:r>
              <a:rPr lang="en-US" sz="2200" dirty="0" err="1">
                <a:latin typeface="Raleway"/>
                <a:ea typeface="Raleway"/>
                <a:cs typeface="Raleway"/>
                <a:sym typeface="Raleway"/>
              </a:rPr>
              <a:t>ervaring</a:t>
            </a:r>
            <a:r>
              <a:rPr lang="en-US" sz="2200" dirty="0">
                <a:latin typeface="Raleway"/>
                <a:ea typeface="Raleway"/>
                <a:cs typeface="Raleway"/>
                <a:sym typeface="Raleway"/>
              </a:rPr>
              <a:t> in de sector.</a:t>
            </a:r>
            <a:endParaRPr dirty="0"/>
          </a:p>
          <a:p>
            <a:pPr marL="0" lvl="0" indent="0" algn="l" rtl="0">
              <a:lnSpc>
                <a:spcPct val="100000"/>
              </a:lnSpc>
              <a:spcBef>
                <a:spcPts val="1000"/>
              </a:spcBef>
              <a:spcAft>
                <a:spcPts val="0"/>
              </a:spcAft>
              <a:buClr>
                <a:schemeClr val="lt1"/>
              </a:buClr>
              <a:buSzPts val="2200"/>
              <a:buNone/>
            </a:pPr>
            <a:endParaRPr sz="2200" dirty="0">
              <a:latin typeface="Raleway"/>
              <a:ea typeface="Raleway"/>
              <a:cs typeface="Raleway"/>
              <a:sym typeface="Raleway"/>
            </a:endParaRPr>
          </a:p>
          <a:p>
            <a:pPr marL="0" lvl="0" indent="0" algn="l" rtl="0">
              <a:lnSpc>
                <a:spcPct val="100000"/>
              </a:lnSpc>
              <a:spcBef>
                <a:spcPts val="1000"/>
              </a:spcBef>
              <a:spcAft>
                <a:spcPts val="0"/>
              </a:spcAft>
              <a:buClr>
                <a:schemeClr val="lt1"/>
              </a:buClr>
              <a:buSzPts val="2200"/>
              <a:buNone/>
            </a:pPr>
            <a:r>
              <a:rPr lang="en-US" sz="2200" dirty="0" err="1">
                <a:latin typeface="Raleway"/>
                <a:ea typeface="Raleway"/>
                <a:cs typeface="Raleway"/>
                <a:sym typeface="Raleway"/>
              </a:rPr>
              <a:t>Wanneer</a:t>
            </a:r>
            <a:r>
              <a:rPr lang="en-US" sz="2200" dirty="0">
                <a:latin typeface="Raleway"/>
                <a:ea typeface="Raleway"/>
                <a:cs typeface="Raleway"/>
                <a:sym typeface="Raleway"/>
              </a:rPr>
              <a:t> </a:t>
            </a:r>
            <a:r>
              <a:rPr lang="en-US" sz="2200" dirty="0" err="1">
                <a:latin typeface="Raleway"/>
                <a:ea typeface="Raleway"/>
                <a:cs typeface="Raleway"/>
                <a:sym typeface="Raleway"/>
              </a:rPr>
              <a:t>studenten</a:t>
            </a:r>
            <a:r>
              <a:rPr lang="en-US" sz="2200" dirty="0">
                <a:latin typeface="Raleway"/>
                <a:ea typeface="Raleway"/>
                <a:cs typeface="Raleway"/>
                <a:sym typeface="Raleway"/>
              </a:rPr>
              <a:t> </a:t>
            </a:r>
            <a:r>
              <a:rPr lang="en-US" sz="2200" dirty="0" err="1">
                <a:latin typeface="Raleway"/>
                <a:ea typeface="Raleway"/>
                <a:cs typeface="Raleway"/>
                <a:sym typeface="Raleway"/>
              </a:rPr>
              <a:t>teamspelers</a:t>
            </a:r>
            <a:r>
              <a:rPr lang="en-US" sz="2200" dirty="0">
                <a:latin typeface="Raleway"/>
                <a:ea typeface="Raleway"/>
                <a:cs typeface="Raleway"/>
                <a:sym typeface="Raleway"/>
              </a:rPr>
              <a:t> </a:t>
            </a:r>
            <a:r>
              <a:rPr lang="en-US" sz="2200" dirty="0" err="1">
                <a:latin typeface="Raleway"/>
                <a:ea typeface="Raleway"/>
                <a:cs typeface="Raleway"/>
                <a:sym typeface="Raleway"/>
              </a:rPr>
              <a:t>worden</a:t>
            </a:r>
            <a:r>
              <a:rPr lang="en-US" sz="2200" dirty="0">
                <a:latin typeface="Raleway"/>
                <a:ea typeface="Raleway"/>
                <a:cs typeface="Raleway"/>
                <a:sym typeface="Raleway"/>
              </a:rPr>
              <a:t>, </a:t>
            </a:r>
            <a:r>
              <a:rPr lang="en-US" sz="2200" dirty="0" err="1">
                <a:latin typeface="Raleway"/>
                <a:ea typeface="Raleway"/>
                <a:cs typeface="Raleway"/>
                <a:sym typeface="Raleway"/>
              </a:rPr>
              <a:t>bouwen</a:t>
            </a:r>
            <a:r>
              <a:rPr lang="en-US" sz="2200" dirty="0">
                <a:latin typeface="Raleway"/>
                <a:ea typeface="Raleway"/>
                <a:cs typeface="Raleway"/>
                <a:sym typeface="Raleway"/>
              </a:rPr>
              <a:t> ze </a:t>
            </a:r>
            <a:r>
              <a:rPr lang="en-US" sz="2200" dirty="0" err="1">
                <a:latin typeface="Raleway"/>
                <a:ea typeface="Raleway"/>
                <a:cs typeface="Raleway"/>
                <a:sym typeface="Raleway"/>
              </a:rPr>
              <a:t>sterke</a:t>
            </a:r>
            <a:r>
              <a:rPr lang="en-US" sz="2200" dirty="0">
                <a:latin typeface="Raleway"/>
                <a:ea typeface="Raleway"/>
                <a:cs typeface="Raleway"/>
                <a:sym typeface="Raleway"/>
              </a:rPr>
              <a:t> </a:t>
            </a:r>
            <a:r>
              <a:rPr lang="en-US" sz="2200" dirty="0" err="1">
                <a:latin typeface="Raleway"/>
                <a:ea typeface="Raleway"/>
                <a:cs typeface="Raleway"/>
                <a:sym typeface="Raleway"/>
              </a:rPr>
              <a:t>relaties</a:t>
            </a:r>
            <a:r>
              <a:rPr lang="en-US" sz="2200" dirty="0">
                <a:latin typeface="Raleway"/>
                <a:ea typeface="Raleway"/>
                <a:cs typeface="Raleway"/>
                <a:sym typeface="Raleway"/>
              </a:rPr>
              <a:t> op door </a:t>
            </a:r>
            <a:r>
              <a:rPr lang="en-US" sz="2200" dirty="0" err="1">
                <a:latin typeface="Raleway"/>
                <a:ea typeface="Raleway"/>
                <a:cs typeface="Raleway"/>
                <a:sym typeface="Raleway"/>
              </a:rPr>
              <a:t>andere</a:t>
            </a:r>
            <a:r>
              <a:rPr lang="en-US" sz="2200" dirty="0">
                <a:latin typeface="Raleway"/>
                <a:ea typeface="Raleway"/>
                <a:cs typeface="Raleway"/>
                <a:sym typeface="Raleway"/>
              </a:rPr>
              <a:t> </a:t>
            </a:r>
            <a:r>
              <a:rPr lang="en-US" sz="2200" dirty="0" err="1">
                <a:latin typeface="Raleway"/>
                <a:ea typeface="Raleway"/>
                <a:cs typeface="Raleway"/>
                <a:sym typeface="Raleway"/>
              </a:rPr>
              <a:t>teamleden</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steunen</a:t>
            </a:r>
            <a:r>
              <a:rPr lang="en-US" sz="2200" dirty="0">
                <a:latin typeface="Raleway"/>
                <a:ea typeface="Raleway"/>
                <a:cs typeface="Raleway"/>
                <a:sym typeface="Raleway"/>
              </a:rPr>
              <a:t>, wat het </a:t>
            </a:r>
            <a:r>
              <a:rPr lang="en-US" sz="2200" dirty="0" err="1">
                <a:latin typeface="Raleway"/>
                <a:ea typeface="Raleway"/>
                <a:cs typeface="Raleway"/>
                <a:sym typeface="Raleway"/>
              </a:rPr>
              <a:t>algemene</a:t>
            </a:r>
            <a:r>
              <a:rPr lang="en-US" sz="2200" dirty="0">
                <a:latin typeface="Raleway"/>
                <a:ea typeface="Raleway"/>
                <a:cs typeface="Raleway"/>
                <a:sym typeface="Raleway"/>
              </a:rPr>
              <a:t> </a:t>
            </a:r>
            <a:r>
              <a:rPr lang="en-US" sz="2200" dirty="0" err="1">
                <a:latin typeface="Raleway"/>
                <a:ea typeface="Raleway"/>
                <a:cs typeface="Raleway"/>
                <a:sym typeface="Raleway"/>
              </a:rPr>
              <a:t>moreel</a:t>
            </a:r>
            <a:r>
              <a:rPr lang="en-US" sz="2200" dirty="0">
                <a:latin typeface="Raleway"/>
                <a:ea typeface="Raleway"/>
                <a:cs typeface="Raleway"/>
                <a:sym typeface="Raleway"/>
              </a:rPr>
              <a:t> </a:t>
            </a:r>
            <a:r>
              <a:rPr lang="en-US" sz="2200" dirty="0" err="1">
                <a:latin typeface="Raleway"/>
                <a:ea typeface="Raleway"/>
                <a:cs typeface="Raleway"/>
                <a:sym typeface="Raleway"/>
              </a:rPr>
              <a:t>verhoogt</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de </a:t>
            </a:r>
            <a:r>
              <a:rPr lang="en-US" sz="2200" dirty="0" err="1">
                <a:latin typeface="Raleway"/>
                <a:ea typeface="Raleway"/>
                <a:cs typeface="Raleway"/>
                <a:sym typeface="Raleway"/>
              </a:rPr>
              <a:t>productiviteit</a:t>
            </a:r>
            <a:r>
              <a:rPr lang="en-US" sz="2200" dirty="0">
                <a:latin typeface="Raleway"/>
                <a:ea typeface="Raleway"/>
                <a:cs typeface="Raleway"/>
                <a:sym typeface="Raleway"/>
              </a:rPr>
              <a:t> </a:t>
            </a:r>
            <a:r>
              <a:rPr lang="en-US" sz="2200" dirty="0" err="1">
                <a:latin typeface="Raleway"/>
                <a:ea typeface="Raleway"/>
                <a:cs typeface="Raleway"/>
                <a:sym typeface="Raleway"/>
              </a:rPr>
              <a:t>verhoogt</a:t>
            </a:r>
            <a:r>
              <a:rPr lang="en-US" sz="2200" dirty="0">
                <a:latin typeface="Raleway"/>
                <a:ea typeface="Raleway"/>
                <a:cs typeface="Raleway"/>
                <a:sym typeface="Raleway"/>
              </a:rPr>
              <a:t>.</a:t>
            </a:r>
            <a:endParaRPr sz="2200" dirty="0">
              <a:latin typeface="Raleway"/>
              <a:ea typeface="Raleway"/>
              <a:cs typeface="Raleway"/>
              <a:sym typeface="Raleway"/>
            </a:endParaRPr>
          </a:p>
        </p:txBody>
      </p:sp>
      <p:sp>
        <p:nvSpPr>
          <p:cNvPr id="769" name="Google Shape;769;p32"/>
          <p:cNvSpPr txBox="1">
            <a:spLocks noGrp="1"/>
          </p:cNvSpPr>
          <p:nvPr>
            <p:ph type="body" idx="2"/>
          </p:nvPr>
        </p:nvSpPr>
        <p:spPr>
          <a:xfrm>
            <a:off x="598516" y="344172"/>
            <a:ext cx="5085159"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200"/>
              <a:buNone/>
            </a:pPr>
            <a:r>
              <a:rPr lang="en-US" sz="3200"/>
              <a:t>Samenwerkingsvaardigheden</a:t>
            </a:r>
            <a:endParaRPr sz="3200"/>
          </a:p>
        </p:txBody>
      </p:sp>
      <p:pic>
        <p:nvPicPr>
          <p:cNvPr id="770" name="Google Shape;770;p32" descr="A group of people cooking&#10;&#10;Description automatically generated with low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
        <p:nvSpPr>
          <p:cNvPr id="771" name="Google Shape;771;p32"/>
          <p:cNvSpPr txBox="1"/>
          <p:nvPr/>
        </p:nvSpPr>
        <p:spPr>
          <a:xfrm>
            <a:off x="6392300" y="5676171"/>
            <a:ext cx="556488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Deze foto </a:t>
            </a:r>
            <a:r>
              <a:rPr lang="en-US" sz="900">
                <a:solidFill>
                  <a:schemeClr val="dk1"/>
                </a:solidFill>
                <a:latin typeface="Calibri"/>
                <a:ea typeface="Calibri"/>
                <a:cs typeface="Calibri"/>
                <a:sym typeface="Calibri"/>
              </a:rPr>
              <a:t>door Onbekende Auteur is gelicentieerd onder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
        <p:nvSpPr>
          <p:cNvPr id="772" name="Google Shape;772;p32"/>
          <p:cNvSpPr txBox="1"/>
          <p:nvPr/>
        </p:nvSpPr>
        <p:spPr>
          <a:xfrm>
            <a:off x="6392300" y="5701109"/>
            <a:ext cx="287620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3"/>
          <p:cNvSpPr txBox="1">
            <a:spLocks noGrp="1"/>
          </p:cNvSpPr>
          <p:nvPr>
            <p:ph type="body" idx="1"/>
          </p:nvPr>
        </p:nvSpPr>
        <p:spPr>
          <a:xfrm>
            <a:off x="441452" y="1423511"/>
            <a:ext cx="6009224" cy="5641317"/>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chemeClr val="lt1"/>
              </a:buClr>
              <a:buSzPct val="100000"/>
              <a:buNone/>
            </a:pPr>
            <a:r>
              <a:rPr lang="en-US" sz="2800">
                <a:latin typeface="Raleway"/>
                <a:ea typeface="Raleway"/>
                <a:cs typeface="Raleway"/>
                <a:sym typeface="Raleway"/>
              </a:rPr>
              <a:t>Volgens het Oxford Dictionary is "</a:t>
            </a:r>
            <a:r>
              <a:rPr lang="en-US" sz="2800" b="1">
                <a:latin typeface="Raleway"/>
                <a:ea typeface="Raleway"/>
                <a:cs typeface="Raleway"/>
                <a:sym typeface="Raleway"/>
              </a:rPr>
              <a:t>zelfvertrouwen het geloof dat je dingen goed kunt en dat andere mensen je respecteren</a:t>
            </a:r>
            <a:r>
              <a:rPr lang="en-US" sz="2800">
                <a:latin typeface="Raleway"/>
                <a:ea typeface="Raleway"/>
                <a:cs typeface="Raleway"/>
                <a:sym typeface="Raleway"/>
              </a:rPr>
              <a:t>".</a:t>
            </a:r>
            <a:endParaRPr/>
          </a:p>
          <a:p>
            <a:pPr marL="0" lvl="0" indent="0" algn="l" rtl="0">
              <a:lnSpc>
                <a:spcPct val="120000"/>
              </a:lnSpc>
              <a:spcBef>
                <a:spcPts val="1000"/>
              </a:spcBef>
              <a:spcAft>
                <a:spcPts val="0"/>
              </a:spcAft>
              <a:buClr>
                <a:srgbClr val="FFFFFF"/>
              </a:buClr>
              <a:buSzPct val="100000"/>
              <a:buNone/>
            </a:pPr>
            <a:r>
              <a:rPr lang="en-US" sz="2800" b="0" i="0">
                <a:solidFill>
                  <a:srgbClr val="FFFFFF"/>
                </a:solidFill>
                <a:latin typeface="Raleway"/>
                <a:ea typeface="Raleway"/>
                <a:cs typeface="Raleway"/>
                <a:sym typeface="Raleway"/>
              </a:rPr>
              <a:t>Zelfvertrouwen is grotendeels gebaseerd op ervaringen uit het verleden en wordt geleidelijk versterkt door successen van allerlei aard - sociaal, emotioneel, intellectueel, enz.  Stages bieden blootstelling aan deze successen maar ook aan "nuttige mislukkingen" (deze leren je wat niet werkt). </a:t>
            </a:r>
            <a:endParaRPr/>
          </a:p>
          <a:p>
            <a:pPr marL="0" lvl="0" indent="0" algn="l" rtl="0">
              <a:lnSpc>
                <a:spcPct val="120000"/>
              </a:lnSpc>
              <a:spcBef>
                <a:spcPts val="1000"/>
              </a:spcBef>
              <a:spcAft>
                <a:spcPts val="0"/>
              </a:spcAft>
              <a:buClr>
                <a:srgbClr val="FFFFFF"/>
              </a:buClr>
              <a:buSzPct val="100000"/>
              <a:buNone/>
            </a:pPr>
            <a:r>
              <a:rPr lang="en-US" sz="2800" b="0" i="0">
                <a:solidFill>
                  <a:srgbClr val="FFFFFF"/>
                </a:solidFill>
                <a:latin typeface="Raleway"/>
                <a:ea typeface="Raleway"/>
                <a:cs typeface="Raleway"/>
                <a:sym typeface="Raleway"/>
              </a:rPr>
              <a:t>Vooral in de culinaire wereld zijn fouten vaak vermomde kansen. </a:t>
            </a:r>
            <a:r>
              <a:rPr lang="en-US" sz="2800">
                <a:solidFill>
                  <a:srgbClr val="FFFFFF"/>
                </a:solidFill>
                <a:latin typeface="Raleway"/>
                <a:ea typeface="Raleway"/>
                <a:cs typeface="Raleway"/>
                <a:sym typeface="Raleway"/>
              </a:rPr>
              <a:t>Voor enkele voorbeelden, klik hier</a:t>
            </a:r>
            <a:endParaRPr/>
          </a:p>
          <a:p>
            <a:pPr marL="0" lvl="0" indent="0" algn="l" rtl="0">
              <a:lnSpc>
                <a:spcPct val="120000"/>
              </a:lnSpc>
              <a:spcBef>
                <a:spcPts val="1000"/>
              </a:spcBef>
              <a:spcAft>
                <a:spcPts val="0"/>
              </a:spcAft>
              <a:buClr>
                <a:schemeClr val="lt1"/>
              </a:buClr>
              <a:buSzPct val="100000"/>
              <a:buNone/>
            </a:pPr>
            <a:endParaRPr>
              <a:solidFill>
                <a:srgbClr val="FFFFFF"/>
              </a:solidFill>
              <a:latin typeface="Raleway"/>
              <a:ea typeface="Raleway"/>
              <a:cs typeface="Raleway"/>
              <a:sym typeface="Raleway"/>
            </a:endParaRPr>
          </a:p>
          <a:p>
            <a:pPr marL="228600" lvl="0" indent="-228600" algn="l" rtl="0">
              <a:lnSpc>
                <a:spcPct val="120000"/>
              </a:lnSpc>
              <a:spcBef>
                <a:spcPts val="1000"/>
              </a:spcBef>
              <a:spcAft>
                <a:spcPts val="0"/>
              </a:spcAft>
              <a:buClr>
                <a:schemeClr val="lt1"/>
              </a:buClr>
              <a:buSzPct val="100000"/>
              <a:buNone/>
            </a:pPr>
            <a:endParaRPr>
              <a:solidFill>
                <a:srgbClr val="0070C0"/>
              </a:solidFill>
            </a:endParaRPr>
          </a:p>
          <a:p>
            <a:pPr marL="228600" lvl="0" indent="-228600" algn="l" rtl="0">
              <a:lnSpc>
                <a:spcPct val="120000"/>
              </a:lnSpc>
              <a:spcBef>
                <a:spcPts val="1000"/>
              </a:spcBef>
              <a:spcAft>
                <a:spcPts val="0"/>
              </a:spcAft>
              <a:buClr>
                <a:srgbClr val="0070C0"/>
              </a:buClr>
              <a:buSzPct val="100000"/>
              <a:buNone/>
            </a:pPr>
            <a:r>
              <a:rPr lang="en-US" b="1" u="sng">
                <a:solidFill>
                  <a:srgbClr val="0070C0"/>
                </a:solidFill>
                <a:hlinkClick r:id="rId3">
                  <a:extLst>
                    <a:ext uri="{A12FA001-AC4F-418D-AE19-62706E023703}">
                      <ahyp:hlinkClr xmlns:ahyp="http://schemas.microsoft.com/office/drawing/2018/hyperlinkcolor" val="tx"/>
                    </a:ext>
                  </a:extLst>
                </a:hlinkClick>
              </a:rPr>
              <a:t>10 Voedingsmiddelen per ongeluk uitgevonden | TheRichest</a:t>
            </a:r>
            <a:endParaRPr b="1">
              <a:solidFill>
                <a:srgbClr val="0070C0"/>
              </a:solidFill>
            </a:endParaRPr>
          </a:p>
          <a:p>
            <a:pPr marL="228600" lvl="0" indent="-228600" algn="l" rtl="0">
              <a:lnSpc>
                <a:spcPct val="120000"/>
              </a:lnSpc>
              <a:spcBef>
                <a:spcPts val="1000"/>
              </a:spcBef>
              <a:spcAft>
                <a:spcPts val="0"/>
              </a:spcAft>
              <a:buClr>
                <a:schemeClr val="lt1"/>
              </a:buClr>
              <a:buSzPct val="100000"/>
              <a:buNone/>
            </a:pPr>
            <a:endParaRPr/>
          </a:p>
        </p:txBody>
      </p:sp>
      <p:sp>
        <p:nvSpPr>
          <p:cNvPr id="778" name="Google Shape;778;p33"/>
          <p:cNvSpPr txBox="1">
            <a:spLocks noGrp="1"/>
          </p:cNvSpPr>
          <p:nvPr>
            <p:ph type="body" idx="2"/>
          </p:nvPr>
        </p:nvSpPr>
        <p:spPr>
          <a:xfrm>
            <a:off x="606829" y="269357"/>
            <a:ext cx="52130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Zelfvertrouwen</a:t>
            </a:r>
            <a:endParaRPr sz="3200"/>
          </a:p>
        </p:txBody>
      </p:sp>
      <p:pic>
        <p:nvPicPr>
          <p:cNvPr id="779" name="Google Shape;779;p33" descr="A plate of food&#10;&#10;Description automatically generated with medium confidence"/>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
        <p:nvSpPr>
          <p:cNvPr id="780" name="Google Shape;780;p33"/>
          <p:cNvSpPr txBox="1"/>
          <p:nvPr/>
        </p:nvSpPr>
        <p:spPr>
          <a:xfrm>
            <a:off x="6392300" y="5676171"/>
            <a:ext cx="556488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Deze foto </a:t>
            </a:r>
            <a:r>
              <a:rPr lang="en-US" sz="900">
                <a:solidFill>
                  <a:schemeClr val="dk1"/>
                </a:solidFill>
                <a:latin typeface="Calibri"/>
                <a:ea typeface="Calibri"/>
                <a:cs typeface="Calibri"/>
                <a:sym typeface="Calibri"/>
              </a:rPr>
              <a:t>door Onbekende Auteur is gelicentieerd onder </a:t>
            </a:r>
            <a:r>
              <a:rPr lang="en-US" sz="9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BY-NC-ND</a:t>
            </a:r>
            <a:endParaRPr sz="900">
              <a:solidFill>
                <a:schemeClr val="dk1"/>
              </a:solidFill>
              <a:latin typeface="Calibri"/>
              <a:ea typeface="Calibri"/>
              <a:cs typeface="Calibri"/>
              <a:sym typeface="Calibri"/>
            </a:endParaRPr>
          </a:p>
        </p:txBody>
      </p:sp>
      <p:sp>
        <p:nvSpPr>
          <p:cNvPr id="781" name="Google Shape;781;p33"/>
          <p:cNvSpPr txBox="1"/>
          <p:nvPr/>
        </p:nvSpPr>
        <p:spPr>
          <a:xfrm>
            <a:off x="6450676" y="5676171"/>
            <a:ext cx="304245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2" name="Google Shape;782;p33"/>
          <p:cNvSpPr/>
          <p:nvPr/>
        </p:nvSpPr>
        <p:spPr>
          <a:xfrm>
            <a:off x="2935935" y="5212919"/>
            <a:ext cx="827811" cy="578668"/>
          </a:xfrm>
          <a:prstGeom prst="downArrow">
            <a:avLst>
              <a:gd name="adj1" fmla="val 50000"/>
              <a:gd name="adj2" fmla="val 50000"/>
            </a:avLst>
          </a:prstGeom>
          <a:solidFill>
            <a:schemeClr val="accent5"/>
          </a:solidFill>
          <a:ln w="12700" cap="flat" cmpd="sng">
            <a:solidFill>
              <a:srgbClr val="EF995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34" descr="Text&#10;&#10;Description automatically generated"/>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l="-1210" r="-2" b="-171"/>
          <a:stretch/>
        </p:blipFill>
        <p:spPr>
          <a:xfrm>
            <a:off x="6437745" y="269357"/>
            <a:ext cx="5560290" cy="5374061"/>
          </a:xfrm>
          <a:prstGeom prst="rect">
            <a:avLst/>
          </a:prstGeom>
          <a:solidFill>
            <a:schemeClr val="lt1"/>
          </a:solidFill>
          <a:ln>
            <a:noFill/>
          </a:ln>
        </p:spPr>
      </p:pic>
      <p:sp>
        <p:nvSpPr>
          <p:cNvPr id="788" name="Google Shape;788;p34"/>
          <p:cNvSpPr txBox="1">
            <a:spLocks noGrp="1"/>
          </p:cNvSpPr>
          <p:nvPr>
            <p:ph type="body" idx="1"/>
          </p:nvPr>
        </p:nvSpPr>
        <p:spPr>
          <a:xfrm>
            <a:off x="462934" y="820613"/>
            <a:ext cx="5497483" cy="5216773"/>
          </a:xfrm>
          <a:prstGeom prst="rect">
            <a:avLst/>
          </a:prstGeom>
          <a:noFill/>
          <a:ln>
            <a:noFill/>
          </a:ln>
        </p:spPr>
        <p:txBody>
          <a:bodyPr spcFirstLastPara="1" wrap="square" lIns="91425" tIns="45700" rIns="91425" bIns="45700" anchor="t" anchorCtr="0">
            <a:noAutofit/>
          </a:bodyPr>
          <a:lstStyle/>
          <a:p>
            <a:pPr marL="0" lvl="0" indent="0" algn="just" rtl="0">
              <a:lnSpc>
                <a:spcPct val="110000"/>
              </a:lnSpc>
              <a:spcBef>
                <a:spcPts val="0"/>
              </a:spcBef>
              <a:spcAft>
                <a:spcPts val="0"/>
              </a:spcAft>
              <a:buClr>
                <a:schemeClr val="lt1"/>
              </a:buClr>
              <a:buSzPts val="2000"/>
              <a:buNone/>
            </a:pPr>
            <a:r>
              <a:rPr lang="en-US" sz="2000" dirty="0">
                <a:latin typeface="Raleway"/>
                <a:ea typeface="Raleway"/>
                <a:cs typeface="Raleway"/>
                <a:sym typeface="Raleway"/>
              </a:rPr>
              <a:t>In de </a:t>
            </a:r>
            <a:r>
              <a:rPr lang="en-US" sz="2000" dirty="0" err="1">
                <a:latin typeface="Raleway"/>
                <a:ea typeface="Raleway"/>
                <a:cs typeface="Raleway"/>
                <a:sym typeface="Raleway"/>
              </a:rPr>
              <a:t>huidige</a:t>
            </a:r>
            <a:r>
              <a:rPr lang="en-US" sz="2000" dirty="0">
                <a:latin typeface="Raleway"/>
                <a:ea typeface="Raleway"/>
                <a:cs typeface="Raleway"/>
                <a:sym typeface="Raleway"/>
              </a:rPr>
              <a:t> </a:t>
            </a:r>
            <a:r>
              <a:rPr lang="en-US" sz="2000" dirty="0" err="1">
                <a:latin typeface="Raleway"/>
                <a:ea typeface="Raleway"/>
                <a:cs typeface="Raleway"/>
                <a:sym typeface="Raleway"/>
              </a:rPr>
              <a:t>competitieve</a:t>
            </a:r>
            <a:r>
              <a:rPr lang="en-US" sz="2000" dirty="0">
                <a:latin typeface="Raleway"/>
                <a:ea typeface="Raleway"/>
                <a:cs typeface="Raleway"/>
                <a:sym typeface="Raleway"/>
              </a:rPr>
              <a:t> </a:t>
            </a:r>
            <a:r>
              <a:rPr lang="en-US" sz="2000" dirty="0" err="1">
                <a:latin typeface="Raleway"/>
                <a:ea typeface="Raleway"/>
                <a:cs typeface="Raleway"/>
                <a:sym typeface="Raleway"/>
              </a:rPr>
              <a:t>wereld</a:t>
            </a:r>
            <a:r>
              <a:rPr lang="en-US" sz="2000" dirty="0">
                <a:latin typeface="Raleway"/>
                <a:ea typeface="Raleway"/>
                <a:cs typeface="Raleway"/>
                <a:sym typeface="Raleway"/>
              </a:rPr>
              <a:t> </a:t>
            </a:r>
            <a:r>
              <a:rPr lang="en-US" sz="2000" dirty="0" err="1">
                <a:latin typeface="Raleway"/>
                <a:ea typeface="Raleway"/>
                <a:cs typeface="Raleway"/>
                <a:sym typeface="Raleway"/>
              </a:rPr>
              <a:t>zijn</a:t>
            </a:r>
            <a:r>
              <a:rPr lang="en-US" sz="2000" dirty="0">
                <a:latin typeface="Raleway"/>
                <a:ea typeface="Raleway"/>
                <a:cs typeface="Raleway"/>
                <a:sym typeface="Raleway"/>
              </a:rPr>
              <a:t> </a:t>
            </a:r>
            <a:r>
              <a:rPr lang="en-US" sz="2000" dirty="0" err="1">
                <a:latin typeface="Raleway"/>
                <a:ea typeface="Raleway"/>
                <a:cs typeface="Raleway"/>
                <a:sym typeface="Raleway"/>
              </a:rPr>
              <a:t>communicatievaardigheden</a:t>
            </a:r>
            <a:r>
              <a:rPr lang="en-US" sz="2000" dirty="0">
                <a:latin typeface="Raleway"/>
                <a:ea typeface="Raleway"/>
                <a:cs typeface="Raleway"/>
                <a:sym typeface="Raleway"/>
              </a:rPr>
              <a:t> de </a:t>
            </a:r>
            <a:r>
              <a:rPr lang="en-US" sz="2000" dirty="0" err="1">
                <a:latin typeface="Raleway"/>
                <a:ea typeface="Raleway"/>
                <a:cs typeface="Raleway"/>
                <a:sym typeface="Raleway"/>
              </a:rPr>
              <a:t>meest</a:t>
            </a:r>
            <a:r>
              <a:rPr lang="en-US" sz="2000" dirty="0">
                <a:latin typeface="Raleway"/>
                <a:ea typeface="Raleway"/>
                <a:cs typeface="Raleway"/>
                <a:sym typeface="Raleway"/>
              </a:rPr>
              <a:t> </a:t>
            </a:r>
            <a:r>
              <a:rPr lang="en-US" sz="2000" dirty="0" err="1">
                <a:latin typeface="Raleway"/>
                <a:ea typeface="Raleway"/>
                <a:cs typeface="Raleway"/>
                <a:sym typeface="Raleway"/>
              </a:rPr>
              <a:t>gewilde</a:t>
            </a:r>
            <a:r>
              <a:rPr lang="en-US" sz="2000" dirty="0">
                <a:latin typeface="Raleway"/>
                <a:ea typeface="Raleway"/>
                <a:cs typeface="Raleway"/>
                <a:sym typeface="Raleway"/>
              </a:rPr>
              <a:t> </a:t>
            </a:r>
            <a:r>
              <a:rPr lang="en-US" sz="2000" dirty="0" err="1">
                <a:latin typeface="Raleway"/>
                <a:ea typeface="Raleway"/>
                <a:cs typeface="Raleway"/>
                <a:sym typeface="Raleway"/>
              </a:rPr>
              <a:t>kwaliteiten</a:t>
            </a:r>
            <a:r>
              <a:rPr lang="en-US" sz="2000" dirty="0">
                <a:latin typeface="Raleway"/>
                <a:ea typeface="Raleway"/>
                <a:cs typeface="Raleway"/>
                <a:sym typeface="Raleway"/>
              </a:rPr>
              <a:t> van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opgeleid</a:t>
            </a:r>
            <a:r>
              <a:rPr lang="en-US" sz="2000" dirty="0">
                <a:latin typeface="Raleway"/>
                <a:ea typeface="Raleway"/>
                <a:cs typeface="Raleway"/>
                <a:sym typeface="Raleway"/>
              </a:rPr>
              <a:t> </a:t>
            </a:r>
            <a:r>
              <a:rPr lang="en-US" sz="2000" dirty="0" err="1">
                <a:latin typeface="Raleway"/>
                <a:ea typeface="Raleway"/>
                <a:cs typeface="Raleway"/>
                <a:sym typeface="Raleway"/>
              </a:rPr>
              <a:t>persoon</a:t>
            </a:r>
            <a:r>
              <a:rPr lang="en-US" sz="2000" dirty="0">
                <a:latin typeface="Raleway"/>
                <a:ea typeface="Raleway"/>
                <a:cs typeface="Raleway"/>
                <a:sym typeface="Raleway"/>
              </a:rPr>
              <a:t>. Stages in food &amp; hospitality </a:t>
            </a:r>
            <a:r>
              <a:rPr lang="en-US" sz="2000" dirty="0" err="1">
                <a:latin typeface="Raleway"/>
                <a:ea typeface="Raleway"/>
                <a:cs typeface="Raleway"/>
                <a:sym typeface="Raleway"/>
              </a:rPr>
              <a:t>bedrijven</a:t>
            </a:r>
            <a:r>
              <a:rPr lang="en-US" sz="2000" dirty="0">
                <a:latin typeface="Raleway"/>
                <a:ea typeface="Raleway"/>
                <a:cs typeface="Raleway"/>
                <a:sym typeface="Raleway"/>
              </a:rPr>
              <a:t> </a:t>
            </a:r>
            <a:r>
              <a:rPr lang="en-US" sz="2000" dirty="0" err="1">
                <a:latin typeface="Raleway"/>
                <a:ea typeface="Raleway"/>
                <a:cs typeface="Raleway"/>
                <a:sym typeface="Raleway"/>
              </a:rPr>
              <a:t>geven</a:t>
            </a:r>
            <a:r>
              <a:rPr lang="en-US" sz="2000" dirty="0">
                <a:latin typeface="Raleway"/>
                <a:ea typeface="Raleway"/>
                <a:cs typeface="Raleway"/>
                <a:sym typeface="Raleway"/>
              </a:rPr>
              <a:t> </a:t>
            </a:r>
            <a:r>
              <a:rPr lang="en-US" sz="2000" dirty="0" err="1">
                <a:latin typeface="Raleway"/>
                <a:ea typeface="Raleway"/>
                <a:cs typeface="Raleway"/>
                <a:sym typeface="Raleway"/>
              </a:rPr>
              <a:t>studenten</a:t>
            </a:r>
            <a:r>
              <a:rPr lang="en-US" sz="2000" dirty="0">
                <a:latin typeface="Raleway"/>
                <a:ea typeface="Raleway"/>
                <a:cs typeface="Raleway"/>
                <a:sym typeface="Raleway"/>
              </a:rPr>
              <a:t> de </a:t>
            </a:r>
            <a:r>
              <a:rPr lang="en-US" sz="2000" dirty="0" err="1">
                <a:latin typeface="Raleway"/>
                <a:ea typeface="Raleway"/>
                <a:cs typeface="Raleway"/>
                <a:sym typeface="Raleway"/>
              </a:rPr>
              <a:t>kans</a:t>
            </a:r>
            <a:r>
              <a:rPr lang="en-US" sz="2000" dirty="0">
                <a:latin typeface="Raleway"/>
                <a:ea typeface="Raleway"/>
                <a:cs typeface="Raleway"/>
                <a:sym typeface="Raleway"/>
              </a:rPr>
              <a:t> om </a:t>
            </a:r>
            <a:r>
              <a:rPr lang="en-US" sz="2000" dirty="0" err="1">
                <a:latin typeface="Raleway"/>
                <a:ea typeface="Raleway"/>
                <a:cs typeface="Raleway"/>
                <a:sym typeface="Raleway"/>
              </a:rPr>
              <a:t>communicatievaardigheden</a:t>
            </a:r>
            <a:r>
              <a:rPr lang="en-US" sz="2000" dirty="0">
                <a:latin typeface="Raleway"/>
                <a:ea typeface="Raleway"/>
                <a:cs typeface="Raleway"/>
                <a:sym typeface="Raleway"/>
              </a:rPr>
              <a:t> in de </a:t>
            </a:r>
            <a:r>
              <a:rPr lang="en-US" sz="2000" dirty="0" err="1">
                <a:latin typeface="Raleway"/>
                <a:ea typeface="Raleway"/>
                <a:cs typeface="Raleway"/>
                <a:sym typeface="Raleway"/>
              </a:rPr>
              <a:t>wereld</a:t>
            </a:r>
            <a:r>
              <a:rPr lang="en-US" sz="2000" dirty="0">
                <a:latin typeface="Raleway"/>
                <a:ea typeface="Raleway"/>
                <a:cs typeface="Raleway"/>
                <a:sym typeface="Raleway"/>
              </a:rPr>
              <a:t> van het </a:t>
            </a:r>
            <a:r>
              <a:rPr lang="en-US" sz="2000" dirty="0" err="1">
                <a:latin typeface="Raleway"/>
                <a:ea typeface="Raleway"/>
                <a:cs typeface="Raleway"/>
                <a:sym typeface="Raleway"/>
              </a:rPr>
              <a:t>werk</a:t>
            </a:r>
            <a:r>
              <a:rPr lang="en-US" sz="2000" dirty="0">
                <a:latin typeface="Raleway"/>
                <a:ea typeface="Raleway"/>
                <a:cs typeface="Raleway"/>
                <a:sym typeface="Raleway"/>
              </a:rPr>
              <a:t> </a:t>
            </a:r>
            <a:r>
              <a:rPr lang="en-US" sz="2000" dirty="0" err="1">
                <a:latin typeface="Raleway"/>
                <a:ea typeface="Raleway"/>
                <a:cs typeface="Raleway"/>
                <a:sym typeface="Raleway"/>
              </a:rPr>
              <a:t>effectief</a:t>
            </a:r>
            <a:r>
              <a:rPr lang="en-US" sz="2000" dirty="0">
                <a:latin typeface="Raleway"/>
                <a:ea typeface="Raleway"/>
                <a:cs typeface="Raleway"/>
                <a:sym typeface="Raleway"/>
              </a:rPr>
              <a:t> </a:t>
            </a:r>
            <a:r>
              <a:rPr lang="en-US" sz="2000" dirty="0" err="1">
                <a:latin typeface="Raleway"/>
                <a:ea typeface="Raleway"/>
                <a:cs typeface="Raleway"/>
                <a:sym typeface="Raleway"/>
              </a:rPr>
              <a:t>aan</a:t>
            </a:r>
            <a:r>
              <a:rPr lang="en-US" sz="2000" dirty="0">
                <a:latin typeface="Raleway"/>
                <a:ea typeface="Raleway"/>
                <a:cs typeface="Raleway"/>
                <a:sym typeface="Raleway"/>
              </a:rPr>
              <a:t> </a:t>
            </a:r>
            <a:r>
              <a:rPr lang="en-US" sz="2000" dirty="0" err="1">
                <a:latin typeface="Raleway"/>
                <a:ea typeface="Raleway"/>
                <a:cs typeface="Raleway"/>
                <a:sym typeface="Raleway"/>
              </a:rPr>
              <a:t>te</a:t>
            </a:r>
            <a:r>
              <a:rPr lang="en-US" sz="2000" dirty="0">
                <a:latin typeface="Raleway"/>
                <a:ea typeface="Raleway"/>
                <a:cs typeface="Raleway"/>
                <a:sym typeface="Raleway"/>
              </a:rPr>
              <a:t> </a:t>
            </a:r>
            <a:r>
              <a:rPr lang="en-US" sz="2000" dirty="0" err="1">
                <a:latin typeface="Raleway"/>
                <a:ea typeface="Raleway"/>
                <a:cs typeface="Raleway"/>
                <a:sym typeface="Raleway"/>
              </a:rPr>
              <a:t>scherpen</a:t>
            </a:r>
            <a:r>
              <a:rPr lang="en-US" sz="2000" dirty="0">
                <a:latin typeface="Raleway"/>
                <a:ea typeface="Raleway"/>
                <a:cs typeface="Raleway"/>
                <a:sym typeface="Raleway"/>
              </a:rPr>
              <a:t>.</a:t>
            </a:r>
            <a:endParaRPr sz="2000" dirty="0">
              <a:latin typeface="Raleway"/>
              <a:ea typeface="Raleway"/>
              <a:cs typeface="Raleway"/>
              <a:sym typeface="Raleway"/>
            </a:endParaRPr>
          </a:p>
          <a:p>
            <a:pPr marL="0" lvl="0" indent="0" algn="just" rtl="0">
              <a:lnSpc>
                <a:spcPct val="110000"/>
              </a:lnSpc>
              <a:spcBef>
                <a:spcPts val="1000"/>
              </a:spcBef>
              <a:spcAft>
                <a:spcPts val="0"/>
              </a:spcAft>
              <a:buClr>
                <a:schemeClr val="lt1"/>
              </a:buClr>
              <a:buSzPts val="2000"/>
              <a:buNone/>
            </a:pPr>
            <a:r>
              <a:rPr lang="en-US" sz="2000" dirty="0" err="1">
                <a:latin typeface="Raleway"/>
                <a:ea typeface="Raleway"/>
                <a:cs typeface="Raleway"/>
                <a:sym typeface="Raleway"/>
              </a:rPr>
              <a:t>Communicatie</a:t>
            </a:r>
            <a:r>
              <a:rPr lang="en-US" sz="2000" dirty="0">
                <a:latin typeface="Raleway"/>
                <a:ea typeface="Raleway"/>
                <a:cs typeface="Raleway"/>
                <a:sym typeface="Raleway"/>
              </a:rPr>
              <a:t> is het </a:t>
            </a:r>
            <a:r>
              <a:rPr lang="en-US" sz="2000" dirty="0" err="1">
                <a:latin typeface="Raleway"/>
                <a:ea typeface="Raleway"/>
                <a:cs typeface="Raleway"/>
                <a:sym typeface="Raleway"/>
              </a:rPr>
              <a:t>proces</a:t>
            </a:r>
            <a:r>
              <a:rPr lang="en-US" sz="2000" dirty="0">
                <a:latin typeface="Raleway"/>
                <a:ea typeface="Raleway"/>
                <a:cs typeface="Raleway"/>
                <a:sym typeface="Raleway"/>
              </a:rPr>
              <a:t> van het </a:t>
            </a:r>
            <a:r>
              <a:rPr lang="en-US" sz="2000" dirty="0" err="1">
                <a:latin typeface="Raleway"/>
                <a:ea typeface="Raleway"/>
                <a:cs typeface="Raleway"/>
                <a:sym typeface="Raleway"/>
              </a:rPr>
              <a:t>delen</a:t>
            </a:r>
            <a:r>
              <a:rPr lang="en-US" sz="2000" dirty="0">
                <a:latin typeface="Raleway"/>
                <a:ea typeface="Raleway"/>
                <a:cs typeface="Raleway"/>
                <a:sym typeface="Raleway"/>
              </a:rPr>
              <a:t> van </a:t>
            </a:r>
            <a:r>
              <a:rPr lang="en-US" sz="2000" dirty="0" err="1">
                <a:latin typeface="Raleway"/>
                <a:ea typeface="Raleway"/>
                <a:cs typeface="Raleway"/>
                <a:sym typeface="Raleway"/>
              </a:rPr>
              <a:t>ideeën</a:t>
            </a:r>
            <a:r>
              <a:rPr lang="en-US" sz="2000" dirty="0">
                <a:latin typeface="Raleway"/>
                <a:ea typeface="Raleway"/>
                <a:cs typeface="Raleway"/>
                <a:sym typeface="Raleway"/>
              </a:rPr>
              <a:t>, </a:t>
            </a:r>
            <a:r>
              <a:rPr lang="en-US" sz="2000" dirty="0" err="1">
                <a:latin typeface="Raleway"/>
                <a:ea typeface="Raleway"/>
                <a:cs typeface="Raleway"/>
                <a:sym typeface="Raleway"/>
              </a:rPr>
              <a:t>informatie</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berichten</a:t>
            </a:r>
            <a:r>
              <a:rPr lang="en-US" sz="2000" dirty="0">
                <a:latin typeface="Raleway"/>
                <a:ea typeface="Raleway"/>
                <a:cs typeface="Raleway"/>
                <a:sym typeface="Raleway"/>
              </a:rPr>
              <a:t> met </a:t>
            </a:r>
            <a:r>
              <a:rPr lang="en-US" sz="2000" dirty="0" err="1">
                <a:latin typeface="Raleway"/>
                <a:ea typeface="Raleway"/>
                <a:cs typeface="Raleway"/>
                <a:sym typeface="Raleway"/>
              </a:rPr>
              <a:t>anderen</a:t>
            </a:r>
            <a:r>
              <a:rPr lang="en-US" sz="2000" dirty="0">
                <a:latin typeface="Raleway"/>
                <a:ea typeface="Raleway"/>
                <a:cs typeface="Raleway"/>
                <a:sym typeface="Raleway"/>
              </a:rPr>
              <a:t> op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bepaalde</a:t>
            </a:r>
            <a:r>
              <a:rPr lang="en-US" sz="2000" dirty="0">
                <a:latin typeface="Raleway"/>
                <a:ea typeface="Raleway"/>
                <a:cs typeface="Raleway"/>
                <a:sym typeface="Raleway"/>
              </a:rPr>
              <a:t> </a:t>
            </a:r>
            <a:r>
              <a:rPr lang="en-US" sz="2000" dirty="0" err="1">
                <a:latin typeface="Raleway"/>
                <a:ea typeface="Raleway"/>
                <a:cs typeface="Raleway"/>
                <a:sym typeface="Raleway"/>
              </a:rPr>
              <a:t>tijd</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plaats</a:t>
            </a:r>
            <a:r>
              <a:rPr lang="en-US" sz="2000" dirty="0">
                <a:latin typeface="Raleway"/>
                <a:ea typeface="Raleway"/>
                <a:cs typeface="Raleway"/>
                <a:sym typeface="Raleway"/>
              </a:rPr>
              <a:t>. Het </a:t>
            </a:r>
            <a:r>
              <a:rPr lang="en-US" sz="2000" dirty="0" err="1">
                <a:latin typeface="Raleway"/>
                <a:ea typeface="Raleway"/>
                <a:cs typeface="Raleway"/>
                <a:sym typeface="Raleway"/>
              </a:rPr>
              <a:t>omvat</a:t>
            </a:r>
            <a:r>
              <a:rPr lang="en-US" sz="2000" dirty="0">
                <a:latin typeface="Raleway"/>
                <a:ea typeface="Raleway"/>
                <a:cs typeface="Raleway"/>
                <a:sym typeface="Raleway"/>
              </a:rPr>
              <a:t> </a:t>
            </a:r>
            <a:r>
              <a:rPr lang="en-US" sz="2000" dirty="0" err="1">
                <a:latin typeface="Raleway"/>
                <a:ea typeface="Raleway"/>
                <a:cs typeface="Raleway"/>
                <a:sym typeface="Raleway"/>
              </a:rPr>
              <a:t>zowel</a:t>
            </a:r>
            <a:r>
              <a:rPr lang="en-US" sz="2000" dirty="0">
                <a:latin typeface="Raleway"/>
                <a:ea typeface="Raleway"/>
                <a:cs typeface="Raleway"/>
                <a:sym typeface="Raleway"/>
              </a:rPr>
              <a:t> </a:t>
            </a:r>
            <a:r>
              <a:rPr lang="en-US" sz="2000" dirty="0" err="1">
                <a:latin typeface="Raleway"/>
                <a:ea typeface="Raleway"/>
                <a:cs typeface="Raleway"/>
                <a:sym typeface="Raleway"/>
              </a:rPr>
              <a:t>schrijven</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praten</a:t>
            </a:r>
            <a:r>
              <a:rPr lang="en-US" sz="2000" dirty="0">
                <a:latin typeface="Raleway"/>
                <a:ea typeface="Raleway"/>
                <a:cs typeface="Raleway"/>
                <a:sym typeface="Raleway"/>
              </a:rPr>
              <a:t> </a:t>
            </a:r>
            <a:r>
              <a:rPr lang="en-US" sz="2000" dirty="0" err="1">
                <a:latin typeface="Raleway"/>
                <a:ea typeface="Raleway"/>
                <a:cs typeface="Raleway"/>
                <a:sym typeface="Raleway"/>
              </a:rPr>
              <a:t>als</a:t>
            </a:r>
            <a:r>
              <a:rPr lang="en-US" sz="2000" dirty="0">
                <a:latin typeface="Raleway"/>
                <a:ea typeface="Raleway"/>
                <a:cs typeface="Raleway"/>
                <a:sym typeface="Raleway"/>
              </a:rPr>
              <a:t> non-verbale, </a:t>
            </a:r>
            <a:r>
              <a:rPr lang="en-US" sz="2000" dirty="0" err="1">
                <a:latin typeface="Raleway"/>
                <a:ea typeface="Raleway"/>
                <a:cs typeface="Raleway"/>
                <a:sym typeface="Raleway"/>
              </a:rPr>
              <a:t>visuele</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a:t>
            </a:r>
            <a:r>
              <a:rPr lang="en-US" sz="2000" dirty="0" err="1">
                <a:latin typeface="Raleway"/>
                <a:ea typeface="Raleway"/>
                <a:cs typeface="Raleway"/>
                <a:sym typeface="Raleway"/>
              </a:rPr>
              <a:t>elektronische</a:t>
            </a:r>
            <a:r>
              <a:rPr lang="en-US" sz="2000" dirty="0">
                <a:latin typeface="Raleway"/>
                <a:ea typeface="Raleway"/>
                <a:cs typeface="Raleway"/>
                <a:sym typeface="Raleway"/>
              </a:rPr>
              <a:t> </a:t>
            </a:r>
            <a:r>
              <a:rPr lang="en-US" sz="2000" dirty="0" err="1">
                <a:latin typeface="Raleway"/>
                <a:ea typeface="Raleway"/>
                <a:cs typeface="Raleway"/>
                <a:sym typeface="Raleway"/>
              </a:rPr>
              <a:t>communicatie</a:t>
            </a:r>
            <a:r>
              <a:rPr lang="en-US" sz="2000" dirty="0">
                <a:latin typeface="Raleway"/>
                <a:ea typeface="Raleway"/>
                <a:cs typeface="Raleway"/>
                <a:sym typeface="Raleway"/>
              </a:rPr>
              <a:t>, </a:t>
            </a:r>
            <a:r>
              <a:rPr lang="en-US" sz="2000" dirty="0" err="1">
                <a:latin typeface="Raleway"/>
                <a:ea typeface="Raleway"/>
                <a:cs typeface="Raleway"/>
                <a:sym typeface="Raleway"/>
              </a:rPr>
              <a:t>allemaal</a:t>
            </a:r>
            <a:r>
              <a:rPr lang="en-US" sz="2000" dirty="0">
                <a:latin typeface="Raleway"/>
                <a:ea typeface="Raleway"/>
                <a:cs typeface="Raleway"/>
                <a:sym typeface="Raleway"/>
              </a:rPr>
              <a:t> </a:t>
            </a:r>
            <a:r>
              <a:rPr lang="en-US" sz="2000" dirty="0" err="1">
                <a:latin typeface="Raleway"/>
                <a:ea typeface="Raleway"/>
                <a:cs typeface="Raleway"/>
                <a:sym typeface="Raleway"/>
              </a:rPr>
              <a:t>essentieel</a:t>
            </a:r>
            <a:r>
              <a:rPr lang="en-US" sz="2000" dirty="0">
                <a:latin typeface="Raleway"/>
                <a:ea typeface="Raleway"/>
                <a:cs typeface="Raleway"/>
                <a:sym typeface="Raleway"/>
              </a:rPr>
              <a:t> </a:t>
            </a:r>
            <a:r>
              <a:rPr lang="en-US" sz="2000" dirty="0" err="1">
                <a:latin typeface="Raleway"/>
                <a:ea typeface="Raleway"/>
                <a:cs typeface="Raleway"/>
                <a:sym typeface="Raleway"/>
              </a:rPr>
              <a:t>voor</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succesvolle</a:t>
            </a:r>
            <a:r>
              <a:rPr lang="en-US" sz="2000" dirty="0">
                <a:latin typeface="Raleway"/>
                <a:ea typeface="Raleway"/>
                <a:cs typeface="Raleway"/>
                <a:sym typeface="Raleway"/>
              </a:rPr>
              <a:t> </a:t>
            </a:r>
            <a:r>
              <a:rPr lang="en-US" sz="2000" dirty="0" err="1">
                <a:latin typeface="Raleway"/>
                <a:ea typeface="Raleway"/>
                <a:cs typeface="Raleway"/>
                <a:sym typeface="Raleway"/>
              </a:rPr>
              <a:t>toekomstige</a:t>
            </a:r>
            <a:r>
              <a:rPr lang="en-US" sz="2000" dirty="0">
                <a:latin typeface="Raleway"/>
                <a:ea typeface="Raleway"/>
                <a:cs typeface="Raleway"/>
                <a:sym typeface="Raleway"/>
              </a:rPr>
              <a:t> </a:t>
            </a:r>
            <a:r>
              <a:rPr lang="en-US" sz="2000" dirty="0" err="1">
                <a:latin typeface="Raleway"/>
                <a:ea typeface="Raleway"/>
                <a:cs typeface="Raleway"/>
                <a:sym typeface="Raleway"/>
              </a:rPr>
              <a:t>carrière</a:t>
            </a:r>
            <a:r>
              <a:rPr lang="en-US" sz="2000" dirty="0">
                <a:latin typeface="Raleway"/>
                <a:ea typeface="Raleway"/>
                <a:cs typeface="Raleway"/>
                <a:sym typeface="Raleway"/>
              </a:rPr>
              <a:t> van </a:t>
            </a:r>
            <a:r>
              <a:rPr lang="en-US" sz="2000" dirty="0" err="1">
                <a:latin typeface="Raleway"/>
                <a:ea typeface="Raleway"/>
                <a:cs typeface="Raleway"/>
                <a:sym typeface="Raleway"/>
              </a:rPr>
              <a:t>een</a:t>
            </a:r>
            <a:r>
              <a:rPr lang="en-US" sz="2000" dirty="0">
                <a:latin typeface="Raleway"/>
                <a:ea typeface="Raleway"/>
                <a:cs typeface="Raleway"/>
                <a:sym typeface="Raleway"/>
              </a:rPr>
              <a:t> student.  </a:t>
            </a:r>
            <a:endParaRPr dirty="0"/>
          </a:p>
        </p:txBody>
      </p:sp>
      <p:sp>
        <p:nvSpPr>
          <p:cNvPr id="789" name="Google Shape;789;p34"/>
          <p:cNvSpPr txBox="1">
            <a:spLocks noGrp="1"/>
          </p:cNvSpPr>
          <p:nvPr>
            <p:ph type="body" idx="2"/>
          </p:nvPr>
        </p:nvSpPr>
        <p:spPr>
          <a:xfrm>
            <a:off x="669097" y="289332"/>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a:t>Communicatievaardigheden </a:t>
            </a:r>
            <a:endParaRPr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35"/>
          <p:cNvSpPr txBox="1">
            <a:spLocks noGrp="1"/>
          </p:cNvSpPr>
          <p:nvPr>
            <p:ph type="body" idx="1"/>
          </p:nvPr>
        </p:nvSpPr>
        <p:spPr>
          <a:xfrm>
            <a:off x="549114" y="1221509"/>
            <a:ext cx="5721057" cy="465139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t>n</a:t>
            </a:r>
            <a:r>
              <a:rPr lang="en-US" sz="1800" dirty="0" err="1">
                <a:latin typeface="Raleway"/>
                <a:ea typeface="Raleway"/>
                <a:cs typeface="Raleway"/>
                <a:sym typeface="Raleway"/>
              </a:rPr>
              <a:t>etwerk</a:t>
            </a:r>
            <a:r>
              <a:rPr lang="en-US" sz="1800" dirty="0">
                <a:latin typeface="Raleway"/>
                <a:ea typeface="Raleway"/>
                <a:cs typeface="Raleway"/>
                <a:sym typeface="Raleway"/>
              </a:rPr>
              <a:t> </a:t>
            </a:r>
            <a:r>
              <a:rPr lang="en-US" sz="1800" dirty="0" err="1">
                <a:latin typeface="Raleway"/>
                <a:ea typeface="Raleway"/>
                <a:cs typeface="Raleway"/>
                <a:sym typeface="Raleway"/>
              </a:rPr>
              <a:t>fungeert</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platform </a:t>
            </a:r>
            <a:r>
              <a:rPr lang="en-US" sz="1800" dirty="0" err="1">
                <a:latin typeface="Raleway"/>
                <a:ea typeface="Raleway"/>
                <a:cs typeface="Raleway"/>
                <a:sym typeface="Raleway"/>
              </a:rPr>
              <a:t>dat</a:t>
            </a:r>
            <a:r>
              <a:rPr lang="en-US" sz="1800" dirty="0">
                <a:latin typeface="Raleway"/>
                <a:ea typeface="Raleway"/>
                <a:cs typeface="Raleway"/>
                <a:sym typeface="Raleway"/>
              </a:rPr>
              <a:t> </a:t>
            </a:r>
            <a:r>
              <a:rPr lang="en-US" sz="1800" dirty="0" err="1">
                <a:latin typeface="Raleway"/>
                <a:ea typeface="Raleway"/>
                <a:cs typeface="Raleway"/>
                <a:sym typeface="Raleway"/>
              </a:rPr>
              <a:t>verbinding</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samenwerking</a:t>
            </a:r>
            <a:r>
              <a:rPr lang="en-US" sz="1800" dirty="0">
                <a:latin typeface="Raleway"/>
                <a:ea typeface="Raleway"/>
                <a:cs typeface="Raleway"/>
                <a:sym typeface="Raleway"/>
              </a:rPr>
              <a:t> </a:t>
            </a:r>
            <a:r>
              <a:rPr lang="en-US" sz="1800" dirty="0" err="1">
                <a:latin typeface="Raleway"/>
                <a:ea typeface="Raleway"/>
                <a:cs typeface="Raleway"/>
                <a:sym typeface="Raleway"/>
              </a:rPr>
              <a:t>tussen</a:t>
            </a:r>
            <a:r>
              <a:rPr lang="en-US" sz="1800" dirty="0">
                <a:latin typeface="Raleway"/>
                <a:ea typeface="Raleway"/>
                <a:cs typeface="Raleway"/>
                <a:sym typeface="Raleway"/>
              </a:rPr>
              <a:t> </a:t>
            </a:r>
            <a:r>
              <a:rPr lang="en-US" sz="1800" dirty="0" err="1">
                <a:latin typeface="Raleway"/>
                <a:ea typeface="Raleway"/>
                <a:cs typeface="Raleway"/>
                <a:sym typeface="Raleway"/>
              </a:rPr>
              <a:t>gelijken</a:t>
            </a:r>
            <a:r>
              <a:rPr lang="en-US" sz="1800" dirty="0">
                <a:latin typeface="Raleway"/>
                <a:ea typeface="Raleway"/>
                <a:cs typeface="Raleway"/>
                <a:sym typeface="Raleway"/>
              </a:rPr>
              <a:t> </a:t>
            </a:r>
            <a:r>
              <a:rPr lang="en-US" sz="1800" dirty="0" err="1">
                <a:latin typeface="Raleway"/>
                <a:ea typeface="Raleway"/>
                <a:cs typeface="Raleway"/>
                <a:sym typeface="Raleway"/>
              </a:rPr>
              <a:t>mogelijk</a:t>
            </a:r>
            <a:r>
              <a:rPr lang="en-US" sz="1800" dirty="0">
                <a:latin typeface="Raleway"/>
                <a:ea typeface="Raleway"/>
                <a:cs typeface="Raleway"/>
                <a:sym typeface="Raleway"/>
              </a:rPr>
              <a:t> </a:t>
            </a:r>
            <a:r>
              <a:rPr lang="en-US" sz="1800" dirty="0" err="1">
                <a:latin typeface="Raleway"/>
                <a:ea typeface="Raleway"/>
                <a:cs typeface="Raleway"/>
                <a:sym typeface="Raleway"/>
              </a:rPr>
              <a:t>maakt</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zo </a:t>
            </a:r>
            <a:r>
              <a:rPr lang="en-US" sz="1800" dirty="0" err="1">
                <a:latin typeface="Raleway"/>
                <a:ea typeface="Raleway"/>
                <a:cs typeface="Raleway"/>
                <a:sym typeface="Raleway"/>
              </a:rPr>
              <a:t>studenten</a:t>
            </a:r>
            <a:r>
              <a:rPr lang="en-US" sz="1800" dirty="0">
                <a:latin typeface="Raleway"/>
                <a:ea typeface="Raleway"/>
                <a:cs typeface="Raleway"/>
                <a:sym typeface="Raleway"/>
              </a:rPr>
              <a:t> in </a:t>
            </a:r>
            <a:r>
              <a:rPr lang="en-US" sz="1800" dirty="0" err="1">
                <a:latin typeface="Raleway"/>
                <a:ea typeface="Raleway"/>
                <a:cs typeface="Raleway"/>
                <a:sym typeface="Raleway"/>
              </a:rPr>
              <a:t>staat</a:t>
            </a:r>
            <a:r>
              <a:rPr lang="en-US" sz="1800" dirty="0">
                <a:latin typeface="Raleway"/>
                <a:ea typeface="Raleway"/>
                <a:cs typeface="Raleway"/>
                <a:sym typeface="Raleway"/>
              </a:rPr>
              <a:t> </a:t>
            </a:r>
            <a:r>
              <a:rPr lang="en-US" sz="1800" dirty="0" err="1">
                <a:latin typeface="Raleway"/>
                <a:ea typeface="Raleway"/>
                <a:cs typeface="Raleway"/>
                <a:sym typeface="Raleway"/>
              </a:rPr>
              <a:t>stelt</a:t>
            </a:r>
            <a:r>
              <a:rPr lang="en-US" sz="1800" dirty="0">
                <a:latin typeface="Raleway"/>
                <a:ea typeface="Raleway"/>
                <a:cs typeface="Raleway"/>
                <a:sym typeface="Raleway"/>
              </a:rPr>
              <a:t> </a:t>
            </a:r>
            <a:r>
              <a:rPr lang="en-US" sz="1800" dirty="0" err="1">
                <a:latin typeface="Raleway"/>
                <a:ea typeface="Raleway"/>
                <a:cs typeface="Raleway"/>
                <a:sym typeface="Raleway"/>
              </a:rPr>
              <a:t>positieve</a:t>
            </a:r>
            <a:r>
              <a:rPr lang="en-US" sz="1800" dirty="0">
                <a:latin typeface="Raleway"/>
                <a:ea typeface="Raleway"/>
                <a:cs typeface="Raleway"/>
                <a:sym typeface="Raleway"/>
              </a:rPr>
              <a:t> </a:t>
            </a:r>
            <a:r>
              <a:rPr lang="en-US" sz="1800" dirty="0" err="1">
                <a:latin typeface="Raleway"/>
                <a:ea typeface="Raleway"/>
                <a:cs typeface="Raleway"/>
                <a:sym typeface="Raleway"/>
              </a:rPr>
              <a:t>veranderingen</a:t>
            </a:r>
            <a:r>
              <a:rPr lang="en-US" sz="1800" dirty="0">
                <a:latin typeface="Raleway"/>
                <a:ea typeface="Raleway"/>
                <a:cs typeface="Raleway"/>
                <a:sym typeface="Raleway"/>
              </a:rPr>
              <a:t> in </a:t>
            </a:r>
            <a:r>
              <a:rPr lang="en-US" sz="1800" dirty="0" err="1">
                <a:latin typeface="Raleway"/>
                <a:ea typeface="Raleway"/>
                <a:cs typeface="Raleway"/>
                <a:sym typeface="Raleway"/>
              </a:rPr>
              <a:t>hun</a:t>
            </a:r>
            <a:r>
              <a:rPr lang="en-US" sz="1800" dirty="0">
                <a:latin typeface="Raleway"/>
                <a:ea typeface="Raleway"/>
                <a:cs typeface="Raleway"/>
                <a:sym typeface="Raleway"/>
              </a:rPr>
              <a:t> eigen </a:t>
            </a:r>
            <a:r>
              <a:rPr lang="en-US" sz="1800" dirty="0" err="1">
                <a:latin typeface="Raleway"/>
                <a:ea typeface="Raleway"/>
                <a:cs typeface="Raleway"/>
                <a:sym typeface="Raleway"/>
              </a:rPr>
              <a:t>leven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toekomstige</a:t>
            </a:r>
            <a:r>
              <a:rPr lang="en-US" sz="1800" dirty="0">
                <a:latin typeface="Raleway"/>
                <a:ea typeface="Raleway"/>
                <a:cs typeface="Raleway"/>
                <a:sym typeface="Raleway"/>
              </a:rPr>
              <a:t> </a:t>
            </a:r>
            <a:r>
              <a:rPr lang="en-US" sz="1800" dirty="0" err="1">
                <a:latin typeface="Raleway"/>
                <a:ea typeface="Raleway"/>
                <a:cs typeface="Raleway"/>
                <a:sym typeface="Raleway"/>
              </a:rPr>
              <a:t>carrièreplannen</a:t>
            </a:r>
            <a:r>
              <a:rPr lang="en-US" sz="1800" dirty="0">
                <a:latin typeface="Raleway"/>
                <a:ea typeface="Raleway"/>
                <a:cs typeface="Raleway"/>
                <a:sym typeface="Raleway"/>
              </a:rPr>
              <a:t> tot stand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brengen</a:t>
            </a:r>
            <a:r>
              <a:rPr lang="en-US" sz="1800" dirty="0">
                <a:latin typeface="Raleway"/>
                <a:ea typeface="Raleway"/>
                <a:cs typeface="Raleway"/>
                <a:sym typeface="Raleway"/>
              </a:rPr>
              <a:t>.</a:t>
            </a:r>
            <a:endParaRPr sz="2000" dirty="0"/>
          </a:p>
          <a:p>
            <a:pPr marL="0" lvl="0" indent="0" algn="l" rtl="0">
              <a:lnSpc>
                <a:spcPct val="100000"/>
              </a:lnSpc>
              <a:spcBef>
                <a:spcPts val="1000"/>
              </a:spcBef>
              <a:spcAft>
                <a:spcPts val="0"/>
              </a:spcAft>
              <a:buClr>
                <a:schemeClr val="lt1"/>
              </a:buClr>
              <a:buSzPts val="2000"/>
              <a:buNone/>
            </a:pPr>
            <a:r>
              <a:rPr lang="en-US" sz="1800" dirty="0">
                <a:latin typeface="Raleway"/>
                <a:ea typeface="Raleway"/>
                <a:cs typeface="Raleway"/>
                <a:sym typeface="Raleway"/>
              </a:rPr>
              <a:t>Stages </a:t>
            </a:r>
            <a:r>
              <a:rPr lang="en-US" sz="1800" dirty="0" err="1">
                <a:latin typeface="Raleway"/>
                <a:ea typeface="Raleway"/>
                <a:cs typeface="Raleway"/>
                <a:sym typeface="Raleway"/>
              </a:rPr>
              <a:t>kunnen</a:t>
            </a:r>
            <a:r>
              <a:rPr lang="en-US" sz="1800" dirty="0">
                <a:latin typeface="Raleway"/>
                <a:ea typeface="Raleway"/>
                <a:cs typeface="Raleway"/>
                <a:sym typeface="Raleway"/>
              </a:rPr>
              <a:t> de </a:t>
            </a:r>
            <a:r>
              <a:rPr lang="en-US" sz="1800" dirty="0" err="1">
                <a:latin typeface="Raleway"/>
                <a:ea typeface="Raleway"/>
                <a:cs typeface="Raleway"/>
                <a:sym typeface="Raleway"/>
              </a:rPr>
              <a:t>aanzet</a:t>
            </a:r>
            <a:r>
              <a:rPr lang="en-US" sz="1800" dirty="0">
                <a:latin typeface="Raleway"/>
                <a:ea typeface="Raleway"/>
                <a:cs typeface="Raleway"/>
                <a:sym typeface="Raleway"/>
              </a:rPr>
              <a:t> </a:t>
            </a:r>
            <a:r>
              <a:rPr lang="en-US" sz="1800" dirty="0" err="1">
                <a:latin typeface="Raleway"/>
                <a:ea typeface="Raleway"/>
                <a:cs typeface="Raleway"/>
                <a:sym typeface="Raleway"/>
              </a:rPr>
              <a:t>geven</a:t>
            </a:r>
            <a:r>
              <a:rPr lang="en-US" sz="1800" dirty="0">
                <a:latin typeface="Raleway"/>
                <a:ea typeface="Raleway"/>
                <a:cs typeface="Raleway"/>
                <a:sym typeface="Raleway"/>
              </a:rPr>
              <a:t> tot de </a:t>
            </a:r>
            <a:r>
              <a:rPr lang="en-US" sz="1800" dirty="0" err="1">
                <a:latin typeface="Raleway"/>
                <a:ea typeface="Raleway"/>
                <a:cs typeface="Raleway"/>
                <a:sym typeface="Raleway"/>
              </a:rPr>
              <a:t>ontwikkeling</a:t>
            </a:r>
            <a:r>
              <a:rPr lang="en-US" sz="1800" dirty="0">
                <a:latin typeface="Raleway"/>
                <a:ea typeface="Raleway"/>
                <a:cs typeface="Raleway"/>
                <a:sym typeface="Raleway"/>
              </a:rPr>
              <a:t> van </a:t>
            </a:r>
            <a:r>
              <a:rPr lang="en-US" sz="1800" dirty="0" err="1">
                <a:latin typeface="Raleway"/>
                <a:ea typeface="Raleway"/>
                <a:cs typeface="Raleway"/>
                <a:sym typeface="Raleway"/>
              </a:rPr>
              <a:t>contacten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de </a:t>
            </a:r>
            <a:r>
              <a:rPr lang="en-US" sz="1800" dirty="0" err="1">
                <a:latin typeface="Raleway"/>
                <a:ea typeface="Raleway"/>
                <a:cs typeface="Raleway"/>
                <a:sym typeface="Raleway"/>
              </a:rPr>
              <a:t>uitbreiding</a:t>
            </a:r>
            <a:r>
              <a:rPr lang="en-US" sz="1800" dirty="0">
                <a:latin typeface="Raleway"/>
                <a:ea typeface="Raleway"/>
                <a:cs typeface="Raleway"/>
                <a:sym typeface="Raleway"/>
              </a:rPr>
              <a:t> van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netwerk</a:t>
            </a:r>
            <a:r>
              <a:rPr lang="en-US" sz="1800" dirty="0">
                <a:latin typeface="Raleway"/>
                <a:ea typeface="Raleway"/>
                <a:cs typeface="Raleway"/>
                <a:sym typeface="Raleway"/>
              </a:rPr>
              <a:t> </a:t>
            </a:r>
            <a:r>
              <a:rPr lang="en-US" sz="1800" dirty="0" err="1">
                <a:latin typeface="Raleway"/>
                <a:ea typeface="Raleway"/>
                <a:cs typeface="Raleway"/>
                <a:sym typeface="Raleway"/>
              </a:rPr>
              <a:t>voor</a:t>
            </a:r>
            <a:r>
              <a:rPr lang="en-US" sz="1800" dirty="0">
                <a:latin typeface="Raleway"/>
                <a:ea typeface="Raleway"/>
                <a:cs typeface="Raleway"/>
                <a:sym typeface="Raleway"/>
              </a:rPr>
              <a:t> </a:t>
            </a:r>
            <a:r>
              <a:rPr lang="en-US" sz="1800" dirty="0" err="1">
                <a:latin typeface="Raleway"/>
                <a:ea typeface="Raleway"/>
                <a:cs typeface="Raleway"/>
                <a:sym typeface="Raleway"/>
              </a:rPr>
              <a:t>culinaire</a:t>
            </a:r>
            <a:r>
              <a:rPr lang="en-US" sz="1800" dirty="0">
                <a:latin typeface="Raleway"/>
                <a:ea typeface="Raleway"/>
                <a:cs typeface="Raleway"/>
                <a:sym typeface="Raleway"/>
              </a:rPr>
              <a:t> </a:t>
            </a:r>
            <a:r>
              <a:rPr lang="en-US" sz="1800" dirty="0" err="1">
                <a:latin typeface="Raleway"/>
                <a:ea typeface="Raleway"/>
                <a:cs typeface="Raleway"/>
                <a:sym typeface="Raleway"/>
              </a:rPr>
              <a:t>studenten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kunnen</a:t>
            </a:r>
            <a:r>
              <a:rPr lang="en-US" sz="1800" dirty="0">
                <a:latin typeface="Raleway"/>
                <a:ea typeface="Raleway"/>
                <a:cs typeface="Raleway"/>
                <a:sym typeface="Raleway"/>
              </a:rPr>
              <a:t> zo </a:t>
            </a:r>
            <a:r>
              <a:rPr lang="en-US" sz="1800" dirty="0" err="1">
                <a:latin typeface="Raleway"/>
                <a:ea typeface="Raleway"/>
                <a:cs typeface="Raleway"/>
                <a:sym typeface="Raleway"/>
              </a:rPr>
              <a:t>kansen</a:t>
            </a:r>
            <a:r>
              <a:rPr lang="en-US" sz="1800" dirty="0">
                <a:latin typeface="Raleway"/>
                <a:ea typeface="Raleway"/>
                <a:cs typeface="Raleway"/>
                <a:sym typeface="Raleway"/>
              </a:rPr>
              <a:t> </a:t>
            </a:r>
            <a:r>
              <a:rPr lang="en-US" sz="1800" dirty="0" err="1">
                <a:latin typeface="Raleway"/>
                <a:ea typeface="Raleway"/>
                <a:cs typeface="Raleway"/>
                <a:sym typeface="Raleway"/>
              </a:rPr>
              <a:t>creëren</a:t>
            </a:r>
            <a:r>
              <a:rPr lang="en-US" sz="1800" dirty="0">
                <a:latin typeface="Raleway"/>
                <a:ea typeface="Raleway"/>
                <a:cs typeface="Raleway"/>
                <a:sym typeface="Raleway"/>
              </a:rPr>
              <a:t> in </a:t>
            </a:r>
            <a:r>
              <a:rPr lang="en-US" sz="1800" dirty="0" err="1">
                <a:latin typeface="Raleway"/>
                <a:ea typeface="Raleway"/>
                <a:cs typeface="Raleway"/>
                <a:sym typeface="Raleway"/>
              </a:rPr>
              <a:t>hun</a:t>
            </a:r>
            <a:r>
              <a:rPr lang="en-US" sz="1800" dirty="0">
                <a:latin typeface="Raleway"/>
                <a:ea typeface="Raleway"/>
                <a:cs typeface="Raleway"/>
                <a:sym typeface="Raleway"/>
              </a:rPr>
              <a:t> </a:t>
            </a:r>
            <a:r>
              <a:rPr lang="en-US" sz="1800" dirty="0" err="1">
                <a:latin typeface="Raleway"/>
                <a:ea typeface="Raleway"/>
                <a:cs typeface="Raleway"/>
                <a:sym typeface="Raleway"/>
              </a:rPr>
              <a:t>toekomstige</a:t>
            </a:r>
            <a:r>
              <a:rPr lang="en-US" sz="1800" dirty="0">
                <a:latin typeface="Raleway"/>
                <a:ea typeface="Raleway"/>
                <a:cs typeface="Raleway"/>
                <a:sym typeface="Raleway"/>
              </a:rPr>
              <a:t> </a:t>
            </a:r>
            <a:r>
              <a:rPr lang="en-US" sz="1800" dirty="0" err="1">
                <a:latin typeface="Raleway"/>
                <a:ea typeface="Raleway"/>
                <a:cs typeface="Raleway"/>
                <a:sym typeface="Raleway"/>
              </a:rPr>
              <a:t>loopbaan</a:t>
            </a:r>
            <a:r>
              <a:rPr lang="en-US" sz="1800" dirty="0">
                <a:latin typeface="Raleway"/>
                <a:ea typeface="Raleway"/>
                <a:cs typeface="Raleway"/>
                <a:sym typeface="Raleway"/>
              </a:rPr>
              <a:t>. </a:t>
            </a:r>
            <a:endParaRPr sz="2000" dirty="0"/>
          </a:p>
          <a:p>
            <a:pPr marL="0" lvl="0" indent="0" algn="l" rtl="0">
              <a:lnSpc>
                <a:spcPct val="100000"/>
              </a:lnSpc>
              <a:spcBef>
                <a:spcPts val="1000"/>
              </a:spcBef>
              <a:spcAft>
                <a:spcPts val="0"/>
              </a:spcAft>
              <a:buClr>
                <a:schemeClr val="lt1"/>
              </a:buClr>
              <a:buSzPts val="2000"/>
              <a:buNone/>
            </a:pPr>
            <a:r>
              <a:rPr lang="en-US" sz="1800" dirty="0">
                <a:latin typeface="Raleway"/>
                <a:ea typeface="Raleway"/>
                <a:cs typeface="Raleway"/>
                <a:sym typeface="Raleway"/>
              </a:rPr>
              <a:t>In </a:t>
            </a:r>
            <a:r>
              <a:rPr lang="en-US" sz="1800" b="1" dirty="0">
                <a:latin typeface="Raleway"/>
                <a:ea typeface="Raleway"/>
                <a:cs typeface="Raleway"/>
                <a:sym typeface="Raleway"/>
              </a:rPr>
              <a:t>module 3 </a:t>
            </a:r>
            <a:r>
              <a:rPr lang="en-US" sz="1800" dirty="0" err="1">
                <a:latin typeface="Raleway"/>
                <a:ea typeface="Raleway"/>
                <a:cs typeface="Raleway"/>
                <a:sym typeface="Raleway"/>
              </a:rPr>
              <a:t>bespreken</a:t>
            </a:r>
            <a:r>
              <a:rPr lang="en-US" sz="1800" dirty="0">
                <a:latin typeface="Raleway"/>
                <a:ea typeface="Raleway"/>
                <a:cs typeface="Raleway"/>
                <a:sym typeface="Raleway"/>
              </a:rPr>
              <a:t> we het </a:t>
            </a:r>
            <a:r>
              <a:rPr lang="en-US" sz="1800" dirty="0" err="1">
                <a:latin typeface="Raleway"/>
                <a:ea typeface="Raleway"/>
                <a:cs typeface="Raleway"/>
                <a:sym typeface="Raleway"/>
              </a:rPr>
              <a:t>belang</a:t>
            </a:r>
            <a:r>
              <a:rPr lang="en-US" sz="1800" dirty="0">
                <a:latin typeface="Raleway"/>
                <a:ea typeface="Raleway"/>
                <a:cs typeface="Raleway"/>
                <a:sym typeface="Raleway"/>
              </a:rPr>
              <a:t> van </a:t>
            </a:r>
            <a:r>
              <a:rPr lang="en-US" sz="1800" dirty="0" err="1">
                <a:latin typeface="Raleway"/>
                <a:ea typeface="Raleway"/>
                <a:cs typeface="Raleway"/>
                <a:sym typeface="Raleway"/>
              </a:rPr>
              <a:t>allianties</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hoe het </a:t>
            </a:r>
            <a:r>
              <a:rPr lang="en-US" sz="1800" dirty="0" err="1">
                <a:latin typeface="Raleway"/>
                <a:ea typeface="Raleway"/>
                <a:cs typeface="Raleway"/>
                <a:sym typeface="Raleway"/>
              </a:rPr>
              <a:t>gebruik</a:t>
            </a:r>
            <a:r>
              <a:rPr lang="en-US" sz="1800" dirty="0">
                <a:latin typeface="Raleway"/>
                <a:ea typeface="Raleway"/>
                <a:cs typeface="Raleway"/>
                <a:sym typeface="Raleway"/>
              </a:rPr>
              <a:t> van forums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groepen</a:t>
            </a:r>
            <a:r>
              <a:rPr lang="en-US" sz="1800" dirty="0">
                <a:latin typeface="Raleway"/>
                <a:ea typeface="Raleway"/>
                <a:cs typeface="Raleway"/>
                <a:sym typeface="Raleway"/>
              </a:rPr>
              <a:t> </a:t>
            </a:r>
            <a:r>
              <a:rPr lang="en-US" sz="1800" dirty="0" err="1">
                <a:latin typeface="Raleway"/>
                <a:ea typeface="Raleway"/>
                <a:cs typeface="Raleway"/>
                <a:sym typeface="Raleway"/>
              </a:rPr>
              <a:t>kan</a:t>
            </a:r>
            <a:r>
              <a:rPr lang="en-US" sz="1800" dirty="0">
                <a:latin typeface="Raleway"/>
                <a:ea typeface="Raleway"/>
                <a:cs typeface="Raleway"/>
                <a:sym typeface="Raleway"/>
              </a:rPr>
              <a:t> </a:t>
            </a:r>
            <a:r>
              <a:rPr lang="en-US" sz="1800" dirty="0" err="1">
                <a:latin typeface="Raleway"/>
                <a:ea typeface="Raleway"/>
                <a:cs typeface="Raleway"/>
                <a:sym typeface="Raleway"/>
              </a:rPr>
              <a:t>worden</a:t>
            </a:r>
            <a:r>
              <a:rPr lang="en-US" sz="1800" dirty="0">
                <a:latin typeface="Raleway"/>
                <a:ea typeface="Raleway"/>
                <a:cs typeface="Raleway"/>
                <a:sym typeface="Raleway"/>
              </a:rPr>
              <a:t> </a:t>
            </a:r>
            <a:r>
              <a:rPr lang="en-US" sz="1800" dirty="0" err="1">
                <a:latin typeface="Raleway"/>
                <a:ea typeface="Raleway"/>
                <a:cs typeface="Raleway"/>
                <a:sym typeface="Raleway"/>
              </a:rPr>
              <a:t>gebruikt</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instrument </a:t>
            </a:r>
            <a:r>
              <a:rPr lang="en-US" sz="1800" dirty="0" err="1">
                <a:latin typeface="Raleway"/>
                <a:ea typeface="Raleway"/>
                <a:cs typeface="Raleway"/>
                <a:sym typeface="Raleway"/>
              </a:rPr>
              <a:t>voor</a:t>
            </a:r>
            <a:r>
              <a:rPr lang="en-US" sz="1800" dirty="0">
                <a:latin typeface="Raleway"/>
                <a:ea typeface="Raleway"/>
                <a:cs typeface="Raleway"/>
                <a:sym typeface="Raleway"/>
              </a:rPr>
              <a:t> </a:t>
            </a:r>
            <a:r>
              <a:rPr lang="en-US" sz="1800" dirty="0" err="1">
                <a:latin typeface="Raleway"/>
                <a:ea typeface="Raleway"/>
                <a:cs typeface="Raleway"/>
                <a:sym typeface="Raleway"/>
              </a:rPr>
              <a:t>studenten</a:t>
            </a:r>
            <a:r>
              <a:rPr lang="en-US" sz="1800" dirty="0">
                <a:latin typeface="Raleway"/>
                <a:ea typeface="Raleway"/>
                <a:cs typeface="Raleway"/>
                <a:sym typeface="Raleway"/>
              </a:rPr>
              <a:t> die op </a:t>
            </a:r>
            <a:r>
              <a:rPr lang="en-US" sz="1800" dirty="0" err="1">
                <a:latin typeface="Raleway"/>
                <a:ea typeface="Raleway"/>
                <a:cs typeface="Raleway"/>
                <a:sym typeface="Raleway"/>
              </a:rPr>
              <a:t>zoek</a:t>
            </a:r>
            <a:r>
              <a:rPr lang="en-US" sz="1800" dirty="0">
                <a:latin typeface="Raleway"/>
                <a:ea typeface="Raleway"/>
                <a:cs typeface="Raleway"/>
                <a:sym typeface="Raleway"/>
              </a:rPr>
              <a:t> </a:t>
            </a:r>
            <a:r>
              <a:rPr lang="en-US" sz="1800" dirty="0" err="1">
                <a:latin typeface="Raleway"/>
                <a:ea typeface="Raleway"/>
                <a:cs typeface="Raleway"/>
                <a:sym typeface="Raleway"/>
              </a:rPr>
              <a:t>gaan</a:t>
            </a:r>
            <a:r>
              <a:rPr lang="en-US" sz="1800" dirty="0">
                <a:latin typeface="Raleway"/>
                <a:ea typeface="Raleway"/>
                <a:cs typeface="Raleway"/>
                <a:sym typeface="Raleway"/>
              </a:rPr>
              <a:t> </a:t>
            </a:r>
            <a:r>
              <a:rPr lang="en-US" sz="1800" dirty="0" err="1">
                <a:latin typeface="Raleway"/>
                <a:ea typeface="Raleway"/>
                <a:cs typeface="Raleway"/>
                <a:sym typeface="Raleway"/>
              </a:rPr>
              <a:t>naar</a:t>
            </a:r>
            <a:r>
              <a:rPr lang="en-US" sz="1800" dirty="0">
                <a:latin typeface="Raleway"/>
                <a:ea typeface="Raleway"/>
                <a:cs typeface="Raleway"/>
                <a:sym typeface="Raleway"/>
              </a:rPr>
              <a:t> </a:t>
            </a:r>
            <a:r>
              <a:rPr lang="en-US" sz="1800" dirty="0" err="1">
                <a:latin typeface="Raleway"/>
                <a:ea typeface="Raleway"/>
                <a:cs typeface="Raleway"/>
                <a:sym typeface="Raleway"/>
              </a:rPr>
              <a:t>connecties</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netwerken</a:t>
            </a:r>
            <a:r>
              <a:rPr lang="en-US" sz="1800" dirty="0">
                <a:latin typeface="Raleway"/>
                <a:ea typeface="Raleway"/>
                <a:cs typeface="Raleway"/>
                <a:sym typeface="Raleway"/>
              </a:rPr>
              <a:t>.</a:t>
            </a:r>
            <a:endParaRPr sz="2000" dirty="0"/>
          </a:p>
        </p:txBody>
      </p:sp>
      <p:sp>
        <p:nvSpPr>
          <p:cNvPr id="795" name="Google Shape;795;p35"/>
          <p:cNvSpPr txBox="1">
            <a:spLocks noGrp="1"/>
          </p:cNvSpPr>
          <p:nvPr>
            <p:ph type="body" idx="2"/>
          </p:nvPr>
        </p:nvSpPr>
        <p:spPr>
          <a:xfrm>
            <a:off x="549114" y="289332"/>
            <a:ext cx="5085159"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a:t>Ontwikkeling van netwerken</a:t>
            </a:r>
            <a:endParaRPr sz="3200"/>
          </a:p>
        </p:txBody>
      </p:sp>
      <p:sp>
        <p:nvSpPr>
          <p:cNvPr id="796" name="Google Shape;796;p35"/>
          <p:cNvSpPr txBox="1"/>
          <p:nvPr/>
        </p:nvSpPr>
        <p:spPr>
          <a:xfrm>
            <a:off x="6738258" y="453258"/>
            <a:ext cx="5040085"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43637"/>
                </a:solidFill>
                <a:highlight>
                  <a:srgbClr val="EF9958"/>
                </a:highlight>
                <a:latin typeface="Raleway"/>
                <a:ea typeface="Raleway"/>
                <a:cs typeface="Raleway"/>
                <a:sym typeface="Raleway"/>
              </a:rPr>
              <a:t>DIEPER ZOEKEN – </a:t>
            </a:r>
            <a:r>
              <a:rPr lang="en-US" sz="2400" b="1" dirty="0" err="1">
                <a:solidFill>
                  <a:srgbClr val="043637"/>
                </a:solidFill>
                <a:highlight>
                  <a:srgbClr val="EF9958"/>
                </a:highlight>
                <a:latin typeface="Raleway"/>
                <a:ea typeface="Raleway"/>
                <a:cs typeface="Raleway"/>
                <a:sym typeface="Raleway"/>
              </a:rPr>
              <a:t>Interessante</a:t>
            </a:r>
            <a:r>
              <a:rPr lang="en-US" sz="2400" b="1" dirty="0">
                <a:solidFill>
                  <a:srgbClr val="043637"/>
                </a:solidFill>
                <a:highlight>
                  <a:srgbClr val="EF9958"/>
                </a:highlight>
                <a:latin typeface="Raleway"/>
                <a:ea typeface="Raleway"/>
                <a:cs typeface="Raleway"/>
                <a:sym typeface="Raleway"/>
              </a:rPr>
              <a:t> </a:t>
            </a:r>
            <a:r>
              <a:rPr lang="en-US" sz="2400" b="1" dirty="0" err="1">
                <a:solidFill>
                  <a:srgbClr val="043637"/>
                </a:solidFill>
                <a:highlight>
                  <a:srgbClr val="EF9958"/>
                </a:highlight>
                <a:latin typeface="Raleway"/>
                <a:ea typeface="Raleway"/>
                <a:cs typeface="Raleway"/>
                <a:sym typeface="Raleway"/>
              </a:rPr>
              <a:t>artikelen</a:t>
            </a:r>
            <a:r>
              <a:rPr lang="en-US" sz="2400" b="1" dirty="0">
                <a:solidFill>
                  <a:srgbClr val="043637"/>
                </a:solidFill>
                <a:highlight>
                  <a:srgbClr val="EF9958"/>
                </a:highlight>
                <a:latin typeface="Raleway"/>
                <a:ea typeface="Raleway"/>
                <a:cs typeface="Raleway"/>
                <a:sym typeface="Raleway"/>
              </a:rPr>
              <a:t> </a:t>
            </a:r>
            <a:r>
              <a:rPr lang="en-US" sz="2400" b="1" dirty="0" err="1">
                <a:solidFill>
                  <a:srgbClr val="043637"/>
                </a:solidFill>
                <a:highlight>
                  <a:srgbClr val="EF9958"/>
                </a:highlight>
                <a:latin typeface="Raleway"/>
                <a:ea typeface="Raleway"/>
                <a:cs typeface="Raleway"/>
                <a:sym typeface="Raleway"/>
              </a:rPr>
              <a:t>en</a:t>
            </a:r>
            <a:r>
              <a:rPr lang="en-US" sz="2400" b="1" dirty="0">
                <a:solidFill>
                  <a:srgbClr val="043637"/>
                </a:solidFill>
                <a:highlight>
                  <a:srgbClr val="EF9958"/>
                </a:highlight>
                <a:latin typeface="Raleway"/>
                <a:ea typeface="Raleway"/>
                <a:cs typeface="Raleway"/>
                <a:sym typeface="Raleway"/>
              </a:rPr>
              <a:t> communities die </a:t>
            </a:r>
            <a:r>
              <a:rPr lang="en-US" sz="2400" b="1" dirty="0" err="1">
                <a:solidFill>
                  <a:srgbClr val="043637"/>
                </a:solidFill>
                <a:highlight>
                  <a:srgbClr val="EF9958"/>
                </a:highlight>
                <a:latin typeface="Raleway"/>
                <a:ea typeface="Raleway"/>
                <a:cs typeface="Raleway"/>
                <a:sym typeface="Raleway"/>
              </a:rPr>
              <a:t>beschikbaar</a:t>
            </a:r>
            <a:r>
              <a:rPr lang="en-US" sz="2400" b="1" dirty="0">
                <a:solidFill>
                  <a:srgbClr val="043637"/>
                </a:solidFill>
                <a:highlight>
                  <a:srgbClr val="EF9958"/>
                </a:highlight>
                <a:latin typeface="Raleway"/>
                <a:ea typeface="Raleway"/>
                <a:cs typeface="Raleway"/>
                <a:sym typeface="Raleway"/>
              </a:rPr>
              <a:t> </a:t>
            </a:r>
            <a:r>
              <a:rPr lang="en-US" sz="2400" b="1" dirty="0" err="1">
                <a:solidFill>
                  <a:srgbClr val="043637"/>
                </a:solidFill>
                <a:highlight>
                  <a:srgbClr val="EF9958"/>
                </a:highlight>
                <a:latin typeface="Raleway"/>
                <a:ea typeface="Raleway"/>
                <a:cs typeface="Raleway"/>
                <a:sym typeface="Raleway"/>
              </a:rPr>
              <a:t>zijn</a:t>
            </a:r>
            <a:r>
              <a:rPr lang="en-US" sz="2400" b="1" dirty="0">
                <a:solidFill>
                  <a:srgbClr val="043637"/>
                </a:solidFill>
                <a:highlight>
                  <a:srgbClr val="EF9958"/>
                </a:highlight>
                <a:latin typeface="Raleway"/>
                <a:ea typeface="Raleway"/>
                <a:cs typeface="Raleway"/>
                <a:sym typeface="Raleway"/>
              </a:rPr>
              <a:t> </a:t>
            </a:r>
            <a:r>
              <a:rPr lang="en-US" sz="2400" b="1" dirty="0" err="1">
                <a:solidFill>
                  <a:srgbClr val="043637"/>
                </a:solidFill>
                <a:highlight>
                  <a:srgbClr val="EF9958"/>
                </a:highlight>
                <a:latin typeface="Raleway"/>
                <a:ea typeface="Raleway"/>
                <a:cs typeface="Raleway"/>
                <a:sym typeface="Raleway"/>
              </a:rPr>
              <a:t>voor</a:t>
            </a:r>
            <a:r>
              <a:rPr lang="en-US" sz="2400" b="1" dirty="0">
                <a:solidFill>
                  <a:srgbClr val="043637"/>
                </a:solidFill>
                <a:highlight>
                  <a:srgbClr val="EF9958"/>
                </a:highlight>
                <a:latin typeface="Raleway"/>
                <a:ea typeface="Raleway"/>
                <a:cs typeface="Raleway"/>
                <a:sym typeface="Raleway"/>
              </a:rPr>
              <a:t> </a:t>
            </a:r>
            <a:r>
              <a:rPr lang="en-US" sz="2400" b="1" dirty="0" err="1">
                <a:solidFill>
                  <a:srgbClr val="043637"/>
                </a:solidFill>
                <a:highlight>
                  <a:srgbClr val="EF9958"/>
                </a:highlight>
                <a:latin typeface="Raleway"/>
                <a:ea typeface="Raleway"/>
                <a:cs typeface="Raleway"/>
                <a:sym typeface="Raleway"/>
              </a:rPr>
              <a:t>studenten</a:t>
            </a:r>
            <a:r>
              <a:rPr lang="en-US" sz="2400" b="1" dirty="0">
                <a:solidFill>
                  <a:srgbClr val="043637"/>
                </a:solidFill>
                <a:highlight>
                  <a:srgbClr val="EF9958"/>
                </a:highlight>
                <a:latin typeface="Raleway"/>
                <a:ea typeface="Raleway"/>
                <a:cs typeface="Raleway"/>
                <a:sym typeface="Raleway"/>
              </a:rPr>
              <a:t>:</a:t>
            </a:r>
          </a:p>
          <a:p>
            <a:pPr marL="0" marR="0" lvl="0" indent="0" algn="l" rtl="0">
              <a:spcBef>
                <a:spcPts val="0"/>
              </a:spcBef>
              <a:spcAft>
                <a:spcPts val="0"/>
              </a:spcAft>
              <a:buNone/>
            </a:pPr>
            <a:endParaRPr sz="2400" b="1" dirty="0">
              <a:solidFill>
                <a:srgbClr val="043637"/>
              </a:solidFill>
              <a:highlight>
                <a:srgbClr val="EF9958"/>
              </a:highlight>
              <a:latin typeface="Raleway"/>
              <a:ea typeface="Raleway"/>
              <a:cs typeface="Raleway"/>
              <a:sym typeface="Raleway"/>
            </a:endParaRPr>
          </a:p>
          <a:p>
            <a:pPr marL="0" marR="0" lvl="0" indent="0" algn="l" rtl="0">
              <a:spcBef>
                <a:spcPts val="0"/>
              </a:spcBef>
              <a:spcAft>
                <a:spcPts val="0"/>
              </a:spcAft>
              <a:buNone/>
            </a:pP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Moet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ik</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netwerken</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Onderzoek</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naar</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het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belang</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van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netwerken</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voor</a:t>
            </a:r>
            <a:r>
              <a:rPr lang="en-US" sz="2400" b="0" i="0" u="sng" dirty="0">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studenten</a:t>
            </a:r>
            <a:endParaRPr sz="2400" b="0" i="0" dirty="0">
              <a:solidFill>
                <a:srgbClr val="043637"/>
              </a:solidFill>
              <a:latin typeface="Raleway"/>
              <a:ea typeface="Raleway"/>
              <a:cs typeface="Raleway"/>
              <a:sym typeface="Raleway"/>
            </a:endParaRPr>
          </a:p>
          <a:p>
            <a:pPr marL="0" marR="0" lvl="0" indent="0" algn="l" rtl="0">
              <a:spcBef>
                <a:spcPts val="0"/>
              </a:spcBef>
              <a:spcAft>
                <a:spcPts val="0"/>
              </a:spcAft>
              <a:buNone/>
            </a:pPr>
            <a:endParaRPr sz="2400" dirty="0">
              <a:solidFill>
                <a:srgbClr val="043637"/>
              </a:solidFill>
              <a:latin typeface="Raleway"/>
              <a:ea typeface="Raleway"/>
              <a:cs typeface="Raleway"/>
              <a:sym typeface="Raleway"/>
            </a:endParaRPr>
          </a:p>
          <a:p>
            <a:pPr marL="0" marR="0" lvl="0" indent="0" algn="l" rtl="0">
              <a:spcBef>
                <a:spcPts val="0"/>
              </a:spcBef>
              <a:spcAft>
                <a:spcPts val="0"/>
              </a:spcAft>
              <a:buNone/>
            </a:pPr>
            <a:r>
              <a:rPr lang="en-US" sz="2400" b="0" i="0" u="sng" dirty="0">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15 </a:t>
            </a:r>
            <a:r>
              <a:rPr lang="en-US" sz="2400" b="0" i="0" u="sng" dirty="0" err="1">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essentiële</a:t>
            </a:r>
            <a:r>
              <a:rPr lang="en-US" sz="2400" b="0" i="0" u="sng" dirty="0">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a:t>
            </a:r>
            <a:r>
              <a:rPr lang="en-US" sz="2400" b="0" i="0" u="sng" dirty="0" err="1">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voordelen</a:t>
            </a:r>
            <a:r>
              <a:rPr lang="en-US" sz="2400" b="0" i="0" u="sng" dirty="0">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 van </a:t>
            </a:r>
            <a:r>
              <a:rPr lang="en-US" sz="2400" b="0" i="0" u="sng" dirty="0" err="1">
                <a:solidFill>
                  <a:srgbClr val="043637"/>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netwerken</a:t>
            </a:r>
            <a:endParaRPr sz="2400" b="0" i="0" dirty="0">
              <a:solidFill>
                <a:srgbClr val="043637"/>
              </a:solidFill>
              <a:latin typeface="Raleway"/>
              <a:ea typeface="Raleway"/>
              <a:cs typeface="Raleway"/>
              <a:sym typeface="Raleway"/>
            </a:endParaRPr>
          </a:p>
          <a:p>
            <a:pPr marL="0" marR="0" lvl="0" indent="0" algn="l" rtl="0">
              <a:spcBef>
                <a:spcPts val="0"/>
              </a:spcBef>
              <a:spcAft>
                <a:spcPts val="0"/>
              </a:spcAft>
              <a:buNone/>
            </a:pPr>
            <a:endParaRPr sz="2400" dirty="0">
              <a:solidFill>
                <a:srgbClr val="043637"/>
              </a:solidFill>
              <a:latin typeface="Raleway"/>
              <a:ea typeface="Raleway"/>
              <a:cs typeface="Raleway"/>
              <a:sym typeface="Raleway"/>
            </a:endParaRPr>
          </a:p>
          <a:p>
            <a:pPr marL="0" marR="0" lvl="0" indent="0" algn="l" rtl="0">
              <a:spcBef>
                <a:spcPts val="0"/>
              </a:spcBef>
              <a:spcAft>
                <a:spcPts val="0"/>
              </a:spcAft>
              <a:buNone/>
            </a:pPr>
            <a:r>
              <a:rPr lang="en-US" sz="2400" u="sng" dirty="0">
                <a:solidFill>
                  <a:srgbClr val="043637"/>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Over - Chef </a:t>
            </a:r>
            <a:r>
              <a:rPr lang="en-US" sz="2400" u="sng" dirty="0" err="1">
                <a:solidFill>
                  <a:srgbClr val="043637"/>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Netwerk</a:t>
            </a:r>
            <a:endParaRPr sz="2400" b="0" i="0" dirty="0">
              <a:solidFill>
                <a:srgbClr val="043637"/>
              </a:solidFill>
              <a:latin typeface="Raleway"/>
              <a:ea typeface="Raleway"/>
              <a:cs typeface="Raleway"/>
              <a:sym typeface="Raleway"/>
            </a:endParaRPr>
          </a:p>
          <a:p>
            <a:pPr marL="0" marR="0" lvl="0" indent="0" algn="l" rtl="0">
              <a:spcBef>
                <a:spcPts val="0"/>
              </a:spcBef>
              <a:spcAft>
                <a:spcPts val="0"/>
              </a:spcAft>
              <a:buNone/>
            </a:pPr>
            <a:endParaRPr sz="2400" b="0" i="0" dirty="0">
              <a:solidFill>
                <a:srgbClr val="444444"/>
              </a:solidFill>
              <a:latin typeface="Arial"/>
              <a:ea typeface="Arial"/>
              <a:cs typeface="Arial"/>
              <a:sym typeface="Arial"/>
            </a:endParaRPr>
          </a:p>
          <a:p>
            <a:pPr marL="0" marR="0" lvl="0" indent="0" algn="l" rtl="0">
              <a:spcBef>
                <a:spcPts val="0"/>
              </a:spcBef>
              <a:spcAft>
                <a:spcPts val="0"/>
              </a:spcAft>
              <a:buNone/>
            </a:pPr>
            <a:endParaRPr sz="2400" b="1"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6"/>
          <p:cNvSpPr txBox="1">
            <a:spLocks noGrp="1"/>
          </p:cNvSpPr>
          <p:nvPr>
            <p:ph type="body" idx="1"/>
          </p:nvPr>
        </p:nvSpPr>
        <p:spPr>
          <a:xfrm>
            <a:off x="207818" y="1495096"/>
            <a:ext cx="3632662" cy="4950365"/>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043637"/>
              </a:buClr>
              <a:buSzPct val="100000"/>
              <a:buNone/>
            </a:pPr>
            <a:r>
              <a:rPr lang="en-US" sz="1800" dirty="0" err="1">
                <a:solidFill>
                  <a:srgbClr val="043637"/>
                </a:solidFill>
                <a:latin typeface="Raleway"/>
                <a:ea typeface="Raleway"/>
                <a:cs typeface="Raleway"/>
                <a:sym typeface="Raleway"/>
              </a:rPr>
              <a:t>Hier</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vertelt</a:t>
            </a:r>
            <a:r>
              <a:rPr lang="en-US" sz="1800" dirty="0">
                <a:solidFill>
                  <a:srgbClr val="043637"/>
                </a:solidFill>
                <a:latin typeface="Raleway"/>
                <a:ea typeface="Raleway"/>
                <a:cs typeface="Raleway"/>
                <a:sym typeface="Raleway"/>
              </a:rPr>
              <a:t> Andrew Griffiths hoe </a:t>
            </a:r>
            <a:r>
              <a:rPr lang="en-US" sz="1800" dirty="0" err="1">
                <a:solidFill>
                  <a:srgbClr val="043637"/>
                </a:solidFill>
                <a:latin typeface="Raleway"/>
                <a:ea typeface="Raleway"/>
                <a:cs typeface="Raleway"/>
                <a:sym typeface="Raleway"/>
              </a:rPr>
              <a:t>netwerken</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een</a:t>
            </a:r>
            <a:r>
              <a:rPr lang="en-US" sz="1800" dirty="0">
                <a:solidFill>
                  <a:srgbClr val="043637"/>
                </a:solidFill>
                <a:latin typeface="Raleway"/>
                <a:ea typeface="Raleway"/>
                <a:cs typeface="Raleway"/>
                <a:sym typeface="Raleway"/>
              </a:rPr>
              <a:t> van de </a:t>
            </a:r>
            <a:r>
              <a:rPr lang="en-US" sz="1800" dirty="0" err="1">
                <a:solidFill>
                  <a:srgbClr val="043637"/>
                </a:solidFill>
                <a:latin typeface="Raleway"/>
                <a:ea typeface="Raleway"/>
                <a:cs typeface="Raleway"/>
                <a:sym typeface="Raleway"/>
              </a:rPr>
              <a:t>meest</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cruciale</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vaardigheden</a:t>
            </a:r>
            <a:r>
              <a:rPr lang="en-US" sz="1800" dirty="0">
                <a:solidFill>
                  <a:srgbClr val="043637"/>
                </a:solidFill>
                <a:latin typeface="Raleway"/>
                <a:ea typeface="Raleway"/>
                <a:cs typeface="Raleway"/>
                <a:sym typeface="Raleway"/>
              </a:rPr>
              <a:t> is die </a:t>
            </a:r>
            <a:r>
              <a:rPr lang="en-US" sz="1800" dirty="0" err="1">
                <a:solidFill>
                  <a:srgbClr val="043637"/>
                </a:solidFill>
                <a:latin typeface="Raleway"/>
                <a:ea typeface="Raleway"/>
                <a:cs typeface="Raleway"/>
                <a:sym typeface="Raleway"/>
              </a:rPr>
              <a:t>nodig</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zijn</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voor</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succes</a:t>
            </a:r>
            <a:r>
              <a:rPr lang="en-US" sz="1800" dirty="0">
                <a:solidFill>
                  <a:srgbClr val="043637"/>
                </a:solidFill>
                <a:latin typeface="Raleway"/>
                <a:ea typeface="Raleway"/>
                <a:cs typeface="Raleway"/>
                <a:sym typeface="Raleway"/>
              </a:rPr>
              <a:t>. Het is </a:t>
            </a:r>
            <a:r>
              <a:rPr lang="en-US" sz="1800" dirty="0" err="1">
                <a:solidFill>
                  <a:srgbClr val="043637"/>
                </a:solidFill>
                <a:latin typeface="Raleway"/>
                <a:ea typeface="Raleway"/>
                <a:cs typeface="Raleway"/>
                <a:sym typeface="Raleway"/>
              </a:rPr>
              <a:t>ook</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een</a:t>
            </a:r>
            <a:r>
              <a:rPr lang="en-US" sz="1800" dirty="0">
                <a:solidFill>
                  <a:srgbClr val="043637"/>
                </a:solidFill>
                <a:latin typeface="Raleway"/>
                <a:ea typeface="Raleway"/>
                <a:cs typeface="Raleway"/>
                <a:sym typeface="Raleway"/>
              </a:rPr>
              <a:t> van de </a:t>
            </a:r>
            <a:r>
              <a:rPr lang="en-US" sz="1800" dirty="0" err="1">
                <a:solidFill>
                  <a:srgbClr val="043637"/>
                </a:solidFill>
                <a:latin typeface="Raleway"/>
                <a:ea typeface="Raleway"/>
                <a:cs typeface="Raleway"/>
                <a:sym typeface="Raleway"/>
              </a:rPr>
              <a:t>meest</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ontmoedigende</a:t>
            </a:r>
            <a:r>
              <a:rPr lang="en-US" sz="1800" dirty="0">
                <a:solidFill>
                  <a:srgbClr val="043637"/>
                </a:solidFill>
                <a:latin typeface="Raleway"/>
                <a:ea typeface="Raleway"/>
                <a:cs typeface="Raleway"/>
                <a:sym typeface="Raleway"/>
              </a:rPr>
              <a:t> taken </a:t>
            </a:r>
            <a:r>
              <a:rPr lang="en-US" sz="1800" dirty="0" err="1">
                <a:solidFill>
                  <a:srgbClr val="043637"/>
                </a:solidFill>
                <a:latin typeface="Raleway"/>
                <a:ea typeface="Raleway"/>
                <a:cs typeface="Raleway"/>
                <a:sym typeface="Raleway"/>
              </a:rPr>
              <a:t>voor</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mensen</a:t>
            </a:r>
            <a:r>
              <a:rPr lang="en-US" sz="1800" dirty="0">
                <a:solidFill>
                  <a:srgbClr val="043637"/>
                </a:solidFill>
                <a:latin typeface="Raleway"/>
                <a:ea typeface="Raleway"/>
                <a:cs typeface="Raleway"/>
                <a:sym typeface="Raleway"/>
              </a:rPr>
              <a:t> van </a:t>
            </a:r>
            <a:r>
              <a:rPr lang="en-US" sz="1800" dirty="0" err="1">
                <a:solidFill>
                  <a:srgbClr val="043637"/>
                </a:solidFill>
                <a:latin typeface="Raleway"/>
                <a:ea typeface="Raleway"/>
                <a:cs typeface="Raleway"/>
                <a:sym typeface="Raleway"/>
              </a:rPr>
              <a:t>alle</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leeftijden</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Hij</a:t>
            </a:r>
            <a:r>
              <a:rPr lang="en-US" sz="1800" dirty="0">
                <a:solidFill>
                  <a:srgbClr val="043637"/>
                </a:solidFill>
                <a:latin typeface="Raleway"/>
                <a:ea typeface="Raleway"/>
                <a:cs typeface="Raleway"/>
                <a:sym typeface="Raleway"/>
              </a:rPr>
              <a:t> </a:t>
            </a:r>
            <a:r>
              <a:rPr lang="en-US" sz="1800" dirty="0" err="1">
                <a:solidFill>
                  <a:srgbClr val="043637"/>
                </a:solidFill>
                <a:latin typeface="Raleway"/>
                <a:ea typeface="Raleway"/>
                <a:cs typeface="Raleway"/>
                <a:sym typeface="Raleway"/>
              </a:rPr>
              <a:t>vertelt</a:t>
            </a:r>
            <a:r>
              <a:rPr lang="en-US" sz="1800" dirty="0">
                <a:solidFill>
                  <a:srgbClr val="043637"/>
                </a:solidFill>
                <a:latin typeface="Raleway"/>
                <a:ea typeface="Raleway"/>
                <a:cs typeface="Raleway"/>
                <a:sym typeface="Raleway"/>
              </a:rPr>
              <a:t> </a:t>
            </a:r>
            <a:r>
              <a:rPr lang="en-US" sz="1800" b="0" i="0" dirty="0">
                <a:solidFill>
                  <a:srgbClr val="043637"/>
                </a:solidFill>
                <a:latin typeface="Raleway"/>
                <a:ea typeface="Raleway"/>
                <a:cs typeface="Raleway"/>
                <a:sym typeface="Raleway"/>
              </a:rPr>
              <a:t>hoe we </a:t>
            </a:r>
            <a:r>
              <a:rPr lang="en-US" sz="1800" b="0" i="0" dirty="0" err="1">
                <a:solidFill>
                  <a:srgbClr val="043637"/>
                </a:solidFill>
                <a:latin typeface="Raleway"/>
                <a:ea typeface="Raleway"/>
                <a:cs typeface="Raleway"/>
                <a:sym typeface="Raleway"/>
              </a:rPr>
              <a:t>leeg</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transactioneel</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netwerken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kunnen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vermijden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echte</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menselijk</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contacten</a:t>
            </a:r>
            <a:r>
              <a:rPr lang="en-US" sz="1800" b="0" i="0" dirty="0">
                <a:solidFill>
                  <a:srgbClr val="043637"/>
                </a:solidFill>
                <a:latin typeface="Raleway"/>
                <a:ea typeface="Raleway"/>
                <a:cs typeface="Raleway"/>
                <a:sym typeface="Raleway"/>
              </a:rPr>
              <a:t> in </a:t>
            </a:r>
            <a:r>
              <a:rPr lang="en-US" sz="1800" b="0" i="0" dirty="0" err="1">
                <a:solidFill>
                  <a:srgbClr val="043637"/>
                </a:solidFill>
                <a:latin typeface="Raleway"/>
                <a:ea typeface="Raleway"/>
                <a:cs typeface="Raleway"/>
                <a:sym typeface="Raleway"/>
              </a:rPr>
              <a:t>ons</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professionele</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leven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kunnen</a:t>
            </a:r>
            <a:r>
              <a:rPr lang="en-US" sz="1800" b="0" i="0" dirty="0">
                <a:solidFill>
                  <a:srgbClr val="043637"/>
                </a:solidFill>
                <a:latin typeface="Raleway"/>
                <a:ea typeface="Raleway"/>
                <a:cs typeface="Raleway"/>
                <a:sym typeface="Raleway"/>
              </a:rPr>
              <a:t> </a:t>
            </a:r>
            <a:r>
              <a:rPr lang="en-US" sz="1800" b="0" i="0" dirty="0" err="1">
                <a:solidFill>
                  <a:srgbClr val="043637"/>
                </a:solidFill>
                <a:latin typeface="Raleway"/>
                <a:ea typeface="Raleway"/>
                <a:cs typeface="Raleway"/>
                <a:sym typeface="Raleway"/>
              </a:rPr>
              <a:t>koesteren</a:t>
            </a:r>
            <a:r>
              <a:rPr lang="en-US" sz="1800" b="0" i="0" dirty="0">
                <a:solidFill>
                  <a:srgbClr val="043637"/>
                </a:solidFill>
                <a:latin typeface="Raleway"/>
                <a:ea typeface="Raleway"/>
                <a:cs typeface="Raleway"/>
                <a:sym typeface="Raleway"/>
              </a:rPr>
              <a:t>.</a:t>
            </a:r>
            <a:endParaRPr sz="1800" dirty="0">
              <a:solidFill>
                <a:srgbClr val="043637"/>
              </a:solidFill>
              <a:latin typeface="Raleway"/>
              <a:ea typeface="Raleway"/>
              <a:cs typeface="Raleway"/>
              <a:sym typeface="Raleway"/>
            </a:endParaRPr>
          </a:p>
        </p:txBody>
      </p:sp>
      <p:sp>
        <p:nvSpPr>
          <p:cNvPr id="802" name="Google Shape;802;p36"/>
          <p:cNvSpPr txBox="1">
            <a:spLocks noGrp="1"/>
          </p:cNvSpPr>
          <p:nvPr>
            <p:ph type="body" idx="2"/>
          </p:nvPr>
        </p:nvSpPr>
        <p:spPr>
          <a:xfrm>
            <a:off x="207818" y="401604"/>
            <a:ext cx="8483600" cy="582221"/>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dirty="0">
                <a:solidFill>
                  <a:srgbClr val="568754"/>
                </a:solidFill>
              </a:rPr>
              <a:t>De </a:t>
            </a:r>
            <a:r>
              <a:rPr lang="en-US" sz="3200" dirty="0" err="1">
                <a:solidFill>
                  <a:srgbClr val="568754"/>
                </a:solidFill>
              </a:rPr>
              <a:t>kracht</a:t>
            </a:r>
            <a:r>
              <a:rPr lang="en-US" sz="3200" dirty="0">
                <a:solidFill>
                  <a:srgbClr val="568754"/>
                </a:solidFill>
              </a:rPr>
              <a:t> van </a:t>
            </a:r>
            <a:r>
              <a:rPr lang="en-US" sz="3200" dirty="0" err="1">
                <a:solidFill>
                  <a:srgbClr val="568754"/>
                </a:solidFill>
              </a:rPr>
              <a:t>zinvol</a:t>
            </a:r>
            <a:r>
              <a:rPr lang="en-US" sz="3200" dirty="0">
                <a:solidFill>
                  <a:srgbClr val="568754"/>
                </a:solidFill>
              </a:rPr>
              <a:t> </a:t>
            </a:r>
            <a:r>
              <a:rPr lang="en-US" sz="3200" dirty="0" err="1">
                <a:solidFill>
                  <a:srgbClr val="568754"/>
                </a:solidFill>
              </a:rPr>
              <a:t>netwerken</a:t>
            </a:r>
            <a:endParaRPr sz="3200" dirty="0">
              <a:solidFill>
                <a:srgbClr val="568754"/>
              </a:solidFill>
            </a:endParaRPr>
          </a:p>
        </p:txBody>
      </p:sp>
      <p:pic>
        <p:nvPicPr>
          <p:cNvPr id="803" name="Google Shape;803;p36" title="The Power of Meaningful Networking | Andrew Griffiths | TEDxPCL"/>
          <p:cNvPicPr preferRelativeResize="0"/>
          <p:nvPr/>
        </p:nvPicPr>
        <p:blipFill rotWithShape="1">
          <a:blip r:embed="rId3">
            <a:alphaModFix/>
          </a:blip>
          <a:srcRect/>
          <a:stretch/>
        </p:blipFill>
        <p:spPr>
          <a:xfrm>
            <a:off x="4376222" y="1346676"/>
            <a:ext cx="6530078" cy="4075492"/>
          </a:xfrm>
          <a:prstGeom prst="rect">
            <a:avLst/>
          </a:prstGeom>
          <a:noFill/>
          <a:ln>
            <a:noFill/>
          </a:ln>
        </p:spPr>
      </p:pic>
      <p:sp>
        <p:nvSpPr>
          <p:cNvPr id="804" name="Google Shape;804;p36"/>
          <p:cNvSpPr txBox="1"/>
          <p:nvPr/>
        </p:nvSpPr>
        <p:spPr>
          <a:xfrm>
            <a:off x="3266902" y="6076129"/>
            <a:ext cx="74980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 kracht van zinvol netwerken | Andrew Griffiths | TEDxPCL - YouTube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7"/>
          <p:cNvSpPr txBox="1">
            <a:spLocks noGrp="1"/>
          </p:cNvSpPr>
          <p:nvPr>
            <p:ph type="body" idx="2"/>
          </p:nvPr>
        </p:nvSpPr>
        <p:spPr>
          <a:xfrm>
            <a:off x="6567055" y="1182012"/>
            <a:ext cx="4859117"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400"/>
              <a:buNone/>
            </a:pPr>
            <a:r>
              <a:rPr lang="en-US" sz="2400" dirty="0"/>
              <a:t>"</a:t>
            </a:r>
            <a:r>
              <a:rPr lang="en-US" sz="2400" dirty="0" err="1"/>
              <a:t>Ik</a:t>
            </a:r>
            <a:r>
              <a:rPr lang="en-US" sz="2400" dirty="0"/>
              <a:t> </a:t>
            </a:r>
            <a:r>
              <a:rPr lang="en-US" sz="2400" dirty="0" err="1"/>
              <a:t>definieer</a:t>
            </a:r>
            <a:r>
              <a:rPr lang="en-US" sz="2400" dirty="0"/>
              <a:t> </a:t>
            </a:r>
            <a:r>
              <a:rPr lang="en-US" sz="2400" dirty="0" err="1"/>
              <a:t>verbindingen</a:t>
            </a:r>
            <a:r>
              <a:rPr lang="en-US" sz="2400" dirty="0"/>
              <a:t> </a:t>
            </a:r>
            <a:r>
              <a:rPr lang="en-US" sz="2400" dirty="0" err="1"/>
              <a:t>als</a:t>
            </a:r>
            <a:r>
              <a:rPr lang="en-US" sz="2400" dirty="0"/>
              <a:t> de </a:t>
            </a:r>
            <a:r>
              <a:rPr lang="en-US" sz="2400" dirty="0" err="1"/>
              <a:t>energie</a:t>
            </a:r>
            <a:r>
              <a:rPr lang="en-US" sz="2400" dirty="0"/>
              <a:t> die </a:t>
            </a:r>
            <a:r>
              <a:rPr lang="en-US" sz="2400" dirty="0" err="1"/>
              <a:t>bestaat</a:t>
            </a:r>
            <a:r>
              <a:rPr lang="en-US" sz="2400" dirty="0"/>
              <a:t> </a:t>
            </a:r>
            <a:r>
              <a:rPr lang="en-US" sz="2400" dirty="0" err="1"/>
              <a:t>tussen</a:t>
            </a:r>
            <a:r>
              <a:rPr lang="en-US" sz="2400" dirty="0"/>
              <a:t> </a:t>
            </a:r>
            <a:r>
              <a:rPr lang="en-US" sz="2400" dirty="0" err="1"/>
              <a:t>mensen</a:t>
            </a:r>
            <a:r>
              <a:rPr lang="en-US" sz="2400" dirty="0"/>
              <a:t> </a:t>
            </a:r>
            <a:r>
              <a:rPr lang="en-US" sz="2400" dirty="0" err="1"/>
              <a:t>wanneer</a:t>
            </a:r>
            <a:r>
              <a:rPr lang="en-US" sz="2400" dirty="0"/>
              <a:t> </a:t>
            </a:r>
            <a:r>
              <a:rPr lang="en-US" sz="2400" dirty="0" err="1"/>
              <a:t>zij</a:t>
            </a:r>
            <a:r>
              <a:rPr lang="en-US" sz="2400" dirty="0"/>
              <a:t> </a:t>
            </a:r>
            <a:r>
              <a:rPr lang="en-US" sz="2400" dirty="0" err="1"/>
              <a:t>zich</a:t>
            </a:r>
            <a:r>
              <a:rPr lang="en-US" sz="2400" dirty="0"/>
              <a:t> </a:t>
            </a:r>
            <a:r>
              <a:rPr lang="en-US" sz="2400" dirty="0" err="1"/>
              <a:t>gezien</a:t>
            </a:r>
            <a:r>
              <a:rPr lang="en-US" sz="2400" dirty="0"/>
              <a:t>, </a:t>
            </a:r>
            <a:r>
              <a:rPr lang="en-US" sz="2400" dirty="0" err="1"/>
              <a:t>gehoord</a:t>
            </a:r>
            <a:r>
              <a:rPr lang="en-US" sz="2400" dirty="0"/>
              <a:t> </a:t>
            </a:r>
            <a:r>
              <a:rPr lang="en-US" sz="2400" dirty="0" err="1"/>
              <a:t>en</a:t>
            </a:r>
            <a:r>
              <a:rPr lang="en-US" sz="2400" dirty="0"/>
              <a:t> </a:t>
            </a:r>
            <a:r>
              <a:rPr lang="en-US" sz="2400" dirty="0" err="1"/>
              <a:t>gewaardeerd</a:t>
            </a:r>
            <a:r>
              <a:rPr lang="en-US" sz="2400" dirty="0"/>
              <a:t> </a:t>
            </a:r>
            <a:r>
              <a:rPr lang="en-US" sz="2400" dirty="0" err="1"/>
              <a:t>voelen</a:t>
            </a:r>
            <a:r>
              <a:rPr lang="en-US" sz="2400" dirty="0"/>
              <a:t>; </a:t>
            </a:r>
            <a:r>
              <a:rPr lang="en-US" sz="2400" dirty="0" err="1"/>
              <a:t>wanneer</a:t>
            </a:r>
            <a:r>
              <a:rPr lang="en-US" sz="2400" dirty="0"/>
              <a:t> </a:t>
            </a:r>
            <a:r>
              <a:rPr lang="en-US" sz="2400" dirty="0" err="1"/>
              <a:t>zij</a:t>
            </a:r>
            <a:r>
              <a:rPr lang="en-US" sz="2400" dirty="0"/>
              <a:t> </a:t>
            </a:r>
            <a:r>
              <a:rPr lang="en-US" sz="2400" dirty="0" err="1"/>
              <a:t>kunnen</a:t>
            </a:r>
            <a:r>
              <a:rPr lang="en-US" sz="2400" dirty="0"/>
              <a:t> </a:t>
            </a:r>
            <a:r>
              <a:rPr lang="en-US" sz="2400" dirty="0" err="1"/>
              <a:t>geven</a:t>
            </a:r>
            <a:r>
              <a:rPr lang="en-US" sz="2400" dirty="0"/>
              <a:t> </a:t>
            </a:r>
            <a:r>
              <a:rPr lang="en-US" sz="2400" dirty="0" err="1"/>
              <a:t>en</a:t>
            </a:r>
            <a:r>
              <a:rPr lang="en-US" sz="2400" dirty="0"/>
              <a:t> </a:t>
            </a:r>
            <a:r>
              <a:rPr lang="en-US" sz="2400" dirty="0" err="1"/>
              <a:t>ontvangen</a:t>
            </a:r>
            <a:r>
              <a:rPr lang="en-US" sz="2400" dirty="0"/>
              <a:t> </a:t>
            </a:r>
            <a:r>
              <a:rPr lang="en-US" sz="2400" dirty="0" err="1"/>
              <a:t>zonder</a:t>
            </a:r>
            <a:r>
              <a:rPr lang="en-US" sz="2400" dirty="0"/>
              <a:t> </a:t>
            </a:r>
            <a:r>
              <a:rPr lang="en-US" sz="2400" dirty="0" err="1"/>
              <a:t>oordeel</a:t>
            </a:r>
            <a:r>
              <a:rPr lang="en-US" sz="2400" dirty="0"/>
              <a:t>; </a:t>
            </a:r>
            <a:r>
              <a:rPr lang="en-US" sz="2400" dirty="0" err="1"/>
              <a:t>en</a:t>
            </a:r>
            <a:r>
              <a:rPr lang="en-US" sz="2400" dirty="0"/>
              <a:t> </a:t>
            </a:r>
            <a:r>
              <a:rPr lang="en-US" sz="2400" dirty="0" err="1"/>
              <a:t>wanneer</a:t>
            </a:r>
            <a:r>
              <a:rPr lang="en-US" sz="2400" dirty="0"/>
              <a:t> </a:t>
            </a:r>
            <a:r>
              <a:rPr lang="en-US" sz="2400" dirty="0" err="1"/>
              <a:t>zij</a:t>
            </a:r>
            <a:r>
              <a:rPr lang="en-US" sz="2400" dirty="0"/>
              <a:t> </a:t>
            </a:r>
            <a:r>
              <a:rPr lang="en-US" sz="2400" dirty="0" err="1"/>
              <a:t>voeding</a:t>
            </a:r>
            <a:r>
              <a:rPr lang="en-US" sz="2400" dirty="0"/>
              <a:t> </a:t>
            </a:r>
            <a:r>
              <a:rPr lang="en-US" sz="2400" dirty="0" err="1"/>
              <a:t>en</a:t>
            </a:r>
            <a:r>
              <a:rPr lang="en-US" sz="2400" dirty="0"/>
              <a:t> </a:t>
            </a:r>
            <a:r>
              <a:rPr lang="en-US" sz="2400" dirty="0" err="1"/>
              <a:t>kracht</a:t>
            </a:r>
            <a:r>
              <a:rPr lang="en-US" sz="2400" dirty="0"/>
              <a:t> </a:t>
            </a:r>
            <a:r>
              <a:rPr lang="en-US" sz="2400" dirty="0" err="1"/>
              <a:t>halen</a:t>
            </a:r>
            <a:r>
              <a:rPr lang="en-US" sz="2400" dirty="0"/>
              <a:t> </a:t>
            </a:r>
            <a:r>
              <a:rPr lang="en-US" sz="2400" dirty="0" err="1"/>
              <a:t>uit</a:t>
            </a:r>
            <a:r>
              <a:rPr lang="en-US" sz="2400" dirty="0"/>
              <a:t> de </a:t>
            </a:r>
            <a:r>
              <a:rPr lang="en-US" sz="2400" dirty="0" err="1"/>
              <a:t>relatie</a:t>
            </a:r>
            <a:r>
              <a:rPr lang="en-US" sz="2400" dirty="0"/>
              <a:t>."   </a:t>
            </a:r>
            <a:endParaRPr dirty="0"/>
          </a:p>
          <a:p>
            <a:pPr marL="0" lvl="0" indent="0" algn="r" rtl="0">
              <a:lnSpc>
                <a:spcPct val="90000"/>
              </a:lnSpc>
              <a:spcBef>
                <a:spcPts val="1000"/>
              </a:spcBef>
              <a:spcAft>
                <a:spcPts val="0"/>
              </a:spcAft>
              <a:buClr>
                <a:schemeClr val="lt1"/>
              </a:buClr>
              <a:buSzPts val="2400"/>
              <a:buNone/>
            </a:pPr>
            <a:r>
              <a:rPr lang="en-US" sz="2400" dirty="0" err="1"/>
              <a:t>Brené</a:t>
            </a:r>
            <a:r>
              <a:rPr lang="en-US" sz="2400" dirty="0"/>
              <a:t> Brown.</a:t>
            </a:r>
            <a:endParaRPr dirty="0"/>
          </a:p>
          <a:p>
            <a:pPr marL="0" lvl="0" indent="0" algn="ctr" rtl="0">
              <a:lnSpc>
                <a:spcPct val="90000"/>
              </a:lnSpc>
              <a:spcBef>
                <a:spcPts val="1000"/>
              </a:spcBef>
              <a:spcAft>
                <a:spcPts val="0"/>
              </a:spcAft>
              <a:buClr>
                <a:schemeClr val="lt1"/>
              </a:buClr>
              <a:buSzPts val="2400"/>
              <a:buNone/>
            </a:pPr>
            <a:endParaRPr sz="2400" dirty="0"/>
          </a:p>
        </p:txBody>
      </p:sp>
      <p:pic>
        <p:nvPicPr>
          <p:cNvPr id="810" name="Google Shape;810;p37" descr="Many spools with thread joining together into single line"/>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a:stretch/>
        </p:blipFill>
        <p:spPr>
          <a:xfrm>
            <a:off x="705779" y="0"/>
            <a:ext cx="5248975" cy="68580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38"/>
          <p:cNvSpPr txBox="1">
            <a:spLocks noGrp="1"/>
          </p:cNvSpPr>
          <p:nvPr>
            <p:ph type="body" idx="1"/>
          </p:nvPr>
        </p:nvSpPr>
        <p:spPr>
          <a:xfrm>
            <a:off x="632736" y="1224995"/>
            <a:ext cx="5166965" cy="51291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200"/>
              <a:buNone/>
            </a:pPr>
            <a:r>
              <a:rPr lang="en-US" sz="2200" dirty="0">
                <a:latin typeface="Raleway"/>
                <a:ea typeface="Raleway"/>
                <a:cs typeface="Raleway"/>
                <a:sym typeface="Raleway"/>
              </a:rPr>
              <a:t>Door de </a:t>
            </a:r>
            <a:r>
              <a:rPr lang="en-US" sz="2200" dirty="0" err="1">
                <a:latin typeface="Raleway"/>
                <a:ea typeface="Raleway"/>
                <a:cs typeface="Raleway"/>
                <a:sym typeface="Raleway"/>
              </a:rPr>
              <a:t>theorie</a:t>
            </a:r>
            <a:r>
              <a:rPr lang="en-US" sz="2200" dirty="0">
                <a:latin typeface="Raleway"/>
                <a:ea typeface="Raleway"/>
                <a:cs typeface="Raleway"/>
                <a:sym typeface="Raleway"/>
              </a:rPr>
              <a:t> in de </a:t>
            </a:r>
            <a:r>
              <a:rPr lang="en-US" sz="2200" dirty="0" err="1">
                <a:latin typeface="Raleway"/>
                <a:ea typeface="Raleway"/>
                <a:cs typeface="Raleway"/>
                <a:sym typeface="Raleway"/>
              </a:rPr>
              <a:t>klas</a:t>
            </a:r>
            <a:r>
              <a:rPr lang="en-US" sz="2200" dirty="0">
                <a:latin typeface="Raleway"/>
                <a:ea typeface="Raleway"/>
                <a:cs typeface="Raleway"/>
                <a:sym typeface="Raleway"/>
              </a:rPr>
              <a:t> in </a:t>
            </a:r>
            <a:r>
              <a:rPr lang="en-US" sz="2200" dirty="0" err="1">
                <a:latin typeface="Raleway"/>
                <a:ea typeface="Raleway"/>
                <a:cs typeface="Raleway"/>
                <a:sym typeface="Raleway"/>
              </a:rPr>
              <a:t>praktijk</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brengen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zinvolle</a:t>
            </a:r>
            <a:r>
              <a:rPr lang="en-US" sz="2200" dirty="0">
                <a:latin typeface="Raleway"/>
                <a:ea typeface="Raleway"/>
                <a:cs typeface="Raleway"/>
                <a:sym typeface="Raleway"/>
              </a:rPr>
              <a:t> </a:t>
            </a:r>
            <a:r>
              <a:rPr lang="en-US" sz="2200" dirty="0" err="1">
                <a:latin typeface="Raleway"/>
                <a:ea typeface="Raleway"/>
                <a:cs typeface="Raleway"/>
                <a:sym typeface="Raleway"/>
              </a:rPr>
              <a:t>ervaring</a:t>
            </a:r>
            <a:r>
              <a:rPr lang="en-US" sz="2200" dirty="0">
                <a:latin typeface="Raleway"/>
                <a:ea typeface="Raleway"/>
                <a:cs typeface="Raleway"/>
                <a:sym typeface="Raleway"/>
              </a:rPr>
              <a:t> op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doen</a:t>
            </a:r>
            <a:r>
              <a:rPr lang="en-US" sz="2200" dirty="0">
                <a:latin typeface="Raleway"/>
                <a:ea typeface="Raleway"/>
                <a:cs typeface="Raleway"/>
                <a:sym typeface="Raleway"/>
              </a:rPr>
              <a:t> op de </a:t>
            </a:r>
            <a:r>
              <a:rPr lang="en-US" sz="2200" dirty="0" err="1">
                <a:latin typeface="Raleway"/>
                <a:ea typeface="Raleway"/>
                <a:cs typeface="Raleway"/>
                <a:sym typeface="Raleway"/>
              </a:rPr>
              <a:t>werkplek</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stages </a:t>
            </a:r>
            <a:r>
              <a:rPr lang="en-US" sz="2200" dirty="0" err="1">
                <a:latin typeface="Raleway"/>
                <a:ea typeface="Raleway"/>
                <a:cs typeface="Raleway"/>
                <a:sym typeface="Raleway"/>
              </a:rPr>
              <a:t>studenten</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idee </a:t>
            </a:r>
            <a:r>
              <a:rPr lang="en-US" sz="2200" dirty="0" err="1">
                <a:latin typeface="Raleway"/>
                <a:ea typeface="Raleway"/>
                <a:cs typeface="Raleway"/>
                <a:sym typeface="Raleway"/>
              </a:rPr>
              <a:t>geven</a:t>
            </a:r>
            <a:r>
              <a:rPr lang="en-US" sz="2200" dirty="0">
                <a:latin typeface="Raleway"/>
                <a:ea typeface="Raleway"/>
                <a:cs typeface="Raleway"/>
                <a:sym typeface="Raleway"/>
              </a:rPr>
              <a:t> van de </a:t>
            </a:r>
            <a:r>
              <a:rPr lang="en-US" sz="2200" dirty="0" err="1">
                <a:latin typeface="Raleway"/>
                <a:ea typeface="Raleway"/>
                <a:cs typeface="Raleway"/>
                <a:sym typeface="Raleway"/>
              </a:rPr>
              <a:t>loopbaan</a:t>
            </a:r>
            <a:r>
              <a:rPr lang="en-US" sz="2200" dirty="0">
                <a:latin typeface="Raleway"/>
                <a:ea typeface="Raleway"/>
                <a:cs typeface="Raleway"/>
                <a:sym typeface="Raleway"/>
              </a:rPr>
              <a:t> in de </a:t>
            </a:r>
            <a:r>
              <a:rPr lang="en-US" sz="2200" dirty="0" err="1">
                <a:latin typeface="Raleway"/>
                <a:ea typeface="Raleway"/>
                <a:cs typeface="Raleway"/>
                <a:sym typeface="Raleway"/>
              </a:rPr>
              <a:t>culinaire</a:t>
            </a:r>
            <a:r>
              <a:rPr lang="en-US" sz="2200" dirty="0">
                <a:latin typeface="Raleway"/>
                <a:ea typeface="Raleway"/>
                <a:cs typeface="Raleway"/>
                <a:sym typeface="Raleway"/>
              </a:rPr>
              <a:t> sector die </a:t>
            </a:r>
            <a:r>
              <a:rPr lang="en-US" sz="2200" dirty="0" err="1">
                <a:latin typeface="Raleway"/>
                <a:ea typeface="Raleway"/>
                <a:cs typeface="Raleway"/>
                <a:sym typeface="Raleway"/>
              </a:rPr>
              <a:t>zij</a:t>
            </a:r>
            <a:r>
              <a:rPr lang="en-US" sz="2200" dirty="0">
                <a:latin typeface="Raleway"/>
                <a:ea typeface="Raleway"/>
                <a:cs typeface="Raleway"/>
                <a:sym typeface="Raleway"/>
              </a:rPr>
              <a:t> </a:t>
            </a:r>
            <a:r>
              <a:rPr lang="en-US" sz="2200" dirty="0" err="1">
                <a:latin typeface="Raleway"/>
                <a:ea typeface="Raleway"/>
                <a:cs typeface="Raleway"/>
                <a:sym typeface="Raleway"/>
              </a:rPr>
              <a:t>denken</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willen</a:t>
            </a:r>
            <a:r>
              <a:rPr lang="en-US" sz="2200" dirty="0">
                <a:latin typeface="Raleway"/>
                <a:ea typeface="Raleway"/>
                <a:cs typeface="Raleway"/>
                <a:sym typeface="Raleway"/>
              </a:rPr>
              <a:t> </a:t>
            </a:r>
            <a:r>
              <a:rPr lang="en-US" sz="2200" dirty="0" err="1">
                <a:latin typeface="Raleway"/>
                <a:ea typeface="Raleway"/>
                <a:cs typeface="Raleway"/>
                <a:sym typeface="Raleway"/>
              </a:rPr>
              <a:t>volgen</a:t>
            </a:r>
            <a:r>
              <a:rPr lang="en-US" sz="2200" dirty="0">
                <a:latin typeface="Raleway"/>
                <a:ea typeface="Raleway"/>
                <a:cs typeface="Raleway"/>
                <a:sym typeface="Raleway"/>
              </a:rPr>
              <a:t> of </a:t>
            </a:r>
            <a:r>
              <a:rPr lang="en-US" sz="2200" dirty="0" err="1">
                <a:latin typeface="Raleway"/>
                <a:ea typeface="Raleway"/>
                <a:cs typeface="Raleway"/>
                <a:sym typeface="Raleway"/>
              </a:rPr>
              <a:t>nastreven</a:t>
            </a:r>
            <a:r>
              <a:rPr lang="en-US" sz="2200" dirty="0">
                <a:latin typeface="Raleway"/>
                <a:ea typeface="Raleway"/>
                <a:cs typeface="Raleway"/>
                <a:sym typeface="Raleway"/>
              </a:rPr>
              <a:t>, of </a:t>
            </a:r>
            <a:r>
              <a:rPr lang="en-US" sz="2200" dirty="0" err="1">
                <a:latin typeface="Raleway"/>
                <a:ea typeface="Raleway"/>
                <a:cs typeface="Raleway"/>
                <a:sym typeface="Raleway"/>
              </a:rPr>
              <a:t>omgekeerd</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a:t>
            </a:r>
            <a:r>
              <a:rPr lang="en-US" sz="2200" dirty="0" err="1">
                <a:latin typeface="Raleway"/>
                <a:ea typeface="Raleway"/>
                <a:cs typeface="Raleway"/>
                <a:sym typeface="Raleway"/>
              </a:rPr>
              <a:t>zij</a:t>
            </a:r>
            <a:r>
              <a:rPr lang="en-US" sz="2200" dirty="0">
                <a:latin typeface="Raleway"/>
                <a:ea typeface="Raleway"/>
                <a:cs typeface="Raleway"/>
                <a:sym typeface="Raleway"/>
              </a:rPr>
              <a:t> </a:t>
            </a:r>
            <a:r>
              <a:rPr lang="en-US" sz="2200" dirty="0" err="1">
                <a:latin typeface="Raleway"/>
                <a:ea typeface="Raleway"/>
                <a:cs typeface="Raleway"/>
                <a:sym typeface="Raleway"/>
              </a:rPr>
              <a:t>duidelijk</a:t>
            </a:r>
            <a:r>
              <a:rPr lang="en-US" sz="2200" dirty="0">
                <a:latin typeface="Raleway"/>
                <a:ea typeface="Raleway"/>
                <a:cs typeface="Raleway"/>
                <a:sym typeface="Raleway"/>
              </a:rPr>
              <a:t> </a:t>
            </a:r>
            <a:r>
              <a:rPr lang="en-US" sz="2200" dirty="0" err="1">
                <a:latin typeface="Raleway"/>
                <a:ea typeface="Raleway"/>
                <a:cs typeface="Raleway"/>
                <a:sym typeface="Raleway"/>
              </a:rPr>
              <a:t>maken</a:t>
            </a:r>
            <a:r>
              <a:rPr lang="en-US" sz="2200" dirty="0">
                <a:latin typeface="Raleway"/>
                <a:ea typeface="Raleway"/>
                <a:cs typeface="Raleway"/>
                <a:sym typeface="Raleway"/>
              </a:rPr>
              <a:t> </a:t>
            </a:r>
            <a:r>
              <a:rPr lang="en-US" sz="2200" dirty="0" err="1">
                <a:latin typeface="Raleway"/>
                <a:ea typeface="Raleway"/>
                <a:cs typeface="Raleway"/>
                <a:sym typeface="Raleway"/>
              </a:rPr>
              <a:t>dat</a:t>
            </a:r>
            <a:r>
              <a:rPr lang="en-US" sz="2200" dirty="0">
                <a:latin typeface="Raleway"/>
                <a:ea typeface="Raleway"/>
                <a:cs typeface="Raleway"/>
                <a:sym typeface="Raleway"/>
              </a:rPr>
              <a:t> </a:t>
            </a:r>
            <a:r>
              <a:rPr lang="en-US" sz="2200" dirty="0" err="1">
                <a:latin typeface="Raleway"/>
                <a:ea typeface="Raleway"/>
                <a:cs typeface="Raleway"/>
                <a:sym typeface="Raleway"/>
              </a:rPr>
              <a:t>zij</a:t>
            </a:r>
            <a:r>
              <a:rPr lang="en-US" sz="2200" dirty="0">
                <a:latin typeface="Raleway"/>
                <a:ea typeface="Raleway"/>
                <a:cs typeface="Raleway"/>
                <a:sym typeface="Raleway"/>
              </a:rPr>
              <a:t> </a:t>
            </a:r>
            <a:r>
              <a:rPr lang="en-US" sz="2200" dirty="0" err="1">
                <a:latin typeface="Raleway"/>
                <a:ea typeface="Raleway"/>
                <a:cs typeface="Raleway"/>
                <a:sym typeface="Raleway"/>
              </a:rPr>
              <a:t>niet</a:t>
            </a:r>
            <a:r>
              <a:rPr lang="en-US" sz="2200" dirty="0">
                <a:latin typeface="Raleway"/>
                <a:ea typeface="Raleway"/>
                <a:cs typeface="Raleway"/>
                <a:sym typeface="Raleway"/>
              </a:rPr>
              <a:t> </a:t>
            </a:r>
            <a:r>
              <a:rPr lang="en-US" sz="2200" dirty="0" err="1">
                <a:latin typeface="Raleway"/>
                <a:ea typeface="Raleway"/>
                <a:cs typeface="Raleway"/>
                <a:sym typeface="Raleway"/>
              </a:rPr>
              <a:t>geschikt</a:t>
            </a:r>
            <a:r>
              <a:rPr lang="en-US" sz="2200" dirty="0">
                <a:latin typeface="Raleway"/>
                <a:ea typeface="Raleway"/>
                <a:cs typeface="Raleway"/>
                <a:sym typeface="Raleway"/>
              </a:rPr>
              <a:t> </a:t>
            </a:r>
            <a:r>
              <a:rPr lang="en-US" sz="2200" dirty="0" err="1">
                <a:latin typeface="Raleway"/>
                <a:ea typeface="Raleway"/>
                <a:cs typeface="Raleway"/>
                <a:sym typeface="Raleway"/>
              </a:rPr>
              <a:t>zijn</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bepaalde</a:t>
            </a:r>
            <a:r>
              <a:rPr lang="en-US" sz="2200" dirty="0">
                <a:latin typeface="Raleway"/>
                <a:ea typeface="Raleway"/>
                <a:cs typeface="Raleway"/>
                <a:sym typeface="Raleway"/>
              </a:rPr>
              <a:t> </a:t>
            </a:r>
            <a:r>
              <a:rPr lang="en-US" sz="2200" dirty="0" err="1">
                <a:latin typeface="Raleway"/>
                <a:ea typeface="Raleway"/>
                <a:cs typeface="Raleway"/>
                <a:sym typeface="Raleway"/>
              </a:rPr>
              <a:t>rol</a:t>
            </a:r>
            <a:r>
              <a:rPr lang="en-US" sz="2200" dirty="0">
                <a:latin typeface="Raleway"/>
                <a:ea typeface="Raleway"/>
                <a:cs typeface="Raleway"/>
                <a:sym typeface="Raleway"/>
              </a:rPr>
              <a:t> of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bepaald</a:t>
            </a:r>
            <a:r>
              <a:rPr lang="en-US" sz="2200" dirty="0">
                <a:latin typeface="Raleway"/>
                <a:ea typeface="Raleway"/>
                <a:cs typeface="Raleway"/>
                <a:sym typeface="Raleway"/>
              </a:rPr>
              <a:t> </a:t>
            </a:r>
            <a:r>
              <a:rPr lang="en-US" sz="2200" dirty="0" err="1">
                <a:latin typeface="Raleway"/>
                <a:ea typeface="Raleway"/>
                <a:cs typeface="Raleway"/>
                <a:sym typeface="Raleway"/>
              </a:rPr>
              <a:t>traject</a:t>
            </a:r>
            <a:r>
              <a:rPr lang="en-US" sz="2200" dirty="0">
                <a:latin typeface="Raleway"/>
                <a:ea typeface="Raleway"/>
                <a:cs typeface="Raleway"/>
                <a:sym typeface="Raleway"/>
              </a:rPr>
              <a:t> </a:t>
            </a:r>
            <a:r>
              <a:rPr lang="en-US" sz="2200" dirty="0" err="1">
                <a:latin typeface="Raleway"/>
                <a:ea typeface="Raleway"/>
                <a:cs typeface="Raleway"/>
                <a:sym typeface="Raleway"/>
              </a:rPr>
              <a:t>waarvan</a:t>
            </a:r>
            <a:r>
              <a:rPr lang="en-US" sz="2200" dirty="0">
                <a:latin typeface="Raleway"/>
                <a:ea typeface="Raleway"/>
                <a:cs typeface="Raleway"/>
                <a:sym typeface="Raleway"/>
              </a:rPr>
              <a:t> </a:t>
            </a:r>
            <a:r>
              <a:rPr lang="en-US" sz="2200" dirty="0" err="1">
                <a:latin typeface="Raleway"/>
                <a:ea typeface="Raleway"/>
                <a:cs typeface="Raleway"/>
                <a:sym typeface="Raleway"/>
              </a:rPr>
              <a:t>zij</a:t>
            </a:r>
            <a:r>
              <a:rPr lang="en-US" sz="2200" dirty="0">
                <a:latin typeface="Raleway"/>
                <a:ea typeface="Raleway"/>
                <a:cs typeface="Raleway"/>
                <a:sym typeface="Raleway"/>
              </a:rPr>
              <a:t> </a:t>
            </a:r>
            <a:r>
              <a:rPr lang="en-US" sz="2200" dirty="0" err="1">
                <a:latin typeface="Raleway"/>
                <a:ea typeface="Raleway"/>
                <a:cs typeface="Raleway"/>
                <a:sym typeface="Raleway"/>
              </a:rPr>
              <a:t>zich</a:t>
            </a:r>
            <a:r>
              <a:rPr lang="en-US" sz="2200" dirty="0">
                <a:latin typeface="Raleway"/>
                <a:ea typeface="Raleway"/>
                <a:cs typeface="Raleway"/>
                <a:sym typeface="Raleway"/>
              </a:rPr>
              <a:t> </a:t>
            </a:r>
            <a:r>
              <a:rPr lang="en-US" sz="2200" dirty="0" err="1">
                <a:latin typeface="Raleway"/>
                <a:ea typeface="Raleway"/>
                <a:cs typeface="Raleway"/>
                <a:sym typeface="Raleway"/>
              </a:rPr>
              <a:t>vóór</a:t>
            </a:r>
            <a:r>
              <a:rPr lang="en-US" sz="2200" dirty="0">
                <a:latin typeface="Raleway"/>
                <a:ea typeface="Raleway"/>
                <a:cs typeface="Raleway"/>
                <a:sym typeface="Raleway"/>
              </a:rPr>
              <a:t> de stage </a:t>
            </a:r>
            <a:r>
              <a:rPr lang="en-US" sz="2200" dirty="0" err="1">
                <a:latin typeface="Raleway"/>
                <a:ea typeface="Raleway"/>
                <a:cs typeface="Raleway"/>
                <a:sym typeface="Raleway"/>
              </a:rPr>
              <a:t>niet</a:t>
            </a:r>
            <a:r>
              <a:rPr lang="en-US" sz="2200" dirty="0">
                <a:latin typeface="Raleway"/>
                <a:ea typeface="Raleway"/>
                <a:cs typeface="Raleway"/>
                <a:sym typeface="Raleway"/>
              </a:rPr>
              <a:t> </a:t>
            </a:r>
            <a:r>
              <a:rPr lang="en-US" sz="2200" dirty="0" err="1">
                <a:latin typeface="Raleway"/>
                <a:ea typeface="Raleway"/>
                <a:cs typeface="Raleway"/>
                <a:sym typeface="Raleway"/>
              </a:rPr>
              <a:t>bewust</a:t>
            </a:r>
            <a:r>
              <a:rPr lang="en-US" sz="2200" dirty="0">
                <a:latin typeface="Raleway"/>
                <a:ea typeface="Raleway"/>
                <a:cs typeface="Raleway"/>
                <a:sym typeface="Raleway"/>
              </a:rPr>
              <a:t> </a:t>
            </a:r>
            <a:r>
              <a:rPr lang="en-US" sz="2200" dirty="0" err="1">
                <a:latin typeface="Raleway"/>
                <a:ea typeface="Raleway"/>
                <a:cs typeface="Raleway"/>
                <a:sym typeface="Raleway"/>
              </a:rPr>
              <a:t>waren</a:t>
            </a:r>
            <a:r>
              <a:rPr lang="en-US" sz="2200" dirty="0">
                <a:latin typeface="Raleway"/>
                <a:ea typeface="Raleway"/>
                <a:cs typeface="Raleway"/>
                <a:sym typeface="Raleway"/>
              </a:rPr>
              <a:t>. </a:t>
            </a:r>
            <a:endParaRPr sz="2200" dirty="0">
              <a:latin typeface="Raleway"/>
              <a:ea typeface="Raleway"/>
              <a:cs typeface="Raleway"/>
              <a:sym typeface="Raleway"/>
            </a:endParaRPr>
          </a:p>
        </p:txBody>
      </p:sp>
      <p:sp>
        <p:nvSpPr>
          <p:cNvPr id="816" name="Google Shape;816;p38"/>
          <p:cNvSpPr txBox="1">
            <a:spLocks noGrp="1"/>
          </p:cNvSpPr>
          <p:nvPr>
            <p:ph type="body" idx="2"/>
          </p:nvPr>
        </p:nvSpPr>
        <p:spPr>
          <a:xfrm>
            <a:off x="632736" y="289332"/>
            <a:ext cx="5085159"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a:t>Carrièrepaden verkennen </a:t>
            </a:r>
            <a:endParaRPr sz="3200"/>
          </a:p>
        </p:txBody>
      </p:sp>
      <p:pic>
        <p:nvPicPr>
          <p:cNvPr id="817" name="Google Shape;817;p38" descr="A chef preparing food in a kitchen&#10;&#10;Description automatically generated with medium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9"/>
          <p:cNvSpPr txBox="1">
            <a:spLocks noGrp="1"/>
          </p:cNvSpPr>
          <p:nvPr>
            <p:ph type="body" idx="1"/>
          </p:nvPr>
        </p:nvSpPr>
        <p:spPr>
          <a:xfrm>
            <a:off x="615842" y="1226658"/>
            <a:ext cx="5183859" cy="624716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ct val="100000"/>
              <a:buNone/>
            </a:pPr>
            <a:r>
              <a:rPr lang="en-US" sz="2000" dirty="0" err="1">
                <a:sym typeface="Raleway"/>
              </a:rPr>
              <a:t>Opgedane</a:t>
            </a:r>
            <a:r>
              <a:rPr lang="en-US" sz="2000" dirty="0">
                <a:sym typeface="Raleway"/>
              </a:rPr>
              <a:t> </a:t>
            </a:r>
            <a:r>
              <a:rPr lang="en-US" sz="2000" dirty="0" err="1">
                <a:sym typeface="Raleway"/>
              </a:rPr>
              <a:t>ervaring</a:t>
            </a:r>
            <a:r>
              <a:rPr lang="en-US" sz="2000" dirty="0">
                <a:sym typeface="Raleway"/>
              </a:rPr>
              <a:t> </a:t>
            </a:r>
            <a:r>
              <a:rPr lang="en-US" sz="2000" dirty="0" err="1">
                <a:sym typeface="Raleway"/>
              </a:rPr>
              <a:t>wordt</a:t>
            </a:r>
            <a:r>
              <a:rPr lang="en-US" sz="2000" dirty="0">
                <a:sym typeface="Raleway"/>
              </a:rPr>
              <a:t> </a:t>
            </a:r>
            <a:r>
              <a:rPr lang="en-US" sz="2000" dirty="0" err="1">
                <a:sym typeface="Raleway"/>
              </a:rPr>
              <a:t>vaak</a:t>
            </a:r>
            <a:r>
              <a:rPr lang="en-US" sz="2000" dirty="0">
                <a:sym typeface="Raleway"/>
              </a:rPr>
              <a:t> </a:t>
            </a:r>
            <a:r>
              <a:rPr lang="en-US" sz="2000" dirty="0" err="1">
                <a:sym typeface="Raleway"/>
              </a:rPr>
              <a:t>beschouwd</a:t>
            </a:r>
            <a:r>
              <a:rPr lang="en-US" sz="2000" dirty="0">
                <a:sym typeface="Raleway"/>
              </a:rPr>
              <a:t> </a:t>
            </a:r>
            <a:r>
              <a:rPr lang="en-US" sz="2000" dirty="0" err="1">
                <a:sym typeface="Raleway"/>
              </a:rPr>
              <a:t>als</a:t>
            </a:r>
            <a:r>
              <a:rPr lang="en-US" sz="2000" dirty="0">
                <a:sym typeface="Raleway"/>
              </a:rPr>
              <a:t> het </a:t>
            </a:r>
            <a:r>
              <a:rPr lang="en-US" sz="2000" dirty="0" err="1">
                <a:sym typeface="Raleway"/>
              </a:rPr>
              <a:t>belangrijkste</a:t>
            </a:r>
            <a:r>
              <a:rPr lang="en-US" sz="2000" dirty="0">
                <a:sym typeface="Raleway"/>
              </a:rPr>
              <a:t> </a:t>
            </a:r>
            <a:r>
              <a:rPr lang="en-US" sz="2000" dirty="0" err="1">
                <a:sym typeface="Raleway"/>
              </a:rPr>
              <a:t>onderdeel</a:t>
            </a:r>
            <a:r>
              <a:rPr lang="en-US" sz="2000" dirty="0">
                <a:sym typeface="Raleway"/>
              </a:rPr>
              <a:t> van </a:t>
            </a:r>
            <a:r>
              <a:rPr lang="en-US" sz="2000" dirty="0" err="1">
                <a:sym typeface="Raleway"/>
              </a:rPr>
              <a:t>iemands</a:t>
            </a:r>
            <a:r>
              <a:rPr lang="en-US" sz="2000" dirty="0">
                <a:sym typeface="Raleway"/>
              </a:rPr>
              <a:t> cv, </a:t>
            </a:r>
            <a:r>
              <a:rPr lang="en-US" sz="2000" dirty="0" err="1">
                <a:sym typeface="Raleway"/>
              </a:rPr>
              <a:t>soms</a:t>
            </a:r>
            <a:r>
              <a:rPr lang="en-US" sz="2000" dirty="0">
                <a:sym typeface="Raleway"/>
              </a:rPr>
              <a:t> </a:t>
            </a:r>
            <a:r>
              <a:rPr lang="en-US" sz="2000" dirty="0" err="1">
                <a:sym typeface="Raleway"/>
              </a:rPr>
              <a:t>zelfs</a:t>
            </a:r>
            <a:r>
              <a:rPr lang="en-US" sz="2000" dirty="0">
                <a:sym typeface="Raleway"/>
              </a:rPr>
              <a:t> </a:t>
            </a:r>
            <a:r>
              <a:rPr lang="en-US" sz="2000" dirty="0" err="1">
                <a:sym typeface="Raleway"/>
              </a:rPr>
              <a:t>vóór</a:t>
            </a:r>
            <a:r>
              <a:rPr lang="en-US" sz="2000" dirty="0">
                <a:sym typeface="Raleway"/>
              </a:rPr>
              <a:t> </a:t>
            </a:r>
            <a:r>
              <a:rPr lang="en-US" sz="2000" dirty="0" err="1">
                <a:sym typeface="Raleway"/>
              </a:rPr>
              <a:t>opleiding</a:t>
            </a:r>
            <a:r>
              <a:rPr lang="en-US" sz="2000" dirty="0">
                <a:sym typeface="Raleway"/>
              </a:rPr>
              <a:t> </a:t>
            </a:r>
            <a:r>
              <a:rPr lang="en-US" sz="2000" dirty="0" err="1">
                <a:sym typeface="Raleway"/>
              </a:rPr>
              <a:t>en</a:t>
            </a:r>
            <a:r>
              <a:rPr lang="en-US" sz="2000" dirty="0">
                <a:sym typeface="Raleway"/>
              </a:rPr>
              <a:t> </a:t>
            </a:r>
            <a:r>
              <a:rPr lang="en-US" sz="2000" dirty="0" err="1">
                <a:sym typeface="Raleway"/>
              </a:rPr>
              <a:t>interesses</a:t>
            </a:r>
            <a:r>
              <a:rPr lang="en-US" sz="2000" dirty="0">
                <a:sym typeface="Raleway"/>
              </a:rPr>
              <a:t>.</a:t>
            </a:r>
            <a:endParaRPr sz="2000" dirty="0"/>
          </a:p>
          <a:p>
            <a:pPr marL="0" lvl="0" indent="0" algn="l" rtl="0">
              <a:lnSpc>
                <a:spcPct val="110000"/>
              </a:lnSpc>
              <a:spcBef>
                <a:spcPts val="1000"/>
              </a:spcBef>
              <a:spcAft>
                <a:spcPts val="0"/>
              </a:spcAft>
              <a:buClr>
                <a:schemeClr val="lt1"/>
              </a:buClr>
              <a:buSzPct val="100000"/>
              <a:buNone/>
            </a:pPr>
            <a:r>
              <a:rPr lang="en-US" sz="2000" dirty="0">
                <a:latin typeface="Raleway"/>
                <a:ea typeface="Raleway"/>
                <a:cs typeface="Raleway"/>
                <a:sym typeface="Raleway"/>
              </a:rPr>
              <a:t>Stages </a:t>
            </a:r>
            <a:r>
              <a:rPr lang="en-US" sz="2000" dirty="0" err="1">
                <a:latin typeface="Raleway"/>
                <a:ea typeface="Raleway"/>
                <a:cs typeface="Raleway"/>
                <a:sym typeface="Raleway"/>
              </a:rPr>
              <a:t>leveren</a:t>
            </a:r>
            <a:r>
              <a:rPr lang="en-US" sz="2000" dirty="0">
                <a:latin typeface="Raleway"/>
                <a:ea typeface="Raleway"/>
                <a:cs typeface="Raleway"/>
                <a:sym typeface="Raleway"/>
              </a:rPr>
              <a:t> </a:t>
            </a:r>
            <a:r>
              <a:rPr lang="en-US" sz="2000" dirty="0" err="1">
                <a:latin typeface="Raleway"/>
                <a:ea typeface="Raleway"/>
                <a:cs typeface="Raleway"/>
                <a:sym typeface="Raleway"/>
              </a:rPr>
              <a:t>studenten</a:t>
            </a:r>
            <a:r>
              <a:rPr lang="en-US" sz="2000" dirty="0">
                <a:latin typeface="Raleway"/>
                <a:ea typeface="Raleway"/>
                <a:cs typeface="Raleway"/>
                <a:sym typeface="Raleway"/>
              </a:rPr>
              <a:t> </a:t>
            </a:r>
            <a:r>
              <a:rPr lang="en-US" sz="2000" dirty="0" err="1">
                <a:latin typeface="Raleway"/>
                <a:ea typeface="Raleway"/>
                <a:cs typeface="Raleway"/>
                <a:sym typeface="Raleway"/>
              </a:rPr>
              <a:t>relevante</a:t>
            </a:r>
            <a:r>
              <a:rPr lang="en-US" sz="2000" dirty="0">
                <a:latin typeface="Raleway"/>
                <a:ea typeface="Raleway"/>
                <a:cs typeface="Raleway"/>
                <a:sym typeface="Raleway"/>
              </a:rPr>
              <a:t> </a:t>
            </a:r>
            <a:r>
              <a:rPr lang="en-US" sz="2000" dirty="0" err="1">
                <a:latin typeface="Raleway"/>
                <a:ea typeface="Raleway"/>
                <a:cs typeface="Raleway"/>
                <a:sym typeface="Raleway"/>
              </a:rPr>
              <a:t>ervaring</a:t>
            </a:r>
            <a:r>
              <a:rPr lang="en-US" sz="2000" dirty="0">
                <a:latin typeface="Raleway"/>
                <a:ea typeface="Raleway"/>
                <a:cs typeface="Raleway"/>
                <a:sym typeface="Raleway"/>
              </a:rPr>
              <a:t> op die </a:t>
            </a:r>
            <a:r>
              <a:rPr lang="en-US" sz="2000" dirty="0" err="1">
                <a:latin typeface="Raleway"/>
                <a:ea typeface="Raleway"/>
                <a:cs typeface="Raleway"/>
                <a:sym typeface="Raleway"/>
              </a:rPr>
              <a:t>zij</a:t>
            </a:r>
            <a:r>
              <a:rPr lang="en-US" sz="2000" dirty="0">
                <a:latin typeface="Raleway"/>
                <a:ea typeface="Raleway"/>
                <a:cs typeface="Raleway"/>
                <a:sym typeface="Raleway"/>
              </a:rPr>
              <a:t> in </a:t>
            </a:r>
            <a:r>
              <a:rPr lang="en-US" sz="2000" dirty="0" err="1">
                <a:latin typeface="Raleway"/>
                <a:ea typeface="Raleway"/>
                <a:cs typeface="Raleway"/>
                <a:sym typeface="Raleway"/>
              </a:rPr>
              <a:t>toekomstige</a:t>
            </a:r>
            <a:r>
              <a:rPr lang="en-US" sz="2000" dirty="0">
                <a:latin typeface="Raleway"/>
                <a:ea typeface="Raleway"/>
                <a:cs typeface="Raleway"/>
                <a:sym typeface="Raleway"/>
              </a:rPr>
              <a:t> </a:t>
            </a:r>
            <a:r>
              <a:rPr lang="en-US" sz="2000" dirty="0" err="1">
                <a:latin typeface="Raleway"/>
                <a:ea typeface="Raleway"/>
                <a:cs typeface="Raleway"/>
                <a:sym typeface="Raleway"/>
              </a:rPr>
              <a:t>functies</a:t>
            </a:r>
            <a:r>
              <a:rPr lang="en-US" sz="2000" dirty="0">
                <a:latin typeface="Raleway"/>
                <a:ea typeface="Raleway"/>
                <a:cs typeface="Raleway"/>
                <a:sym typeface="Raleway"/>
              </a:rPr>
              <a:t> </a:t>
            </a:r>
            <a:r>
              <a:rPr lang="en-US" sz="2000" dirty="0" err="1">
                <a:latin typeface="Raleway"/>
                <a:ea typeface="Raleway"/>
                <a:cs typeface="Raleway"/>
                <a:sym typeface="Raleway"/>
              </a:rPr>
              <a:t>verder</a:t>
            </a:r>
            <a:r>
              <a:rPr lang="en-US" sz="2000" dirty="0">
                <a:latin typeface="Raleway"/>
                <a:ea typeface="Raleway"/>
                <a:cs typeface="Raleway"/>
                <a:sym typeface="Raleway"/>
              </a:rPr>
              <a:t> </a:t>
            </a:r>
            <a:r>
              <a:rPr lang="en-US" sz="2000" dirty="0" err="1">
                <a:latin typeface="Raleway"/>
                <a:ea typeface="Raleway"/>
                <a:cs typeface="Raleway"/>
                <a:sym typeface="Raleway"/>
              </a:rPr>
              <a:t>kunnen</a:t>
            </a:r>
            <a:r>
              <a:rPr lang="en-US" sz="2000" dirty="0">
                <a:latin typeface="Raleway"/>
                <a:ea typeface="Raleway"/>
                <a:cs typeface="Raleway"/>
                <a:sym typeface="Raleway"/>
              </a:rPr>
              <a:t> </a:t>
            </a:r>
            <a:r>
              <a:rPr lang="en-US" sz="2000" dirty="0" err="1">
                <a:latin typeface="Raleway"/>
                <a:ea typeface="Raleway"/>
                <a:cs typeface="Raleway"/>
                <a:sym typeface="Raleway"/>
              </a:rPr>
              <a:t>ontwikkelen</a:t>
            </a:r>
            <a:r>
              <a:rPr lang="en-US" sz="2000" dirty="0">
                <a:latin typeface="Raleway"/>
                <a:ea typeface="Raleway"/>
                <a:cs typeface="Raleway"/>
                <a:sym typeface="Raleway"/>
              </a:rPr>
              <a:t> </a:t>
            </a:r>
            <a:r>
              <a:rPr lang="en-US" sz="2000" dirty="0" err="1">
                <a:latin typeface="Raleway"/>
                <a:ea typeface="Raleway"/>
                <a:cs typeface="Raleway"/>
                <a:sym typeface="Raleway"/>
              </a:rPr>
              <a:t>en</a:t>
            </a:r>
            <a:r>
              <a:rPr lang="en-US" sz="2000" dirty="0">
                <a:latin typeface="Raleway"/>
                <a:ea typeface="Raleway"/>
                <a:cs typeface="Raleway"/>
                <a:sym typeface="Raleway"/>
              </a:rPr>
              <a:t> die </a:t>
            </a:r>
            <a:r>
              <a:rPr lang="en-US" sz="2000" dirty="0" err="1">
                <a:latin typeface="Raleway"/>
                <a:ea typeface="Raleway"/>
                <a:cs typeface="Raleway"/>
                <a:sym typeface="Raleway"/>
              </a:rPr>
              <a:t>vermeld</a:t>
            </a:r>
            <a:r>
              <a:rPr lang="en-US" sz="2000" dirty="0">
                <a:latin typeface="Raleway"/>
                <a:ea typeface="Raleway"/>
                <a:cs typeface="Raleway"/>
                <a:sym typeface="Raleway"/>
              </a:rPr>
              <a:t> </a:t>
            </a:r>
            <a:r>
              <a:rPr lang="en-US" sz="2000" dirty="0" err="1">
                <a:latin typeface="Raleway"/>
                <a:ea typeface="Raleway"/>
                <a:cs typeface="Raleway"/>
                <a:sym typeface="Raleway"/>
              </a:rPr>
              <a:t>kunnen</a:t>
            </a:r>
            <a:r>
              <a:rPr lang="en-US" sz="2000" dirty="0">
                <a:latin typeface="Raleway"/>
                <a:ea typeface="Raleway"/>
                <a:cs typeface="Raleway"/>
                <a:sym typeface="Raleway"/>
              </a:rPr>
              <a:t> </a:t>
            </a:r>
            <a:r>
              <a:rPr lang="en-US" sz="2000" dirty="0" err="1">
                <a:latin typeface="Raleway"/>
                <a:ea typeface="Raleway"/>
                <a:cs typeface="Raleway"/>
                <a:sym typeface="Raleway"/>
              </a:rPr>
              <a:t>worden</a:t>
            </a:r>
            <a:r>
              <a:rPr lang="en-US" sz="2000" dirty="0">
                <a:latin typeface="Raleway"/>
                <a:ea typeface="Raleway"/>
                <a:cs typeface="Raleway"/>
                <a:sym typeface="Raleway"/>
              </a:rPr>
              <a:t> op </a:t>
            </a:r>
            <a:r>
              <a:rPr lang="en-US" sz="2000" dirty="0" err="1">
                <a:latin typeface="Raleway"/>
                <a:ea typeface="Raleway"/>
                <a:cs typeface="Raleway"/>
                <a:sym typeface="Raleway"/>
              </a:rPr>
              <a:t>hun</a:t>
            </a:r>
            <a:r>
              <a:rPr lang="en-US" sz="2000" dirty="0">
                <a:latin typeface="Raleway"/>
                <a:ea typeface="Raleway"/>
                <a:cs typeface="Raleway"/>
                <a:sym typeface="Raleway"/>
              </a:rPr>
              <a:t> CV. </a:t>
            </a:r>
            <a:r>
              <a:rPr lang="en-US" sz="2000" dirty="0" err="1">
                <a:latin typeface="Raleway"/>
                <a:ea typeface="Raleway"/>
                <a:cs typeface="Raleway"/>
                <a:sym typeface="Raleway"/>
              </a:rPr>
              <a:t>Een</a:t>
            </a:r>
            <a:r>
              <a:rPr lang="en-US" sz="2000" dirty="0">
                <a:latin typeface="Raleway"/>
                <a:ea typeface="Raleway"/>
                <a:cs typeface="Raleway"/>
                <a:sym typeface="Raleway"/>
              </a:rPr>
              <a:t> stage </a:t>
            </a:r>
            <a:r>
              <a:rPr lang="en-US" sz="2000" dirty="0" err="1">
                <a:latin typeface="Raleway"/>
                <a:ea typeface="Raleway"/>
                <a:cs typeface="Raleway"/>
                <a:sym typeface="Raleway"/>
              </a:rPr>
              <a:t>levert</a:t>
            </a:r>
            <a:r>
              <a:rPr lang="en-US" sz="2000" dirty="0">
                <a:latin typeface="Raleway"/>
                <a:ea typeface="Raleway"/>
                <a:cs typeface="Raleway"/>
                <a:sym typeface="Raleway"/>
              </a:rPr>
              <a:t> </a:t>
            </a:r>
            <a:r>
              <a:rPr lang="en-US" sz="2000" dirty="0" err="1">
                <a:latin typeface="Raleway"/>
                <a:ea typeface="Raleway"/>
                <a:cs typeface="Raleway"/>
                <a:sym typeface="Raleway"/>
              </a:rPr>
              <a:t>dus</a:t>
            </a:r>
            <a:r>
              <a:rPr lang="en-US" sz="2000" dirty="0">
                <a:latin typeface="Raleway"/>
                <a:ea typeface="Raleway"/>
                <a:cs typeface="Raleway"/>
                <a:sym typeface="Raleway"/>
              </a:rPr>
              <a:t> </a:t>
            </a:r>
            <a:r>
              <a:rPr lang="en-US" sz="2000" dirty="0" err="1">
                <a:latin typeface="Raleway"/>
                <a:ea typeface="Raleway"/>
                <a:cs typeface="Raleway"/>
                <a:sym typeface="Raleway"/>
              </a:rPr>
              <a:t>ook</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waardevolle</a:t>
            </a:r>
            <a:r>
              <a:rPr lang="en-US" sz="2000" dirty="0">
                <a:latin typeface="Raleway"/>
                <a:ea typeface="Raleway"/>
                <a:cs typeface="Raleway"/>
                <a:sym typeface="Raleway"/>
              </a:rPr>
              <a:t> </a:t>
            </a:r>
            <a:r>
              <a:rPr lang="en-US" sz="2000" dirty="0" err="1">
                <a:latin typeface="Raleway"/>
                <a:ea typeface="Raleway"/>
                <a:cs typeface="Raleway"/>
                <a:sym typeface="Raleway"/>
              </a:rPr>
              <a:t>referentie</a:t>
            </a:r>
            <a:r>
              <a:rPr lang="en-US" sz="2000" dirty="0">
                <a:latin typeface="Raleway"/>
                <a:ea typeface="Raleway"/>
                <a:cs typeface="Raleway"/>
                <a:sym typeface="Raleway"/>
              </a:rPr>
              <a:t> op </a:t>
            </a:r>
            <a:r>
              <a:rPr lang="en-US" sz="2000" dirty="0" err="1">
                <a:latin typeface="Raleway"/>
                <a:ea typeface="Raleway"/>
                <a:cs typeface="Raleway"/>
                <a:sym typeface="Raleway"/>
              </a:rPr>
              <a:t>voor</a:t>
            </a:r>
            <a:r>
              <a:rPr lang="en-US" sz="2000" dirty="0">
                <a:latin typeface="Raleway"/>
                <a:ea typeface="Raleway"/>
                <a:cs typeface="Raleway"/>
                <a:sym typeface="Raleway"/>
              </a:rPr>
              <a:t> </a:t>
            </a:r>
            <a:r>
              <a:rPr lang="en-US" sz="2000" dirty="0" err="1">
                <a:latin typeface="Raleway"/>
                <a:ea typeface="Raleway"/>
                <a:cs typeface="Raleway"/>
                <a:sym typeface="Raleway"/>
              </a:rPr>
              <a:t>toekomstige</a:t>
            </a:r>
            <a:r>
              <a:rPr lang="en-US" sz="2000" dirty="0">
                <a:latin typeface="Raleway"/>
                <a:ea typeface="Raleway"/>
                <a:cs typeface="Raleway"/>
                <a:sym typeface="Raleway"/>
              </a:rPr>
              <a:t> </a:t>
            </a:r>
            <a:r>
              <a:rPr lang="en-US" sz="2000" dirty="0" err="1">
                <a:latin typeface="Raleway"/>
                <a:ea typeface="Raleway"/>
                <a:cs typeface="Raleway"/>
                <a:sym typeface="Raleway"/>
              </a:rPr>
              <a:t>functies</a:t>
            </a:r>
            <a:r>
              <a:rPr lang="en-US" sz="2000" dirty="0">
                <a:latin typeface="Raleway"/>
                <a:ea typeface="Raleway"/>
                <a:cs typeface="Raleway"/>
                <a:sym typeface="Raleway"/>
              </a:rPr>
              <a:t> </a:t>
            </a:r>
            <a:r>
              <a:rPr lang="en-US" sz="2000" dirty="0" err="1">
                <a:latin typeface="Raleway"/>
                <a:ea typeface="Raleway"/>
                <a:cs typeface="Raleway"/>
                <a:sym typeface="Raleway"/>
              </a:rPr>
              <a:t>als</a:t>
            </a:r>
            <a:r>
              <a:rPr lang="en-US" sz="2000" dirty="0">
                <a:latin typeface="Raleway"/>
                <a:ea typeface="Raleway"/>
                <a:cs typeface="Raleway"/>
                <a:sym typeface="Raleway"/>
              </a:rPr>
              <a:t> </a:t>
            </a:r>
            <a:r>
              <a:rPr lang="en-US" sz="2000" dirty="0" err="1">
                <a:latin typeface="Raleway"/>
                <a:ea typeface="Raleway"/>
                <a:cs typeface="Raleway"/>
                <a:sym typeface="Raleway"/>
              </a:rPr>
              <a:t>daar</a:t>
            </a:r>
            <a:r>
              <a:rPr lang="en-US" sz="2000" dirty="0">
                <a:latin typeface="Raleway"/>
                <a:ea typeface="Raleway"/>
                <a:cs typeface="Raleway"/>
                <a:sym typeface="Raleway"/>
              </a:rPr>
              <a:t> </a:t>
            </a:r>
            <a:r>
              <a:rPr lang="en-US" sz="2000" dirty="0" err="1">
                <a:latin typeface="Raleway"/>
                <a:ea typeface="Raleway"/>
                <a:cs typeface="Raleway"/>
                <a:sym typeface="Raleway"/>
              </a:rPr>
              <a:t>een</a:t>
            </a:r>
            <a:r>
              <a:rPr lang="en-US" sz="2000" dirty="0">
                <a:latin typeface="Raleway"/>
                <a:ea typeface="Raleway"/>
                <a:cs typeface="Raleway"/>
                <a:sym typeface="Raleway"/>
              </a:rPr>
              <a:t> </a:t>
            </a:r>
            <a:r>
              <a:rPr lang="en-US" sz="2000" dirty="0" err="1">
                <a:latin typeface="Raleway"/>
                <a:ea typeface="Raleway"/>
                <a:cs typeface="Raleway"/>
                <a:sym typeface="Raleway"/>
              </a:rPr>
              <a:t>beroep</a:t>
            </a:r>
            <a:r>
              <a:rPr lang="en-US" sz="2000" dirty="0">
                <a:latin typeface="Raleway"/>
                <a:ea typeface="Raleway"/>
                <a:cs typeface="Raleway"/>
                <a:sym typeface="Raleway"/>
              </a:rPr>
              <a:t> op </a:t>
            </a:r>
            <a:r>
              <a:rPr lang="en-US" sz="2000" dirty="0" err="1">
                <a:latin typeface="Raleway"/>
                <a:ea typeface="Raleway"/>
                <a:cs typeface="Raleway"/>
                <a:sym typeface="Raleway"/>
              </a:rPr>
              <a:t>wordt</a:t>
            </a:r>
            <a:r>
              <a:rPr lang="en-US" sz="2000" dirty="0">
                <a:latin typeface="Raleway"/>
                <a:ea typeface="Raleway"/>
                <a:cs typeface="Raleway"/>
                <a:sym typeface="Raleway"/>
              </a:rPr>
              <a:t> </a:t>
            </a:r>
            <a:r>
              <a:rPr lang="en-US" sz="2000" dirty="0" err="1">
                <a:latin typeface="Raleway"/>
                <a:ea typeface="Raleway"/>
                <a:cs typeface="Raleway"/>
                <a:sym typeface="Raleway"/>
              </a:rPr>
              <a:t>gedaan</a:t>
            </a:r>
            <a:r>
              <a:rPr lang="en-US" sz="2000" dirty="0">
                <a:latin typeface="Raleway"/>
                <a:ea typeface="Raleway"/>
                <a:cs typeface="Raleway"/>
                <a:sym typeface="Raleway"/>
              </a:rPr>
              <a:t>.</a:t>
            </a:r>
            <a:endParaRPr sz="2000" dirty="0">
              <a:latin typeface="Raleway"/>
              <a:ea typeface="Raleway"/>
              <a:cs typeface="Raleway"/>
              <a:sym typeface="Raleway"/>
            </a:endParaRPr>
          </a:p>
        </p:txBody>
      </p:sp>
      <p:sp>
        <p:nvSpPr>
          <p:cNvPr id="823" name="Google Shape;823;p39"/>
          <p:cNvSpPr txBox="1">
            <a:spLocks noGrp="1"/>
          </p:cNvSpPr>
          <p:nvPr>
            <p:ph type="body" idx="2"/>
          </p:nvPr>
        </p:nvSpPr>
        <p:spPr>
          <a:xfrm>
            <a:off x="615842" y="352484"/>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CV ontwikkeling </a:t>
            </a:r>
            <a:endParaRPr sz="3200"/>
          </a:p>
        </p:txBody>
      </p:sp>
      <p:pic>
        <p:nvPicPr>
          <p:cNvPr id="824" name="Google Shape;824;p39" descr="Two business people communicating"/>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52062" y="228600"/>
            <a:ext cx="5105121" cy="5704209"/>
          </a:xfrm>
          <a:prstGeom prst="rect">
            <a:avLst/>
          </a:prstGeom>
          <a:solidFill>
            <a:schemeClr val="lt1"/>
          </a:solidFill>
          <a:ln>
            <a:noFill/>
          </a:ln>
        </p:spPr>
      </p:pic>
      <p:sp>
        <p:nvSpPr>
          <p:cNvPr id="316" name="Google Shape;316;p4"/>
          <p:cNvSpPr txBox="1">
            <a:spLocks noGrp="1"/>
          </p:cNvSpPr>
          <p:nvPr>
            <p:ph type="body" idx="1"/>
          </p:nvPr>
        </p:nvSpPr>
        <p:spPr>
          <a:xfrm>
            <a:off x="904240" y="1378452"/>
            <a:ext cx="5821679" cy="527172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chemeClr val="lt1"/>
              </a:buClr>
              <a:buSzPct val="100000"/>
              <a:buNone/>
            </a:pPr>
            <a:r>
              <a:rPr lang="en-US" dirty="0">
                <a:latin typeface="Raleway"/>
                <a:ea typeface="Raleway"/>
                <a:cs typeface="Raleway"/>
                <a:sym typeface="Raleway"/>
              </a:rPr>
              <a:t>In </a:t>
            </a:r>
            <a:r>
              <a:rPr lang="en-US" dirty="0" err="1">
                <a:latin typeface="Raleway"/>
                <a:ea typeface="Raleway"/>
                <a:cs typeface="Raleway"/>
                <a:sym typeface="Raleway"/>
              </a:rPr>
              <a:t>deze</a:t>
            </a:r>
            <a:r>
              <a:rPr lang="en-US" dirty="0">
                <a:latin typeface="Raleway"/>
                <a:ea typeface="Raleway"/>
                <a:cs typeface="Raleway"/>
                <a:sym typeface="Raleway"/>
              </a:rPr>
              <a:t> Cook it Forward cursus </a:t>
            </a:r>
            <a:r>
              <a:rPr lang="en-US" dirty="0" err="1">
                <a:latin typeface="Raleway"/>
                <a:ea typeface="Raleway"/>
                <a:cs typeface="Raleway"/>
                <a:sym typeface="Raleway"/>
              </a:rPr>
              <a:t>concentreren</a:t>
            </a:r>
            <a:r>
              <a:rPr lang="en-US" dirty="0">
                <a:latin typeface="Raleway"/>
                <a:ea typeface="Raleway"/>
                <a:cs typeface="Raleway"/>
                <a:sym typeface="Raleway"/>
              </a:rPr>
              <a:t> we </a:t>
            </a:r>
            <a:r>
              <a:rPr lang="en-US" dirty="0" err="1">
                <a:latin typeface="Raleway"/>
                <a:ea typeface="Raleway"/>
                <a:cs typeface="Raleway"/>
                <a:sym typeface="Raleway"/>
              </a:rPr>
              <a:t>ons</a:t>
            </a:r>
            <a:r>
              <a:rPr lang="en-US" dirty="0">
                <a:latin typeface="Raleway"/>
                <a:ea typeface="Raleway"/>
                <a:cs typeface="Raleway"/>
                <a:sym typeface="Raleway"/>
              </a:rPr>
              <a:t> op stages van </a:t>
            </a:r>
            <a:r>
              <a:rPr lang="en-US" dirty="0" err="1">
                <a:latin typeface="Raleway"/>
                <a:ea typeface="Raleway"/>
                <a:cs typeface="Raleway"/>
                <a:sym typeface="Raleway"/>
              </a:rPr>
              <a:t>organisaties</a:t>
            </a:r>
            <a:r>
              <a:rPr lang="en-US" dirty="0">
                <a:latin typeface="Raleway"/>
                <a:ea typeface="Raleway"/>
                <a:cs typeface="Raleway"/>
                <a:sym typeface="Raleway"/>
              </a:rPr>
              <a:t> </a:t>
            </a: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beroepsonderwijs</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opleidingen</a:t>
            </a:r>
            <a:r>
              <a:rPr lang="en-US"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ct val="100000"/>
              <a:buNone/>
            </a:pPr>
            <a:r>
              <a:rPr lang="en-US" dirty="0" err="1">
                <a:latin typeface="Raleway"/>
                <a:ea typeface="Raleway"/>
                <a:cs typeface="Raleway"/>
                <a:sym typeface="Raleway"/>
              </a:rPr>
              <a:t>Mensen</a:t>
            </a:r>
            <a:r>
              <a:rPr lang="en-US" dirty="0">
                <a:latin typeface="Raleway"/>
                <a:ea typeface="Raleway"/>
                <a:cs typeface="Raleway"/>
                <a:sym typeface="Raleway"/>
              </a:rPr>
              <a:t> </a:t>
            </a:r>
            <a:r>
              <a:rPr lang="en-US" dirty="0" err="1">
                <a:latin typeface="Raleway"/>
                <a:ea typeface="Raleway"/>
                <a:cs typeface="Raleway"/>
                <a:sym typeface="Raleway"/>
              </a:rPr>
              <a:t>uit</a:t>
            </a:r>
            <a:r>
              <a:rPr lang="en-US" dirty="0">
                <a:latin typeface="Raleway"/>
                <a:ea typeface="Raleway"/>
                <a:cs typeface="Raleway"/>
                <a:sym typeface="Raleway"/>
              </a:rPr>
              <a:t> </a:t>
            </a:r>
            <a:r>
              <a:rPr lang="en-US" dirty="0" err="1">
                <a:latin typeface="Raleway"/>
                <a:ea typeface="Raleway"/>
                <a:cs typeface="Raleway"/>
                <a:sym typeface="Raleway"/>
              </a:rPr>
              <a:t>verschillende</a:t>
            </a:r>
            <a:r>
              <a:rPr lang="en-US" dirty="0">
                <a:latin typeface="Raleway"/>
                <a:ea typeface="Raleway"/>
                <a:cs typeface="Raleway"/>
                <a:sym typeface="Raleway"/>
              </a:rPr>
              <a:t> </a:t>
            </a:r>
            <a:r>
              <a:rPr lang="en-US" dirty="0" err="1">
                <a:latin typeface="Raleway"/>
                <a:ea typeface="Raleway"/>
                <a:cs typeface="Raleway"/>
                <a:sym typeface="Raleway"/>
              </a:rPr>
              <a:t>landen</a:t>
            </a:r>
            <a:r>
              <a:rPr lang="en-US" dirty="0">
                <a:latin typeface="Raleway"/>
                <a:ea typeface="Raleway"/>
                <a:cs typeface="Raleway"/>
                <a:sym typeface="Raleway"/>
              </a:rPr>
              <a:t> </a:t>
            </a:r>
            <a:r>
              <a:rPr lang="en-US" dirty="0" err="1">
                <a:latin typeface="Raleway"/>
                <a:ea typeface="Raleway"/>
                <a:cs typeface="Raleway"/>
                <a:sym typeface="Raleway"/>
              </a:rPr>
              <a:t>kunnen</a:t>
            </a:r>
            <a:r>
              <a:rPr lang="en-US" dirty="0">
                <a:latin typeface="Raleway"/>
                <a:ea typeface="Raleway"/>
                <a:cs typeface="Raleway"/>
                <a:sym typeface="Raleway"/>
              </a:rPr>
              <a:t> </a:t>
            </a:r>
            <a:r>
              <a:rPr lang="en-US" dirty="0" err="1">
                <a:latin typeface="Raleway"/>
                <a:ea typeface="Raleway"/>
                <a:cs typeface="Raleway"/>
                <a:sym typeface="Raleway"/>
              </a:rPr>
              <a:t>verschillende</a:t>
            </a:r>
            <a:r>
              <a:rPr lang="en-US" dirty="0">
                <a:latin typeface="Raleway"/>
                <a:ea typeface="Raleway"/>
                <a:cs typeface="Raleway"/>
                <a:sym typeface="Raleway"/>
              </a:rPr>
              <a:t> </a:t>
            </a:r>
            <a:r>
              <a:rPr lang="en-US" dirty="0" err="1">
                <a:latin typeface="Raleway"/>
                <a:ea typeface="Raleway"/>
                <a:cs typeface="Raleway"/>
                <a:sym typeface="Raleway"/>
              </a:rPr>
              <a:t>opvattingen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definities</a:t>
            </a:r>
            <a:r>
              <a:rPr lang="en-US" dirty="0">
                <a:latin typeface="Raleway"/>
                <a:ea typeface="Raleway"/>
                <a:cs typeface="Raleway"/>
                <a:sym typeface="Raleway"/>
              </a:rPr>
              <a:t> van stages </a:t>
            </a:r>
            <a:r>
              <a:rPr lang="en-US" dirty="0" err="1">
                <a:latin typeface="Raleway"/>
                <a:ea typeface="Raleway"/>
                <a:cs typeface="Raleway"/>
                <a:sym typeface="Raleway"/>
              </a:rPr>
              <a:t>hebben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deze</a:t>
            </a:r>
            <a:r>
              <a:rPr lang="en-US" dirty="0">
                <a:latin typeface="Raleway"/>
                <a:ea typeface="Raleway"/>
                <a:cs typeface="Raleway"/>
                <a:sym typeface="Raleway"/>
              </a:rPr>
              <a:t> </a:t>
            </a:r>
            <a:r>
              <a:rPr lang="en-US" dirty="0" err="1">
                <a:latin typeface="Raleway"/>
                <a:ea typeface="Raleway"/>
                <a:cs typeface="Raleway"/>
                <a:sym typeface="Raleway"/>
              </a:rPr>
              <a:t>regelmatig</a:t>
            </a:r>
            <a:r>
              <a:rPr lang="en-US" dirty="0">
                <a:latin typeface="Raleway"/>
                <a:ea typeface="Raleway"/>
                <a:cs typeface="Raleway"/>
                <a:sym typeface="Raleway"/>
              </a:rPr>
              <a:t> </a:t>
            </a:r>
            <a:r>
              <a:rPr lang="en-US" dirty="0" err="1">
                <a:latin typeface="Raleway"/>
                <a:ea typeface="Raleway"/>
                <a:cs typeface="Raleway"/>
                <a:sym typeface="Raleway"/>
              </a:rPr>
              <a:t>verwarren</a:t>
            </a:r>
            <a:r>
              <a:rPr lang="en-US" dirty="0">
                <a:latin typeface="Raleway"/>
                <a:ea typeface="Raleway"/>
                <a:cs typeface="Raleway"/>
                <a:sym typeface="Raleway"/>
              </a:rPr>
              <a:t> met </a:t>
            </a:r>
            <a:r>
              <a:rPr lang="en-US" dirty="0" err="1">
                <a:latin typeface="Raleway"/>
                <a:ea typeface="Raleway"/>
                <a:cs typeface="Raleway"/>
                <a:sym typeface="Raleway"/>
              </a:rPr>
              <a:t>formele</a:t>
            </a:r>
            <a:r>
              <a:rPr lang="en-US" dirty="0">
                <a:latin typeface="Raleway"/>
                <a:ea typeface="Raleway"/>
                <a:cs typeface="Raleway"/>
                <a:sym typeface="Raleway"/>
              </a:rPr>
              <a:t> </a:t>
            </a:r>
            <a:r>
              <a:rPr lang="en-US" dirty="0" err="1">
                <a:latin typeface="Raleway"/>
                <a:ea typeface="Raleway"/>
                <a:cs typeface="Raleway"/>
                <a:sym typeface="Raleway"/>
              </a:rPr>
              <a:t>leercontracten</a:t>
            </a:r>
            <a:r>
              <a:rPr lang="en-US" dirty="0">
                <a:latin typeface="Raleway"/>
                <a:ea typeface="Raleway"/>
                <a:cs typeface="Raleway"/>
                <a:sym typeface="Raleway"/>
              </a:rPr>
              <a:t> of </a:t>
            </a:r>
            <a:r>
              <a:rPr lang="en-US" dirty="0"/>
              <a:t>traineeships</a:t>
            </a:r>
            <a:r>
              <a:rPr lang="en-US"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ct val="100000"/>
              <a:buNone/>
            </a:pPr>
            <a:r>
              <a:rPr lang="en-US" dirty="0" err="1">
                <a:latin typeface="Raleway"/>
                <a:ea typeface="Raleway"/>
                <a:cs typeface="Raleway"/>
                <a:sym typeface="Raleway"/>
              </a:rPr>
              <a:t>Voor</a:t>
            </a:r>
            <a:r>
              <a:rPr lang="en-US" dirty="0">
                <a:latin typeface="Raleway"/>
                <a:ea typeface="Raleway"/>
                <a:cs typeface="Raleway"/>
                <a:sym typeface="Raleway"/>
              </a:rPr>
              <a:t> </a:t>
            </a:r>
            <a:r>
              <a:rPr lang="en-US" dirty="0" err="1">
                <a:latin typeface="Raleway"/>
                <a:ea typeface="Raleway"/>
                <a:cs typeface="Raleway"/>
                <a:sym typeface="Raleway"/>
              </a:rPr>
              <a:t>alle</a:t>
            </a:r>
            <a:r>
              <a:rPr lang="en-US" dirty="0">
                <a:latin typeface="Raleway"/>
                <a:ea typeface="Raleway"/>
                <a:cs typeface="Raleway"/>
                <a:sym typeface="Raleway"/>
              </a:rPr>
              <a:t> </a:t>
            </a:r>
            <a:r>
              <a:rPr lang="en-US" dirty="0" err="1">
                <a:latin typeface="Raleway"/>
                <a:ea typeface="Raleway"/>
                <a:cs typeface="Raleway"/>
                <a:sym typeface="Raleway"/>
              </a:rPr>
              <a:t>duidelijkheid</a:t>
            </a:r>
            <a:r>
              <a:rPr lang="en-US" dirty="0">
                <a:latin typeface="Raleway"/>
                <a:ea typeface="Raleway"/>
                <a:cs typeface="Raleway"/>
                <a:sym typeface="Raleway"/>
              </a:rPr>
              <a:t>, </a:t>
            </a:r>
            <a:r>
              <a:rPr lang="en-US" dirty="0" err="1">
                <a:latin typeface="Raleway"/>
                <a:ea typeface="Raleway"/>
                <a:cs typeface="Raleway"/>
                <a:sym typeface="Raleway"/>
              </a:rPr>
              <a:t>onze</a:t>
            </a:r>
            <a:r>
              <a:rPr lang="en-US" dirty="0">
                <a:latin typeface="Raleway"/>
                <a:ea typeface="Raleway"/>
                <a:cs typeface="Raleway"/>
                <a:sym typeface="Raleway"/>
              </a:rPr>
              <a:t> cursus </a:t>
            </a:r>
            <a:r>
              <a:rPr lang="en-US" dirty="0" err="1">
                <a:latin typeface="Raleway"/>
                <a:ea typeface="Raleway"/>
                <a:cs typeface="Raleway"/>
                <a:sym typeface="Raleway"/>
              </a:rPr>
              <a:t>zal</a:t>
            </a:r>
            <a:r>
              <a:rPr lang="en-US" dirty="0">
                <a:latin typeface="Raleway"/>
                <a:ea typeface="Raleway"/>
                <a:cs typeface="Raleway"/>
                <a:sym typeface="Raleway"/>
              </a:rPr>
              <a:t> </a:t>
            </a:r>
            <a:r>
              <a:rPr lang="en-US" dirty="0" err="1">
                <a:latin typeface="Raleway"/>
                <a:ea typeface="Raleway"/>
                <a:cs typeface="Raleway"/>
                <a:sym typeface="Raleway"/>
              </a:rPr>
              <a:t>zich</a:t>
            </a:r>
            <a:r>
              <a:rPr lang="en-US" dirty="0">
                <a:latin typeface="Raleway"/>
                <a:ea typeface="Raleway"/>
                <a:cs typeface="Raleway"/>
                <a:sym typeface="Raleway"/>
              </a:rPr>
              <a:t> </a:t>
            </a:r>
            <a:r>
              <a:rPr lang="en-US" dirty="0" err="1">
                <a:latin typeface="Raleway"/>
                <a:ea typeface="Raleway"/>
                <a:cs typeface="Raleway"/>
                <a:sym typeface="Raleway"/>
              </a:rPr>
              <a:t>alleen</a:t>
            </a:r>
            <a:r>
              <a:rPr lang="en-US" dirty="0">
                <a:latin typeface="Raleway"/>
                <a:ea typeface="Raleway"/>
                <a:cs typeface="Raleway"/>
                <a:sym typeface="Raleway"/>
              </a:rPr>
              <a:t> </a:t>
            </a:r>
            <a:r>
              <a:rPr lang="en-US" dirty="0" err="1">
                <a:latin typeface="Raleway"/>
                <a:ea typeface="Raleway"/>
                <a:cs typeface="Raleway"/>
                <a:sym typeface="Raleway"/>
              </a:rPr>
              <a:t>richten</a:t>
            </a:r>
            <a:r>
              <a:rPr lang="en-US" dirty="0">
                <a:latin typeface="Raleway"/>
                <a:ea typeface="Raleway"/>
                <a:cs typeface="Raleway"/>
                <a:sym typeface="Raleway"/>
              </a:rPr>
              <a:t> op </a:t>
            </a:r>
            <a:r>
              <a:rPr lang="en-US" b="1" dirty="0">
                <a:latin typeface="Raleway"/>
                <a:ea typeface="Raleway"/>
                <a:cs typeface="Raleway"/>
                <a:sym typeface="Raleway"/>
              </a:rPr>
              <a:t>stages in de </a:t>
            </a:r>
            <a:r>
              <a:rPr lang="en-US" b="1" dirty="0" err="1">
                <a:latin typeface="Raleway"/>
                <a:ea typeface="Raleway"/>
                <a:cs typeface="Raleway"/>
                <a:sym typeface="Raleway"/>
              </a:rPr>
              <a:t>voedingsmiddelenindustrie</a:t>
            </a:r>
            <a:r>
              <a:rPr lang="en-US" dirty="0">
                <a:latin typeface="Raleway"/>
                <a:ea typeface="Raleway"/>
                <a:cs typeface="Raleway"/>
                <a:sym typeface="Raleway"/>
              </a:rPr>
              <a:t>. We </a:t>
            </a:r>
            <a:r>
              <a:rPr lang="en-US" dirty="0" err="1">
                <a:latin typeface="Raleway"/>
                <a:ea typeface="Raleway"/>
                <a:cs typeface="Raleway"/>
                <a:sym typeface="Raleway"/>
              </a:rPr>
              <a:t>zullen</a:t>
            </a:r>
            <a:r>
              <a:rPr lang="en-US" dirty="0">
                <a:latin typeface="Raleway"/>
                <a:ea typeface="Raleway"/>
                <a:cs typeface="Raleway"/>
                <a:sym typeface="Raleway"/>
              </a:rPr>
              <a:t> </a:t>
            </a:r>
            <a:r>
              <a:rPr lang="en-US" dirty="0" err="1">
                <a:latin typeface="Raleway"/>
                <a:ea typeface="Raleway"/>
                <a:cs typeface="Raleway"/>
                <a:sym typeface="Raleway"/>
              </a:rPr>
              <a:t>uitleggen</a:t>
            </a:r>
            <a:r>
              <a:rPr lang="en-US" dirty="0">
                <a:latin typeface="Raleway"/>
                <a:ea typeface="Raleway"/>
                <a:cs typeface="Raleway"/>
                <a:sym typeface="Raleway"/>
              </a:rPr>
              <a:t> hoe we </a:t>
            </a:r>
            <a:r>
              <a:rPr lang="en-US" dirty="0" err="1">
                <a:latin typeface="Raleway"/>
                <a:ea typeface="Raleway"/>
                <a:cs typeface="Raleway"/>
                <a:sym typeface="Raleway"/>
              </a:rPr>
              <a:t>hun</a:t>
            </a:r>
            <a:r>
              <a:rPr lang="en-US" dirty="0">
                <a:latin typeface="Raleway"/>
                <a:ea typeface="Raleway"/>
                <a:cs typeface="Raleway"/>
                <a:sym typeface="Raleway"/>
              </a:rPr>
              <a:t> </a:t>
            </a:r>
            <a:r>
              <a:rPr lang="en-US" dirty="0" err="1">
                <a:latin typeface="Raleway"/>
                <a:ea typeface="Raleway"/>
                <a:cs typeface="Raleway"/>
                <a:sym typeface="Raleway"/>
              </a:rPr>
              <a:t>mogelijkheden</a:t>
            </a:r>
            <a:r>
              <a:rPr lang="en-US" dirty="0">
                <a:latin typeface="Raleway"/>
                <a:ea typeface="Raleway"/>
                <a:cs typeface="Raleway"/>
                <a:sym typeface="Raleway"/>
              </a:rPr>
              <a:t> </a:t>
            </a:r>
            <a:r>
              <a:rPr lang="en-US" dirty="0" err="1">
                <a:latin typeface="Raleway"/>
                <a:ea typeface="Raleway"/>
                <a:cs typeface="Raleway"/>
                <a:sym typeface="Raleway"/>
              </a:rPr>
              <a:t>begrijpen</a:t>
            </a:r>
            <a:r>
              <a:rPr lang="en-US" dirty="0"/>
              <a:t> </a:t>
            </a:r>
            <a:r>
              <a:rPr lang="en-US" dirty="0" err="1"/>
              <a:t>en</a:t>
            </a:r>
            <a:r>
              <a:rPr lang="en-US" dirty="0"/>
              <a:t> </a:t>
            </a:r>
            <a:r>
              <a:rPr lang="en-US" dirty="0" err="1"/>
              <a:t>deze</a:t>
            </a:r>
            <a:r>
              <a:rPr lang="en-US" dirty="0"/>
              <a:t> </a:t>
            </a:r>
            <a:r>
              <a:rPr lang="en-US" dirty="0" err="1"/>
              <a:t>delen</a:t>
            </a:r>
            <a:r>
              <a:rPr lang="en-US" dirty="0"/>
              <a:t> </a:t>
            </a:r>
            <a:r>
              <a:rPr lang="en-US" dirty="0" err="1"/>
              <a:t>tijdens</a:t>
            </a:r>
            <a:r>
              <a:rPr lang="en-US" dirty="0"/>
              <a:t> de cursus. </a:t>
            </a:r>
            <a:endParaRPr dirty="0"/>
          </a:p>
        </p:txBody>
      </p:sp>
      <p:sp>
        <p:nvSpPr>
          <p:cNvPr id="317" name="Google Shape;317;p4"/>
          <p:cNvSpPr txBox="1">
            <a:spLocks noGrp="1"/>
          </p:cNvSpPr>
          <p:nvPr>
            <p:ph type="body" idx="3"/>
          </p:nvPr>
        </p:nvSpPr>
        <p:spPr>
          <a:xfrm>
            <a:off x="904240" y="398379"/>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Onze focus...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0"/>
          <p:cNvSpPr txBox="1">
            <a:spLocks noGrp="1"/>
          </p:cNvSpPr>
          <p:nvPr>
            <p:ph type="body" idx="1"/>
          </p:nvPr>
        </p:nvSpPr>
        <p:spPr>
          <a:xfrm>
            <a:off x="2149154" y="934084"/>
            <a:ext cx="9413850"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De generatiekloof overbruggen</a:t>
            </a:r>
            <a:endParaRPr/>
          </a:p>
        </p:txBody>
      </p:sp>
      <p:sp>
        <p:nvSpPr>
          <p:cNvPr id="830" name="Google Shape;830;p4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04</a:t>
            </a:r>
            <a:endParaRPr/>
          </a:p>
        </p:txBody>
      </p:sp>
      <p:pic>
        <p:nvPicPr>
          <p:cNvPr id="831" name="Google Shape;831;p40"/>
          <p:cNvPicPr preferRelativeResize="0"/>
          <p:nvPr/>
        </p:nvPicPr>
        <p:blipFill rotWithShape="1">
          <a:blip r:embed="rId3">
            <a:alphaModFix/>
          </a:blip>
          <a:srcRect/>
          <a:stretch/>
        </p:blipFill>
        <p:spPr>
          <a:xfrm>
            <a:off x="4376779" y="2127391"/>
            <a:ext cx="3438442" cy="26032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1"/>
          <p:cNvSpPr txBox="1">
            <a:spLocks noGrp="1"/>
          </p:cNvSpPr>
          <p:nvPr>
            <p:ph type="body" idx="1"/>
          </p:nvPr>
        </p:nvSpPr>
        <p:spPr>
          <a:xfrm>
            <a:off x="10231000" y="5000982"/>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837" name="Google Shape;837;p41"/>
          <p:cNvSpPr txBox="1">
            <a:spLocks noGrp="1"/>
          </p:cNvSpPr>
          <p:nvPr>
            <p:ph type="body" idx="2"/>
          </p:nvPr>
        </p:nvSpPr>
        <p:spPr>
          <a:xfrm>
            <a:off x="4968258" y="706326"/>
            <a:ext cx="6197534" cy="5058937"/>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lt1"/>
              </a:buClr>
              <a:buSzPts val="2200"/>
              <a:buNone/>
            </a:pPr>
            <a:r>
              <a:rPr lang="en-US" sz="2200" dirty="0" err="1">
                <a:latin typeface="Raleway"/>
                <a:ea typeface="Raleway"/>
                <a:cs typeface="Raleway"/>
                <a:sym typeface="Raleway"/>
              </a:rPr>
              <a:t>Voordat</a:t>
            </a:r>
            <a:r>
              <a:rPr lang="en-US" sz="2200" dirty="0">
                <a:latin typeface="Raleway"/>
                <a:ea typeface="Raleway"/>
                <a:cs typeface="Raleway"/>
                <a:sym typeface="Raleway"/>
              </a:rPr>
              <a:t> COVID-19 tot </a:t>
            </a:r>
            <a:r>
              <a:rPr lang="en-US" sz="2200" dirty="0" err="1">
                <a:latin typeface="Raleway"/>
                <a:ea typeface="Raleway"/>
                <a:cs typeface="Raleway"/>
                <a:sym typeface="Raleway"/>
              </a:rPr>
              <a:t>pandemie</a:t>
            </a:r>
            <a:r>
              <a:rPr lang="en-US" sz="2200" dirty="0">
                <a:latin typeface="Raleway"/>
                <a:ea typeface="Raleway"/>
                <a:cs typeface="Raleway"/>
                <a:sym typeface="Raleway"/>
              </a:rPr>
              <a:t> </a:t>
            </a:r>
            <a:r>
              <a:rPr lang="en-US" sz="2200" dirty="0" err="1">
                <a:latin typeface="Raleway"/>
                <a:ea typeface="Raleway"/>
                <a:cs typeface="Raleway"/>
                <a:sym typeface="Raleway"/>
              </a:rPr>
              <a:t>werd</a:t>
            </a:r>
            <a:r>
              <a:rPr lang="en-US" sz="2200" dirty="0">
                <a:latin typeface="Raleway"/>
                <a:ea typeface="Raleway"/>
                <a:cs typeface="Raleway"/>
                <a:sym typeface="Raleway"/>
              </a:rPr>
              <a:t> </a:t>
            </a:r>
            <a:r>
              <a:rPr lang="en-US" sz="2200" dirty="0" err="1">
                <a:latin typeface="Raleway"/>
                <a:ea typeface="Raleway"/>
                <a:cs typeface="Raleway"/>
                <a:sym typeface="Raleway"/>
              </a:rPr>
              <a:t>uitgeroepen</a:t>
            </a:r>
            <a:r>
              <a:rPr lang="en-US" sz="2200" dirty="0">
                <a:latin typeface="Raleway"/>
                <a:ea typeface="Raleway"/>
                <a:cs typeface="Raleway"/>
                <a:sym typeface="Raleway"/>
              </a:rPr>
              <a:t>, was </a:t>
            </a:r>
            <a:r>
              <a:rPr lang="en-US" sz="2200" dirty="0" err="1">
                <a:latin typeface="Raleway"/>
                <a:ea typeface="Raleway"/>
                <a:cs typeface="Raleway"/>
                <a:sym typeface="Raleway"/>
              </a:rPr>
              <a:t>een</a:t>
            </a:r>
            <a:r>
              <a:rPr lang="en-US" sz="2200" dirty="0">
                <a:latin typeface="Raleway"/>
                <a:ea typeface="Raleway"/>
                <a:cs typeface="Raleway"/>
                <a:sym typeface="Raleway"/>
              </a:rPr>
              <a:t> van de </a:t>
            </a:r>
            <a:r>
              <a:rPr lang="en-US" sz="2200" dirty="0" err="1">
                <a:latin typeface="Raleway"/>
                <a:ea typeface="Raleway"/>
                <a:cs typeface="Raleway"/>
                <a:sym typeface="Raleway"/>
              </a:rPr>
              <a:t>dringende</a:t>
            </a:r>
            <a:r>
              <a:rPr lang="en-US" sz="2200" dirty="0">
                <a:latin typeface="Raleway"/>
                <a:ea typeface="Raleway"/>
                <a:cs typeface="Raleway"/>
                <a:sym typeface="Raleway"/>
              </a:rPr>
              <a:t> </a:t>
            </a:r>
            <a:r>
              <a:rPr lang="en-US" sz="2200" dirty="0" err="1">
                <a:latin typeface="Raleway"/>
                <a:ea typeface="Raleway"/>
                <a:cs typeface="Raleway"/>
                <a:sym typeface="Raleway"/>
              </a:rPr>
              <a:t>personeelskwesties</a:t>
            </a:r>
            <a:r>
              <a:rPr lang="en-US" sz="2200" dirty="0">
                <a:latin typeface="Raleway"/>
                <a:ea typeface="Raleway"/>
                <a:cs typeface="Raleway"/>
                <a:sym typeface="Raleway"/>
              </a:rPr>
              <a:t> </a:t>
            </a:r>
            <a:r>
              <a:rPr lang="en-US" sz="2200" dirty="0" err="1">
                <a:latin typeface="Raleway"/>
                <a:ea typeface="Raleway"/>
                <a:cs typeface="Raleway"/>
                <a:sym typeface="Raleway"/>
              </a:rPr>
              <a:t>waarmee</a:t>
            </a:r>
            <a:r>
              <a:rPr lang="en-US" sz="2200" dirty="0">
                <a:latin typeface="Raleway"/>
                <a:ea typeface="Raleway"/>
                <a:cs typeface="Raleway"/>
                <a:sym typeface="Raleway"/>
              </a:rPr>
              <a:t> </a:t>
            </a:r>
            <a:r>
              <a:rPr lang="en-US" sz="2200" dirty="0" err="1">
                <a:latin typeface="Raleway"/>
                <a:ea typeface="Raleway"/>
                <a:cs typeface="Raleway"/>
                <a:sym typeface="Raleway"/>
              </a:rPr>
              <a:t>organisaties</a:t>
            </a:r>
            <a:r>
              <a:rPr lang="en-US" sz="2200" dirty="0">
                <a:latin typeface="Raleway"/>
                <a:ea typeface="Raleway"/>
                <a:cs typeface="Raleway"/>
                <a:sym typeface="Raleway"/>
              </a:rPr>
              <a:t> </a:t>
            </a:r>
            <a:r>
              <a:rPr lang="en-US" sz="2200" dirty="0" err="1">
                <a:latin typeface="Raleway"/>
                <a:ea typeface="Raleway"/>
                <a:cs typeface="Raleway"/>
                <a:sym typeface="Raleway"/>
              </a:rPr>
              <a:t>werden</a:t>
            </a:r>
            <a:r>
              <a:rPr lang="en-US" sz="2200" dirty="0">
                <a:latin typeface="Raleway"/>
                <a:ea typeface="Raleway"/>
                <a:cs typeface="Raleway"/>
                <a:sym typeface="Raleway"/>
              </a:rPr>
              <a:t> </a:t>
            </a:r>
            <a:r>
              <a:rPr lang="en-US" sz="2200" dirty="0" err="1">
                <a:latin typeface="Raleway"/>
                <a:ea typeface="Raleway"/>
                <a:cs typeface="Raleway"/>
                <a:sym typeface="Raleway"/>
              </a:rPr>
              <a:t>geconfronteerd</a:t>
            </a:r>
            <a:r>
              <a:rPr lang="en-US" sz="2200" dirty="0">
                <a:latin typeface="Raleway"/>
                <a:ea typeface="Raleway"/>
                <a:cs typeface="Raleway"/>
                <a:sym typeface="Raleway"/>
              </a:rPr>
              <a:t> het </a:t>
            </a:r>
            <a:r>
              <a:rPr lang="en-US" sz="2200" dirty="0" err="1">
                <a:latin typeface="Raleway"/>
                <a:ea typeface="Raleway"/>
                <a:cs typeface="Raleway"/>
                <a:sym typeface="Raleway"/>
              </a:rPr>
              <a:t>beheer</a:t>
            </a:r>
            <a:r>
              <a:rPr lang="en-US" sz="2200" dirty="0">
                <a:latin typeface="Raleway"/>
                <a:ea typeface="Raleway"/>
                <a:cs typeface="Raleway"/>
                <a:sym typeface="Raleway"/>
              </a:rPr>
              <a:t> van </a:t>
            </a:r>
            <a:r>
              <a:rPr lang="en-US" sz="2200" dirty="0" err="1">
                <a:latin typeface="Raleway"/>
                <a:ea typeface="Raleway"/>
                <a:cs typeface="Raleway"/>
                <a:sym typeface="Raleway"/>
              </a:rPr>
              <a:t>een</a:t>
            </a:r>
            <a:r>
              <a:rPr lang="en-US" sz="2200" dirty="0">
                <a:latin typeface="Raleway"/>
                <a:ea typeface="Raleway"/>
                <a:cs typeface="Raleway"/>
                <a:sym typeface="Raleway"/>
              </a:rPr>
              <a:t> steeds </a:t>
            </a:r>
            <a:r>
              <a:rPr lang="en-US" sz="2200" dirty="0" err="1">
                <a:latin typeface="Raleway"/>
                <a:ea typeface="Raleway"/>
                <a:cs typeface="Raleway"/>
                <a:sym typeface="Raleway"/>
              </a:rPr>
              <a:t>multigenerationeler</a:t>
            </a:r>
            <a:r>
              <a:rPr lang="en-US" sz="2200" dirty="0">
                <a:latin typeface="Raleway"/>
                <a:ea typeface="Raleway"/>
                <a:cs typeface="Raleway"/>
                <a:sym typeface="Raleway"/>
              </a:rPr>
              <a:t> </a:t>
            </a:r>
            <a:r>
              <a:rPr lang="en-US" sz="2200" dirty="0" err="1">
                <a:latin typeface="Raleway"/>
                <a:ea typeface="Raleway"/>
                <a:cs typeface="Raleway"/>
                <a:sym typeface="Raleway"/>
              </a:rPr>
              <a:t>personeelsbestand</a:t>
            </a:r>
            <a:r>
              <a:rPr lang="en-US" sz="2200" dirty="0">
                <a:latin typeface="Raleway"/>
                <a:ea typeface="Raleway"/>
                <a:cs typeface="Raleway"/>
                <a:sym typeface="Raleway"/>
              </a:rPr>
              <a:t>. De crisis </a:t>
            </a:r>
            <a:r>
              <a:rPr lang="en-US" sz="2200" dirty="0" err="1">
                <a:latin typeface="Raleway"/>
                <a:ea typeface="Raleway"/>
                <a:cs typeface="Raleway"/>
                <a:sym typeface="Raleway"/>
              </a:rPr>
              <a:t>biedt</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gelegenheid</a:t>
            </a:r>
            <a:r>
              <a:rPr lang="en-US" sz="2200" dirty="0">
                <a:latin typeface="Raleway"/>
                <a:ea typeface="Raleway"/>
                <a:cs typeface="Raleway"/>
                <a:sym typeface="Raleway"/>
              </a:rPr>
              <a:t> om </a:t>
            </a:r>
            <a:r>
              <a:rPr lang="en-US" sz="2200" dirty="0" err="1">
                <a:latin typeface="Raleway"/>
                <a:ea typeface="Raleway"/>
                <a:cs typeface="Raleway"/>
                <a:sym typeface="Raleway"/>
              </a:rPr>
              <a:t>na</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gaan</a:t>
            </a:r>
            <a:r>
              <a:rPr lang="en-US" sz="2200" dirty="0">
                <a:latin typeface="Raleway"/>
                <a:ea typeface="Raleway"/>
                <a:cs typeface="Raleway"/>
                <a:sym typeface="Raleway"/>
              </a:rPr>
              <a:t> of de </a:t>
            </a:r>
            <a:r>
              <a:rPr lang="en-US" sz="2200" dirty="0" err="1">
                <a:latin typeface="Raleway"/>
                <a:ea typeface="Raleway"/>
                <a:cs typeface="Raleway"/>
                <a:sym typeface="Raleway"/>
              </a:rPr>
              <a:t>traditionele</a:t>
            </a:r>
            <a:r>
              <a:rPr lang="en-US" sz="2200" dirty="0">
                <a:latin typeface="Raleway"/>
                <a:ea typeface="Raleway"/>
                <a:cs typeface="Raleway"/>
                <a:sym typeface="Raleway"/>
              </a:rPr>
              <a:t> </a:t>
            </a:r>
            <a:r>
              <a:rPr lang="en-US" sz="2200" dirty="0" err="1">
                <a:latin typeface="Raleway"/>
                <a:ea typeface="Raleway"/>
                <a:cs typeface="Raleway"/>
                <a:sym typeface="Raleway"/>
              </a:rPr>
              <a:t>benadering</a:t>
            </a:r>
            <a:r>
              <a:rPr lang="en-US" sz="2200" dirty="0">
                <a:latin typeface="Raleway"/>
                <a:ea typeface="Raleway"/>
                <a:cs typeface="Raleway"/>
                <a:sym typeface="Raleway"/>
              </a:rPr>
              <a:t> van </a:t>
            </a:r>
            <a:r>
              <a:rPr lang="en-US" sz="2200" dirty="0" err="1">
                <a:latin typeface="Raleway"/>
                <a:ea typeface="Raleway"/>
                <a:cs typeface="Raleway"/>
                <a:sym typeface="Raleway"/>
              </a:rPr>
              <a:t>segmentering</a:t>
            </a:r>
            <a:r>
              <a:rPr lang="en-US" sz="2200" dirty="0">
                <a:latin typeface="Raleway"/>
                <a:ea typeface="Raleway"/>
                <a:cs typeface="Raleway"/>
                <a:sym typeface="Raleway"/>
              </a:rPr>
              <a:t> </a:t>
            </a:r>
            <a:r>
              <a:rPr lang="en-US" sz="2200" dirty="0" err="1">
                <a:latin typeface="Raleway"/>
                <a:ea typeface="Raleway"/>
                <a:cs typeface="Raleway"/>
                <a:sym typeface="Raleway"/>
              </a:rPr>
              <a:t>naar</a:t>
            </a:r>
            <a:r>
              <a:rPr lang="en-US" sz="2200" dirty="0">
                <a:latin typeface="Raleway"/>
                <a:ea typeface="Raleway"/>
                <a:cs typeface="Raleway"/>
                <a:sym typeface="Raleway"/>
              </a:rPr>
              <a:t> </a:t>
            </a:r>
            <a:r>
              <a:rPr lang="en-US" sz="2200" dirty="0" err="1">
                <a:latin typeface="Raleway"/>
                <a:ea typeface="Raleway"/>
                <a:cs typeface="Raleway"/>
                <a:sym typeface="Raleway"/>
              </a:rPr>
              <a:t>leeftijdsgroep</a:t>
            </a:r>
            <a:r>
              <a:rPr lang="en-US" sz="2200" dirty="0">
                <a:latin typeface="Raleway"/>
                <a:ea typeface="Raleway"/>
                <a:cs typeface="Raleway"/>
                <a:sym typeface="Raleway"/>
              </a:rPr>
              <a:t> nog steeds </a:t>
            </a:r>
            <a:r>
              <a:rPr lang="en-US" sz="2200" dirty="0" err="1">
                <a:latin typeface="Raleway"/>
                <a:ea typeface="Raleway"/>
                <a:cs typeface="Raleway"/>
                <a:sym typeface="Raleway"/>
              </a:rPr>
              <a:t>geldig</a:t>
            </a:r>
            <a:r>
              <a:rPr lang="en-US" sz="2200" dirty="0">
                <a:latin typeface="Raleway"/>
                <a:ea typeface="Raleway"/>
                <a:cs typeface="Raleway"/>
                <a:sym typeface="Raleway"/>
              </a:rPr>
              <a:t> is in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tijd</a:t>
            </a:r>
            <a:r>
              <a:rPr lang="en-US" sz="2200" dirty="0">
                <a:latin typeface="Raleway"/>
                <a:ea typeface="Raleway"/>
                <a:cs typeface="Raleway"/>
                <a:sym typeface="Raleway"/>
              </a:rPr>
              <a:t> </a:t>
            </a:r>
            <a:r>
              <a:rPr lang="en-US" sz="2200" dirty="0" err="1">
                <a:latin typeface="Raleway"/>
                <a:ea typeface="Raleway"/>
                <a:cs typeface="Raleway"/>
                <a:sym typeface="Raleway"/>
              </a:rPr>
              <a:t>waarin</a:t>
            </a:r>
            <a:r>
              <a:rPr lang="en-US" sz="2200" dirty="0">
                <a:latin typeface="Raleway"/>
                <a:ea typeface="Raleway"/>
                <a:cs typeface="Raleway"/>
                <a:sym typeface="Raleway"/>
              </a:rPr>
              <a:t> het </a:t>
            </a:r>
            <a:r>
              <a:rPr lang="en-US" sz="2200" dirty="0" err="1">
                <a:latin typeface="Raleway"/>
                <a:ea typeface="Raleway"/>
                <a:cs typeface="Raleway"/>
                <a:sym typeface="Raleway"/>
              </a:rPr>
              <a:t>demografische</a:t>
            </a:r>
            <a:r>
              <a:rPr lang="en-US" sz="2200" dirty="0">
                <a:latin typeface="Raleway"/>
                <a:ea typeface="Raleway"/>
                <a:cs typeface="Raleway"/>
                <a:sym typeface="Raleway"/>
              </a:rPr>
              <a:t> </a:t>
            </a:r>
            <a:r>
              <a:rPr lang="en-US" sz="2200" dirty="0" err="1">
                <a:latin typeface="Raleway"/>
                <a:ea typeface="Raleway"/>
                <a:cs typeface="Raleway"/>
                <a:sym typeface="Raleway"/>
              </a:rPr>
              <a:t>profiel</a:t>
            </a:r>
            <a:r>
              <a:rPr lang="en-US" sz="2200" dirty="0">
                <a:latin typeface="Raleway"/>
                <a:ea typeface="Raleway"/>
                <a:cs typeface="Raleway"/>
                <a:sym typeface="Raleway"/>
              </a:rPr>
              <a:t> van het </a:t>
            </a:r>
            <a:r>
              <a:rPr lang="en-US" sz="2200" dirty="0" err="1">
                <a:latin typeface="Raleway"/>
                <a:ea typeface="Raleway"/>
                <a:cs typeface="Raleway"/>
                <a:sym typeface="Raleway"/>
              </a:rPr>
              <a:t>personeelsbestand</a:t>
            </a:r>
            <a:r>
              <a:rPr lang="en-US" sz="2200" dirty="0">
                <a:latin typeface="Raleway"/>
                <a:ea typeface="Raleway"/>
                <a:cs typeface="Raleway"/>
                <a:sym typeface="Raleway"/>
              </a:rPr>
              <a:t> </a:t>
            </a:r>
            <a:r>
              <a:rPr lang="en-US" sz="2200" dirty="0" err="1">
                <a:latin typeface="Raleway"/>
                <a:ea typeface="Raleway"/>
                <a:cs typeface="Raleway"/>
                <a:sym typeface="Raleway"/>
              </a:rPr>
              <a:t>drastisch</a:t>
            </a:r>
            <a:r>
              <a:rPr lang="en-US" sz="2200" dirty="0">
                <a:latin typeface="Raleway"/>
                <a:ea typeface="Raleway"/>
                <a:cs typeface="Raleway"/>
                <a:sym typeface="Raleway"/>
              </a:rPr>
              <a:t> </a:t>
            </a:r>
            <a:r>
              <a:rPr lang="en-US" sz="2200" dirty="0" err="1">
                <a:latin typeface="Raleway"/>
                <a:ea typeface="Raleway"/>
                <a:cs typeface="Raleway"/>
                <a:sym typeface="Raleway"/>
              </a:rPr>
              <a:t>verandert</a:t>
            </a:r>
            <a:r>
              <a:rPr lang="en-US" sz="2200" dirty="0">
                <a:latin typeface="Raleway"/>
                <a:ea typeface="Raleway"/>
                <a:cs typeface="Raleway"/>
                <a:sym typeface="Raleway"/>
              </a:rPr>
              <a:t>.</a:t>
            </a:r>
            <a:endParaRPr sz="2200" dirty="0">
              <a:latin typeface="Raleway"/>
              <a:ea typeface="Raleway"/>
              <a:cs typeface="Raleway"/>
              <a:sym typeface="Raleway"/>
            </a:endParaRPr>
          </a:p>
        </p:txBody>
      </p:sp>
      <p:sp>
        <p:nvSpPr>
          <p:cNvPr id="838" name="Google Shape;838;p41"/>
          <p:cNvSpPr txBox="1">
            <a:spLocks noGrp="1"/>
          </p:cNvSpPr>
          <p:nvPr>
            <p:ph type="body" idx="3"/>
          </p:nvPr>
        </p:nvSpPr>
        <p:spPr>
          <a:xfrm>
            <a:off x="5196444" y="1214029"/>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a:t>
            </a:r>
            <a:endParaRPr/>
          </a:p>
        </p:txBody>
      </p:sp>
      <p:sp>
        <p:nvSpPr>
          <p:cNvPr id="839" name="Google Shape;839;p41"/>
          <p:cNvSpPr txBox="1"/>
          <p:nvPr/>
        </p:nvSpPr>
        <p:spPr>
          <a:xfrm>
            <a:off x="10399223" y="5677593"/>
            <a:ext cx="8894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Bron</a:t>
            </a:r>
            <a:endParaRPr sz="1800" b="1">
              <a:solidFill>
                <a:schemeClr val="lt1"/>
              </a:solidFill>
              <a:latin typeface="Calibri"/>
              <a:ea typeface="Calibri"/>
              <a:cs typeface="Calibri"/>
              <a:sym typeface="Calibri"/>
            </a:endParaRPr>
          </a:p>
        </p:txBody>
      </p:sp>
      <p:pic>
        <p:nvPicPr>
          <p:cNvPr id="840" name="Google Shape;840;p41" descr="Stick figure families holding hands"/>
          <p:cNvPicPr preferRelativeResize="0">
            <a:picLocks noGrp="1"/>
          </p:cNvPicPr>
          <p:nvPr>
            <p:ph type="pic" idx="4"/>
          </p:nvPr>
        </p:nvPicPr>
        <p:blipFill rotWithShape="1">
          <a:blip r:embed="rId4" cstate="screen">
            <a:alphaModFix/>
            <a:extLst>
              <a:ext uri="{28A0092B-C50C-407E-A947-70E740481C1C}">
                <a14:useLocalDpi xmlns:a14="http://schemas.microsoft.com/office/drawing/2010/main"/>
              </a:ext>
            </a:extLst>
          </a:blip>
          <a:srcRect/>
          <a:stretch/>
        </p:blipFill>
        <p:spPr>
          <a:xfrm>
            <a:off x="793824" y="530984"/>
            <a:ext cx="4006211" cy="523427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2"/>
          <p:cNvSpPr txBox="1">
            <a:spLocks noGrp="1"/>
          </p:cNvSpPr>
          <p:nvPr>
            <p:ph type="body" idx="1"/>
          </p:nvPr>
        </p:nvSpPr>
        <p:spPr>
          <a:xfrm>
            <a:off x="961534" y="1247480"/>
            <a:ext cx="5618375" cy="578313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lt1"/>
              </a:buClr>
              <a:buSzPts val="2100"/>
              <a:buNone/>
            </a:pPr>
            <a:r>
              <a:rPr lang="en-US" sz="2100" dirty="0" err="1">
                <a:latin typeface="Raleway"/>
                <a:ea typeface="Raleway"/>
                <a:cs typeface="Raleway"/>
                <a:sym typeface="Raleway"/>
              </a:rPr>
              <a:t>Mensen</a:t>
            </a:r>
            <a:r>
              <a:rPr lang="en-US" sz="2100" dirty="0">
                <a:latin typeface="Raleway"/>
                <a:ea typeface="Raleway"/>
                <a:cs typeface="Raleway"/>
                <a:sym typeface="Raleway"/>
              </a:rPr>
              <a:t> die in </a:t>
            </a:r>
            <a:r>
              <a:rPr lang="en-US" sz="2100" dirty="0" err="1">
                <a:latin typeface="Raleway"/>
                <a:ea typeface="Raleway"/>
                <a:cs typeface="Raleway"/>
                <a:sym typeface="Raleway"/>
              </a:rPr>
              <a:t>dezelfde</a:t>
            </a:r>
            <a:r>
              <a:rPr lang="en-US" sz="2100" dirty="0">
                <a:latin typeface="Raleway"/>
                <a:ea typeface="Raleway"/>
                <a:cs typeface="Raleway"/>
                <a:sym typeface="Raleway"/>
              </a:rPr>
              <a:t> </a:t>
            </a:r>
            <a:r>
              <a:rPr lang="en-US" sz="2100" dirty="0" err="1">
                <a:latin typeface="Raleway"/>
                <a:ea typeface="Raleway"/>
                <a:cs typeface="Raleway"/>
                <a:sym typeface="Raleway"/>
              </a:rPr>
              <a:t>tijd</a:t>
            </a:r>
            <a:r>
              <a:rPr lang="en-US" sz="2100" dirty="0">
                <a:latin typeface="Raleway"/>
                <a:ea typeface="Raleway"/>
                <a:cs typeface="Raleway"/>
                <a:sym typeface="Raleway"/>
              </a:rPr>
              <a:t> </a:t>
            </a:r>
            <a:r>
              <a:rPr lang="en-US" sz="2100" dirty="0" err="1">
                <a:latin typeface="Raleway"/>
                <a:ea typeface="Raleway"/>
                <a:cs typeface="Raleway"/>
                <a:sym typeface="Raleway"/>
              </a:rPr>
              <a:t>geboren</a:t>
            </a:r>
            <a:r>
              <a:rPr lang="en-US" sz="2100" dirty="0">
                <a:latin typeface="Raleway"/>
                <a:ea typeface="Raleway"/>
                <a:cs typeface="Raleway"/>
                <a:sym typeface="Raleway"/>
              </a:rPr>
              <a:t> </a:t>
            </a:r>
            <a:r>
              <a:rPr lang="en-US" sz="2100" dirty="0" err="1">
                <a:latin typeface="Raleway"/>
                <a:ea typeface="Raleway"/>
                <a:cs typeface="Raleway"/>
                <a:sym typeface="Raleway"/>
              </a:rPr>
              <a:t>zijn</a:t>
            </a:r>
            <a:r>
              <a:rPr lang="en-US" sz="2100" dirty="0">
                <a:latin typeface="Raleway"/>
                <a:ea typeface="Raleway"/>
                <a:cs typeface="Raleway"/>
                <a:sym typeface="Raleway"/>
              </a:rPr>
              <a:t>, in </a:t>
            </a:r>
            <a:r>
              <a:rPr lang="en-US" sz="2100" dirty="0" err="1">
                <a:latin typeface="Raleway"/>
                <a:ea typeface="Raleway"/>
                <a:cs typeface="Raleway"/>
                <a:sym typeface="Raleway"/>
              </a:rPr>
              <a:t>dezelfde</a:t>
            </a:r>
            <a:r>
              <a:rPr lang="en-US" sz="2100" dirty="0">
                <a:latin typeface="Raleway"/>
                <a:ea typeface="Raleway"/>
                <a:cs typeface="Raleway"/>
                <a:sym typeface="Raleway"/>
              </a:rPr>
              <a:t> </a:t>
            </a:r>
            <a:r>
              <a:rPr lang="en-US" sz="2100" dirty="0" err="1">
                <a:latin typeface="Raleway"/>
                <a:ea typeface="Raleway"/>
                <a:cs typeface="Raleway"/>
                <a:sym typeface="Raleway"/>
              </a:rPr>
              <a:t>plaats</a:t>
            </a:r>
            <a:r>
              <a:rPr lang="en-US" sz="2100" dirty="0">
                <a:latin typeface="Raleway"/>
                <a:ea typeface="Raleway"/>
                <a:cs typeface="Raleway"/>
                <a:sym typeface="Raleway"/>
              </a:rPr>
              <a:t>, die </a:t>
            </a:r>
            <a:r>
              <a:rPr lang="en-US" sz="2100" dirty="0" err="1">
                <a:latin typeface="Raleway"/>
                <a:ea typeface="Raleway"/>
                <a:cs typeface="Raleway"/>
                <a:sym typeface="Raleway"/>
              </a:rPr>
              <a:t>vergelijkbare</a:t>
            </a:r>
            <a:r>
              <a:rPr lang="en-US" sz="2100" dirty="0">
                <a:latin typeface="Raleway"/>
                <a:ea typeface="Raleway"/>
                <a:cs typeface="Raleway"/>
                <a:sym typeface="Raleway"/>
              </a:rPr>
              <a:t> </a:t>
            </a:r>
            <a:r>
              <a:rPr lang="en-US" sz="2100" dirty="0" err="1">
                <a:latin typeface="Raleway"/>
                <a:ea typeface="Raleway"/>
                <a:cs typeface="Raleway"/>
                <a:sym typeface="Raleway"/>
              </a:rPr>
              <a:t>levenservaringen</a:t>
            </a:r>
            <a:r>
              <a:rPr lang="en-US" sz="2100" dirty="0">
                <a:latin typeface="Raleway"/>
                <a:ea typeface="Raleway"/>
                <a:cs typeface="Raleway"/>
                <a:sym typeface="Raleway"/>
              </a:rPr>
              <a:t> </a:t>
            </a:r>
            <a:r>
              <a:rPr lang="en-US" sz="2100" dirty="0" err="1">
                <a:latin typeface="Raleway"/>
                <a:ea typeface="Raleway"/>
                <a:cs typeface="Raleway"/>
                <a:sym typeface="Raleway"/>
              </a:rPr>
              <a:t>hebben</a:t>
            </a:r>
            <a:r>
              <a:rPr lang="en-US" sz="2100" dirty="0">
                <a:latin typeface="Raleway"/>
                <a:ea typeface="Raleway"/>
                <a:cs typeface="Raleway"/>
                <a:sym typeface="Raleway"/>
              </a:rPr>
              <a:t> </a:t>
            </a:r>
            <a:r>
              <a:rPr lang="en-US" sz="2100" dirty="0" err="1">
                <a:latin typeface="Raleway"/>
                <a:ea typeface="Raleway"/>
                <a:cs typeface="Raleway"/>
                <a:sym typeface="Raleway"/>
              </a:rPr>
              <a:t>meegemaakt</a:t>
            </a:r>
            <a:r>
              <a:rPr lang="en-US" sz="2100" dirty="0">
                <a:latin typeface="Raleway"/>
                <a:ea typeface="Raleway"/>
                <a:cs typeface="Raleway"/>
                <a:sym typeface="Raleway"/>
              </a:rPr>
              <a:t>, </a:t>
            </a:r>
            <a:r>
              <a:rPr lang="en-US" sz="2100" dirty="0" err="1">
                <a:latin typeface="Raleway"/>
                <a:ea typeface="Raleway"/>
                <a:cs typeface="Raleway"/>
                <a:sym typeface="Raleway"/>
              </a:rPr>
              <a:t>worden</a:t>
            </a:r>
            <a:r>
              <a:rPr lang="en-US" sz="2100" dirty="0">
                <a:latin typeface="Raleway"/>
                <a:ea typeface="Raleway"/>
                <a:cs typeface="Raleway"/>
                <a:sym typeface="Raleway"/>
              </a:rPr>
              <a:t> </a:t>
            </a:r>
            <a:r>
              <a:rPr lang="en-US" sz="2100" dirty="0" err="1">
                <a:latin typeface="Raleway"/>
                <a:ea typeface="Raleway"/>
                <a:cs typeface="Raleway"/>
                <a:sym typeface="Raleway"/>
              </a:rPr>
              <a:t>gegroepeerd</a:t>
            </a:r>
            <a:r>
              <a:rPr lang="en-US" sz="2100" dirty="0">
                <a:latin typeface="Raleway"/>
                <a:ea typeface="Raleway"/>
                <a:cs typeface="Raleway"/>
                <a:sym typeface="Raleway"/>
              </a:rPr>
              <a:t> in </a:t>
            </a:r>
            <a:r>
              <a:rPr lang="en-US" sz="2100" dirty="0" err="1">
                <a:latin typeface="Raleway"/>
                <a:ea typeface="Raleway"/>
                <a:cs typeface="Raleway"/>
                <a:sym typeface="Raleway"/>
              </a:rPr>
              <a:t>een</a:t>
            </a:r>
            <a:r>
              <a:rPr lang="en-US" sz="2100" dirty="0">
                <a:latin typeface="Raleway"/>
                <a:ea typeface="Raleway"/>
                <a:cs typeface="Raleway"/>
                <a:sym typeface="Raleway"/>
              </a:rPr>
              <a:t> "</a:t>
            </a:r>
            <a:r>
              <a:rPr lang="en-US" sz="2100" dirty="0" err="1">
                <a:latin typeface="Raleway"/>
                <a:ea typeface="Raleway"/>
                <a:cs typeface="Raleway"/>
                <a:sym typeface="Raleway"/>
              </a:rPr>
              <a:t>generatie</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a:t>
            </a:r>
            <a:r>
              <a:rPr lang="en-US" sz="2100" dirty="0" err="1">
                <a:latin typeface="Raleway"/>
                <a:ea typeface="Raleway"/>
                <a:cs typeface="Raleway"/>
                <a:sym typeface="Raleway"/>
              </a:rPr>
              <a:t>hebben</a:t>
            </a:r>
            <a:r>
              <a:rPr lang="en-US" sz="2100" dirty="0">
                <a:latin typeface="Raleway"/>
                <a:ea typeface="Raleway"/>
                <a:cs typeface="Raleway"/>
                <a:sym typeface="Raleway"/>
              </a:rPr>
              <a:t> </a:t>
            </a:r>
            <a:r>
              <a:rPr lang="en-US" sz="2100" dirty="0" err="1">
                <a:latin typeface="Raleway"/>
                <a:ea typeface="Raleway"/>
                <a:cs typeface="Raleway"/>
                <a:sym typeface="Raleway"/>
              </a:rPr>
              <a:t>meestal</a:t>
            </a:r>
            <a:r>
              <a:rPr lang="en-US" sz="2100" dirty="0">
                <a:latin typeface="Raleway"/>
                <a:ea typeface="Raleway"/>
                <a:cs typeface="Raleway"/>
                <a:sym typeface="Raleway"/>
              </a:rPr>
              <a:t> </a:t>
            </a:r>
            <a:r>
              <a:rPr lang="en-US" sz="2100" dirty="0" err="1">
                <a:latin typeface="Raleway"/>
                <a:ea typeface="Raleway"/>
                <a:cs typeface="Raleway"/>
                <a:sym typeface="Raleway"/>
              </a:rPr>
              <a:t>vergelijkbare</a:t>
            </a:r>
            <a:r>
              <a:rPr lang="en-US" sz="2100" dirty="0">
                <a:latin typeface="Raleway"/>
                <a:ea typeface="Raleway"/>
                <a:cs typeface="Raleway"/>
                <a:sym typeface="Raleway"/>
              </a:rPr>
              <a:t> </a:t>
            </a:r>
            <a:r>
              <a:rPr lang="en-US" sz="2100" dirty="0" err="1">
                <a:latin typeface="Raleway"/>
                <a:ea typeface="Raleway"/>
                <a:cs typeface="Raleway"/>
                <a:sym typeface="Raleway"/>
              </a:rPr>
              <a:t>vooruitzichten</a:t>
            </a:r>
            <a:r>
              <a:rPr lang="en-US" sz="2100" dirty="0">
                <a:latin typeface="Raleway"/>
                <a:ea typeface="Raleway"/>
                <a:cs typeface="Raleway"/>
                <a:sym typeface="Raleway"/>
              </a:rPr>
              <a:t>, </a:t>
            </a:r>
            <a:r>
              <a:rPr lang="en-US" sz="2100" dirty="0" err="1">
                <a:latin typeface="Raleway"/>
                <a:ea typeface="Raleway"/>
                <a:cs typeface="Raleway"/>
                <a:sym typeface="Raleway"/>
              </a:rPr>
              <a:t>voorkeuren</a:t>
            </a:r>
            <a:r>
              <a:rPr lang="en-US" sz="2100" dirty="0">
                <a:latin typeface="Raleway"/>
                <a:ea typeface="Raleway"/>
                <a:cs typeface="Raleway"/>
                <a:sym typeface="Raleway"/>
              </a:rPr>
              <a:t>, </a:t>
            </a:r>
            <a:r>
              <a:rPr lang="en-US" sz="2100" dirty="0" err="1">
                <a:latin typeface="Raleway"/>
                <a:ea typeface="Raleway"/>
                <a:cs typeface="Raleway"/>
                <a:sym typeface="Raleway"/>
              </a:rPr>
              <a:t>eigenschappen</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a:t>
            </a:r>
            <a:r>
              <a:rPr lang="en-US" sz="2100" dirty="0" err="1">
                <a:latin typeface="Raleway"/>
                <a:ea typeface="Raleway"/>
                <a:cs typeface="Raleway"/>
                <a:sym typeface="Raleway"/>
              </a:rPr>
              <a:t>waardesystemen</a:t>
            </a:r>
            <a:r>
              <a:rPr lang="en-US" sz="2100" dirty="0">
                <a:latin typeface="Raleway"/>
                <a:ea typeface="Raleway"/>
                <a:cs typeface="Raleway"/>
                <a:sym typeface="Raleway"/>
              </a:rPr>
              <a:t>. </a:t>
            </a:r>
            <a:r>
              <a:rPr lang="en-US" sz="2100" dirty="0" err="1">
                <a:latin typeface="Raleway"/>
                <a:ea typeface="Raleway"/>
                <a:cs typeface="Raleway"/>
                <a:sym typeface="Raleway"/>
              </a:rPr>
              <a:t>Dus</a:t>
            </a:r>
            <a:r>
              <a:rPr lang="en-US" sz="2100" dirty="0">
                <a:latin typeface="Raleway"/>
                <a:ea typeface="Raleway"/>
                <a:cs typeface="Raleway"/>
                <a:sym typeface="Raleway"/>
              </a:rPr>
              <a:t>, </a:t>
            </a:r>
            <a:r>
              <a:rPr lang="en-US" sz="2100" dirty="0" err="1">
                <a:latin typeface="Raleway"/>
                <a:ea typeface="Raleway"/>
                <a:cs typeface="Raleway"/>
                <a:sym typeface="Raleway"/>
              </a:rPr>
              <a:t>afhankelijk</a:t>
            </a:r>
            <a:r>
              <a:rPr lang="en-US" sz="2100" dirty="0">
                <a:latin typeface="Raleway"/>
                <a:ea typeface="Raleway"/>
                <a:cs typeface="Raleway"/>
                <a:sym typeface="Raleway"/>
              </a:rPr>
              <a:t> van je </a:t>
            </a:r>
            <a:r>
              <a:rPr lang="en-US" sz="2100" dirty="0" err="1">
                <a:latin typeface="Raleway"/>
                <a:ea typeface="Raleway"/>
                <a:cs typeface="Raleway"/>
                <a:sym typeface="Raleway"/>
              </a:rPr>
              <a:t>leeftijd</a:t>
            </a:r>
            <a:r>
              <a:rPr lang="en-US" sz="2100" dirty="0">
                <a:latin typeface="Raleway"/>
                <a:ea typeface="Raleway"/>
                <a:cs typeface="Raleway"/>
                <a:sym typeface="Raleway"/>
              </a:rPr>
              <a:t>, </a:t>
            </a:r>
            <a:r>
              <a:rPr lang="en-US" sz="2100" dirty="0" err="1">
                <a:latin typeface="Raleway"/>
                <a:ea typeface="Raleway"/>
                <a:cs typeface="Raleway"/>
                <a:sym typeface="Raleway"/>
              </a:rPr>
              <a:t>levensstijl</a:t>
            </a:r>
            <a:r>
              <a:rPr lang="en-US" sz="2100" dirty="0">
                <a:latin typeface="Raleway"/>
                <a:ea typeface="Raleway"/>
                <a:cs typeface="Raleway"/>
                <a:sym typeface="Raleway"/>
              </a:rPr>
              <a:t>, </a:t>
            </a:r>
            <a:r>
              <a:rPr lang="en-US" sz="2100" dirty="0" err="1">
                <a:latin typeface="Raleway"/>
                <a:ea typeface="Raleway"/>
                <a:cs typeface="Raleway"/>
                <a:sym typeface="Raleway"/>
              </a:rPr>
              <a:t>gewoonten</a:t>
            </a:r>
            <a:r>
              <a:rPr lang="en-US" sz="2100" dirty="0">
                <a:latin typeface="Raleway"/>
                <a:ea typeface="Raleway"/>
                <a:cs typeface="Raleway"/>
                <a:sym typeface="Raleway"/>
              </a:rPr>
              <a:t> of </a:t>
            </a:r>
            <a:r>
              <a:rPr lang="en-US" sz="2100" dirty="0" err="1">
                <a:latin typeface="Raleway"/>
                <a:ea typeface="Raleway"/>
                <a:cs typeface="Raleway"/>
                <a:sym typeface="Raleway"/>
              </a:rPr>
              <a:t>bepaalde</a:t>
            </a:r>
            <a:r>
              <a:rPr lang="en-US" sz="2100" dirty="0">
                <a:latin typeface="Raleway"/>
                <a:ea typeface="Raleway"/>
                <a:cs typeface="Raleway"/>
                <a:sym typeface="Raleway"/>
              </a:rPr>
              <a:t> </a:t>
            </a:r>
            <a:r>
              <a:rPr lang="en-US" sz="2100" dirty="0" err="1">
                <a:latin typeface="Raleway"/>
                <a:ea typeface="Raleway"/>
                <a:cs typeface="Raleway"/>
                <a:sym typeface="Raleway"/>
              </a:rPr>
              <a:t>kenmerken</a:t>
            </a:r>
            <a:r>
              <a:rPr lang="en-US" sz="2100" dirty="0">
                <a:latin typeface="Raleway"/>
                <a:ea typeface="Raleway"/>
                <a:cs typeface="Raleway"/>
                <a:sym typeface="Raleway"/>
              </a:rPr>
              <a:t> kun je in </a:t>
            </a:r>
            <a:r>
              <a:rPr lang="en-US" sz="2100" dirty="0" err="1">
                <a:latin typeface="Raleway"/>
                <a:ea typeface="Raleway"/>
                <a:cs typeface="Raleway"/>
                <a:sym typeface="Raleway"/>
              </a:rPr>
              <a:t>een</a:t>
            </a:r>
            <a:r>
              <a:rPr lang="en-US" sz="2100" dirty="0">
                <a:latin typeface="Raleway"/>
                <a:ea typeface="Raleway"/>
                <a:cs typeface="Raleway"/>
                <a:sym typeface="Raleway"/>
              </a:rPr>
              <a:t> </a:t>
            </a:r>
            <a:r>
              <a:rPr lang="en-US" sz="2100" dirty="0" err="1">
                <a:latin typeface="Raleway"/>
                <a:ea typeface="Raleway"/>
                <a:cs typeface="Raleway"/>
                <a:sym typeface="Raleway"/>
              </a:rPr>
              <a:t>bepaald</a:t>
            </a:r>
            <a:r>
              <a:rPr lang="en-US" sz="2100" dirty="0">
                <a:latin typeface="Raleway"/>
                <a:ea typeface="Raleway"/>
                <a:cs typeface="Raleway"/>
                <a:sym typeface="Raleway"/>
              </a:rPr>
              <a:t> type "</a:t>
            </a:r>
            <a:r>
              <a:rPr lang="en-US" sz="2100" dirty="0" err="1">
                <a:latin typeface="Raleway"/>
                <a:ea typeface="Raleway"/>
                <a:cs typeface="Raleway"/>
                <a:sym typeface="Raleway"/>
              </a:rPr>
              <a:t>generatie</a:t>
            </a:r>
            <a:r>
              <a:rPr lang="en-US" sz="2100" dirty="0">
                <a:latin typeface="Raleway"/>
                <a:ea typeface="Raleway"/>
                <a:cs typeface="Raleway"/>
                <a:sym typeface="Raleway"/>
              </a:rPr>
              <a:t>" </a:t>
            </a:r>
            <a:r>
              <a:rPr lang="en-US" sz="2100" dirty="0" err="1">
                <a:latin typeface="Raleway"/>
                <a:ea typeface="Raleway"/>
                <a:cs typeface="Raleway"/>
                <a:sym typeface="Raleway"/>
              </a:rPr>
              <a:t>vallen</a:t>
            </a:r>
            <a:r>
              <a:rPr lang="en-US" sz="2100" dirty="0">
                <a:latin typeface="Raleway"/>
                <a:ea typeface="Raleway"/>
                <a:cs typeface="Raleway"/>
                <a:sym typeface="Raleway"/>
              </a:rPr>
              <a:t>. </a:t>
            </a:r>
            <a:endParaRPr dirty="0"/>
          </a:p>
          <a:p>
            <a:pPr marL="0" lvl="0" indent="0" algn="l" rtl="0">
              <a:lnSpc>
                <a:spcPct val="110000"/>
              </a:lnSpc>
              <a:spcBef>
                <a:spcPts val="0"/>
              </a:spcBef>
              <a:spcAft>
                <a:spcPts val="0"/>
              </a:spcAft>
              <a:buClr>
                <a:schemeClr val="lt1"/>
              </a:buClr>
              <a:buSzPts val="2100"/>
              <a:buNone/>
            </a:pPr>
            <a:r>
              <a:rPr lang="en-US" sz="2100" dirty="0">
                <a:latin typeface="Raleway"/>
                <a:ea typeface="Raleway"/>
                <a:cs typeface="Raleway"/>
                <a:sym typeface="Raleway"/>
              </a:rPr>
              <a:t>Elke </a:t>
            </a:r>
            <a:r>
              <a:rPr lang="en-US" sz="2100" dirty="0" err="1">
                <a:latin typeface="Raleway"/>
                <a:ea typeface="Raleway"/>
                <a:cs typeface="Raleway"/>
                <a:sym typeface="Raleway"/>
              </a:rPr>
              <a:t>generatiecategorie</a:t>
            </a:r>
            <a:r>
              <a:rPr lang="en-US" sz="2100" dirty="0">
                <a:latin typeface="Raleway"/>
                <a:ea typeface="Raleway"/>
                <a:cs typeface="Raleway"/>
                <a:sym typeface="Raleway"/>
              </a:rPr>
              <a:t> </a:t>
            </a:r>
            <a:r>
              <a:rPr lang="en-US" sz="2100" dirty="0" err="1">
                <a:latin typeface="Raleway"/>
                <a:ea typeface="Raleway"/>
                <a:cs typeface="Raleway"/>
                <a:sym typeface="Raleway"/>
              </a:rPr>
              <a:t>heeft</a:t>
            </a:r>
            <a:r>
              <a:rPr lang="en-US" sz="2100" dirty="0">
                <a:latin typeface="Raleway"/>
                <a:ea typeface="Raleway"/>
                <a:cs typeface="Raleway"/>
                <a:sym typeface="Raleway"/>
              </a:rPr>
              <a:t>, </a:t>
            </a:r>
            <a:r>
              <a:rPr lang="en-US" sz="2100" dirty="0" err="1">
                <a:latin typeface="Raleway"/>
                <a:ea typeface="Raleway"/>
                <a:cs typeface="Raleway"/>
                <a:sym typeface="Raleway"/>
              </a:rPr>
              <a:t>afhankelijk</a:t>
            </a:r>
            <a:r>
              <a:rPr lang="en-US" sz="2100" dirty="0">
                <a:latin typeface="Raleway"/>
                <a:ea typeface="Raleway"/>
                <a:cs typeface="Raleway"/>
                <a:sym typeface="Raleway"/>
              </a:rPr>
              <a:t> van de </a:t>
            </a:r>
            <a:r>
              <a:rPr lang="en-US" sz="2100" dirty="0" err="1">
                <a:latin typeface="Raleway"/>
                <a:ea typeface="Raleway"/>
                <a:cs typeface="Raleway"/>
                <a:sym typeface="Raleway"/>
              </a:rPr>
              <a:t>omstandigheden</a:t>
            </a:r>
            <a:r>
              <a:rPr lang="en-US" sz="2100" dirty="0">
                <a:latin typeface="Raleway"/>
                <a:ea typeface="Raleway"/>
                <a:cs typeface="Raleway"/>
                <a:sym typeface="Raleway"/>
              </a:rPr>
              <a:t>, </a:t>
            </a:r>
            <a:r>
              <a:rPr lang="en-US" sz="2100" dirty="0" err="1">
                <a:latin typeface="Raleway"/>
                <a:ea typeface="Raleway"/>
                <a:cs typeface="Raleway"/>
                <a:sym typeface="Raleway"/>
              </a:rPr>
              <a:t>haar</a:t>
            </a:r>
            <a:r>
              <a:rPr lang="en-US" sz="2100" dirty="0">
                <a:latin typeface="Raleway"/>
                <a:ea typeface="Raleway"/>
                <a:cs typeface="Raleway"/>
                <a:sym typeface="Raleway"/>
              </a:rPr>
              <a:t> eigen </a:t>
            </a:r>
            <a:r>
              <a:rPr lang="en-US" sz="2100" dirty="0" err="1">
                <a:latin typeface="Raleway"/>
                <a:ea typeface="Raleway"/>
                <a:cs typeface="Raleway"/>
                <a:sym typeface="Raleway"/>
              </a:rPr>
              <a:t>kenmerken</a:t>
            </a:r>
            <a:r>
              <a:rPr lang="en-US" sz="2100" dirty="0">
                <a:latin typeface="Raleway"/>
                <a:ea typeface="Raleway"/>
                <a:cs typeface="Raleway"/>
                <a:sym typeface="Raleway"/>
              </a:rPr>
              <a:t> </a:t>
            </a:r>
            <a:r>
              <a:rPr lang="en-US" sz="2100" dirty="0" err="1">
                <a:latin typeface="Raleway"/>
                <a:ea typeface="Raleway"/>
                <a:cs typeface="Raleway"/>
                <a:sym typeface="Raleway"/>
              </a:rPr>
              <a:t>zoals</a:t>
            </a:r>
            <a:r>
              <a:rPr lang="en-US" sz="2100" dirty="0">
                <a:latin typeface="Raleway"/>
                <a:ea typeface="Raleway"/>
                <a:cs typeface="Raleway"/>
                <a:sym typeface="Raleway"/>
              </a:rPr>
              <a:t> </a:t>
            </a:r>
            <a:r>
              <a:rPr lang="en-US" sz="2100" dirty="0" err="1">
                <a:latin typeface="Raleway"/>
                <a:ea typeface="Raleway"/>
                <a:cs typeface="Raleway"/>
                <a:sym typeface="Raleway"/>
              </a:rPr>
              <a:t>gedrag</a:t>
            </a:r>
            <a:r>
              <a:rPr lang="en-US" sz="2100" dirty="0">
                <a:latin typeface="Raleway"/>
                <a:ea typeface="Raleway"/>
                <a:cs typeface="Raleway"/>
                <a:sym typeface="Raleway"/>
              </a:rPr>
              <a:t>, </a:t>
            </a:r>
            <a:r>
              <a:rPr lang="en-US" sz="2100" dirty="0" err="1">
                <a:latin typeface="Raleway"/>
                <a:ea typeface="Raleway"/>
                <a:cs typeface="Raleway"/>
                <a:sym typeface="Raleway"/>
              </a:rPr>
              <a:t>ideologie</a:t>
            </a:r>
            <a:r>
              <a:rPr lang="en-US" sz="2100" dirty="0">
                <a:latin typeface="Raleway"/>
                <a:ea typeface="Raleway"/>
                <a:cs typeface="Raleway"/>
                <a:sym typeface="Raleway"/>
              </a:rPr>
              <a:t>, </a:t>
            </a:r>
            <a:r>
              <a:rPr lang="en-US" sz="2100" dirty="0" err="1">
                <a:latin typeface="Raleway"/>
                <a:ea typeface="Raleway"/>
                <a:cs typeface="Raleway"/>
                <a:sym typeface="Raleway"/>
              </a:rPr>
              <a:t>communicatie</a:t>
            </a:r>
            <a:r>
              <a:rPr lang="en-US" sz="2100" dirty="0">
                <a:latin typeface="Raleway"/>
                <a:ea typeface="Raleway"/>
                <a:cs typeface="Raleway"/>
                <a:sym typeface="Raleway"/>
              </a:rPr>
              <a:t>, </a:t>
            </a:r>
            <a:r>
              <a:rPr lang="en-US" sz="2100" dirty="0" err="1">
                <a:latin typeface="Raleway"/>
                <a:ea typeface="Raleway"/>
                <a:cs typeface="Raleway"/>
                <a:sym typeface="Raleway"/>
              </a:rPr>
              <a:t>motivatie</a:t>
            </a:r>
            <a:r>
              <a:rPr lang="en-US" sz="2100" dirty="0">
                <a:latin typeface="Raleway"/>
                <a:ea typeface="Raleway"/>
                <a:cs typeface="Raleway"/>
                <a:sym typeface="Raleway"/>
              </a:rPr>
              <a:t>, </a:t>
            </a:r>
            <a:r>
              <a:rPr lang="en-US" sz="2100" dirty="0" err="1">
                <a:latin typeface="Raleway"/>
                <a:ea typeface="Raleway"/>
                <a:cs typeface="Raleway"/>
                <a:sym typeface="Raleway"/>
              </a:rPr>
              <a:t>voorkeur</a:t>
            </a:r>
            <a:r>
              <a:rPr lang="en-US" sz="2100" dirty="0">
                <a:latin typeface="Raleway"/>
                <a:ea typeface="Raleway"/>
                <a:cs typeface="Raleway"/>
                <a:sym typeface="Raleway"/>
              </a:rPr>
              <a:t>, </a:t>
            </a:r>
            <a:r>
              <a:rPr lang="en-US" sz="2100" dirty="0" err="1">
                <a:latin typeface="Raleway"/>
                <a:ea typeface="Raleway"/>
                <a:cs typeface="Raleway"/>
                <a:sym typeface="Raleway"/>
              </a:rPr>
              <a:t>afkeer</a:t>
            </a:r>
            <a:r>
              <a:rPr lang="en-US" sz="2100" dirty="0">
                <a:latin typeface="Raleway"/>
                <a:ea typeface="Raleway"/>
                <a:cs typeface="Raleway"/>
                <a:sym typeface="Raleway"/>
              </a:rPr>
              <a:t>, </a:t>
            </a:r>
            <a:r>
              <a:rPr lang="en-US" sz="2100" dirty="0" err="1">
                <a:latin typeface="Raleway"/>
                <a:ea typeface="Raleway"/>
                <a:cs typeface="Raleway"/>
                <a:sym typeface="Raleway"/>
              </a:rPr>
              <a:t>strategie</a:t>
            </a:r>
            <a:r>
              <a:rPr lang="en-US" sz="2100" dirty="0">
                <a:latin typeface="Raleway"/>
                <a:ea typeface="Raleway"/>
                <a:cs typeface="Raleway"/>
                <a:sym typeface="Raleway"/>
              </a:rPr>
              <a:t> </a:t>
            </a:r>
            <a:r>
              <a:rPr lang="en-US" sz="2100" dirty="0" err="1">
                <a:latin typeface="Raleway"/>
                <a:ea typeface="Raleway"/>
                <a:cs typeface="Raleway"/>
                <a:sym typeface="Raleway"/>
              </a:rPr>
              <a:t>voor</a:t>
            </a:r>
            <a:r>
              <a:rPr lang="en-US" sz="2100" dirty="0">
                <a:latin typeface="Raleway"/>
                <a:ea typeface="Raleway"/>
                <a:cs typeface="Raleway"/>
                <a:sym typeface="Raleway"/>
              </a:rPr>
              <a:t> </a:t>
            </a:r>
            <a:r>
              <a:rPr lang="en-US" sz="2100" dirty="0" err="1">
                <a:latin typeface="Raleway"/>
                <a:ea typeface="Raleway"/>
                <a:cs typeface="Raleway"/>
                <a:sym typeface="Raleway"/>
              </a:rPr>
              <a:t>evenwicht</a:t>
            </a:r>
            <a:r>
              <a:rPr lang="en-US" sz="2100" dirty="0">
                <a:latin typeface="Raleway"/>
                <a:ea typeface="Raleway"/>
                <a:cs typeface="Raleway"/>
                <a:sym typeface="Raleway"/>
              </a:rPr>
              <a:t> </a:t>
            </a:r>
            <a:r>
              <a:rPr lang="en-US" sz="2100" dirty="0" err="1">
                <a:latin typeface="Raleway"/>
                <a:ea typeface="Raleway"/>
                <a:cs typeface="Raleway"/>
                <a:sym typeface="Raleway"/>
              </a:rPr>
              <a:t>tussen</a:t>
            </a:r>
            <a:r>
              <a:rPr lang="en-US" sz="2100" dirty="0">
                <a:latin typeface="Raleway"/>
                <a:ea typeface="Raleway"/>
                <a:cs typeface="Raleway"/>
                <a:sym typeface="Raleway"/>
              </a:rPr>
              <a:t> </a:t>
            </a:r>
            <a:r>
              <a:rPr lang="en-US" sz="2100" dirty="0" err="1">
                <a:latin typeface="Raleway"/>
                <a:ea typeface="Raleway"/>
                <a:cs typeface="Raleway"/>
                <a:sym typeface="Raleway"/>
              </a:rPr>
              <a:t>werk</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a:t>
            </a:r>
            <a:r>
              <a:rPr lang="en-US" sz="2100" dirty="0" err="1">
                <a:latin typeface="Raleway"/>
                <a:ea typeface="Raleway"/>
                <a:cs typeface="Raleway"/>
                <a:sym typeface="Raleway"/>
              </a:rPr>
              <a:t>privéleven</a:t>
            </a:r>
            <a:r>
              <a:rPr lang="en-US" sz="2100" dirty="0">
                <a:latin typeface="Raleway"/>
                <a:ea typeface="Raleway"/>
                <a:cs typeface="Raleway"/>
                <a:sym typeface="Raleway"/>
              </a:rPr>
              <a:t> of </a:t>
            </a:r>
            <a:r>
              <a:rPr lang="en-US" sz="2100" dirty="0" err="1">
                <a:latin typeface="Raleway"/>
                <a:ea typeface="Raleway"/>
                <a:cs typeface="Raleway"/>
                <a:sym typeface="Raleway"/>
              </a:rPr>
              <a:t>financiële</a:t>
            </a:r>
            <a:r>
              <a:rPr lang="en-US" sz="2100" dirty="0">
                <a:latin typeface="Raleway"/>
                <a:ea typeface="Raleway"/>
                <a:cs typeface="Raleway"/>
                <a:sym typeface="Raleway"/>
              </a:rPr>
              <a:t> </a:t>
            </a:r>
            <a:r>
              <a:rPr lang="en-US" sz="2100" dirty="0" err="1">
                <a:latin typeface="Raleway"/>
                <a:ea typeface="Raleway"/>
                <a:cs typeface="Raleway"/>
                <a:sym typeface="Raleway"/>
              </a:rPr>
              <a:t>behoeften</a:t>
            </a:r>
            <a:r>
              <a:rPr lang="en-US" sz="2100" dirty="0">
                <a:latin typeface="Raleway"/>
                <a:ea typeface="Raleway"/>
                <a:cs typeface="Raleway"/>
                <a:sym typeface="Raleway"/>
              </a:rPr>
              <a:t>. </a:t>
            </a:r>
            <a:r>
              <a:rPr lang="en-US" sz="2100" dirty="0" err="1">
                <a:latin typeface="Raleway"/>
                <a:ea typeface="Raleway"/>
                <a:cs typeface="Raleway"/>
                <a:sym typeface="Raleway"/>
              </a:rPr>
              <a:t>Er</a:t>
            </a:r>
            <a:r>
              <a:rPr lang="en-US" sz="2100" dirty="0">
                <a:latin typeface="Raleway"/>
                <a:ea typeface="Raleway"/>
                <a:cs typeface="Raleway"/>
                <a:sym typeface="Raleway"/>
              </a:rPr>
              <a:t> </a:t>
            </a:r>
            <a:r>
              <a:rPr lang="en-US" sz="2100" dirty="0" err="1">
                <a:latin typeface="Raleway"/>
                <a:ea typeface="Raleway"/>
                <a:cs typeface="Raleway"/>
                <a:sym typeface="Raleway"/>
              </a:rPr>
              <a:t>zijn</a:t>
            </a:r>
            <a:r>
              <a:rPr lang="en-US" sz="2100" dirty="0">
                <a:latin typeface="Raleway"/>
                <a:ea typeface="Raleway"/>
                <a:cs typeface="Raleway"/>
                <a:sym typeface="Raleway"/>
              </a:rPr>
              <a:t> </a:t>
            </a:r>
            <a:r>
              <a:rPr lang="en-US" sz="2100" dirty="0" err="1">
                <a:latin typeface="Raleway"/>
                <a:ea typeface="Raleway"/>
                <a:cs typeface="Raleway"/>
                <a:sym typeface="Raleway"/>
              </a:rPr>
              <a:t>grote</a:t>
            </a:r>
            <a:r>
              <a:rPr lang="en-US" sz="2100" dirty="0">
                <a:latin typeface="Raleway"/>
                <a:ea typeface="Raleway"/>
                <a:cs typeface="Raleway"/>
                <a:sym typeface="Raleway"/>
              </a:rPr>
              <a:t> </a:t>
            </a:r>
            <a:r>
              <a:rPr lang="en-US" sz="2100" dirty="0" err="1">
                <a:latin typeface="Raleway"/>
                <a:ea typeface="Raleway"/>
                <a:cs typeface="Raleway"/>
                <a:sym typeface="Raleway"/>
              </a:rPr>
              <a:t>verschillen</a:t>
            </a:r>
            <a:r>
              <a:rPr lang="en-US" sz="2100" dirty="0">
                <a:latin typeface="Raleway"/>
                <a:ea typeface="Raleway"/>
                <a:cs typeface="Raleway"/>
                <a:sym typeface="Raleway"/>
              </a:rPr>
              <a:t> </a:t>
            </a:r>
            <a:r>
              <a:rPr lang="en-US" sz="2100" dirty="0" err="1">
                <a:latin typeface="Raleway"/>
                <a:ea typeface="Raleway"/>
                <a:cs typeface="Raleway"/>
                <a:sym typeface="Raleway"/>
              </a:rPr>
              <a:t>tussen</a:t>
            </a:r>
            <a:r>
              <a:rPr lang="en-US" sz="2100" dirty="0">
                <a:latin typeface="Raleway"/>
                <a:ea typeface="Raleway"/>
                <a:cs typeface="Raleway"/>
                <a:sym typeface="Raleway"/>
              </a:rPr>
              <a:t> de </a:t>
            </a:r>
            <a:r>
              <a:rPr lang="en-US" sz="2100" dirty="0" err="1">
                <a:latin typeface="Raleway"/>
                <a:ea typeface="Raleway"/>
                <a:cs typeface="Raleway"/>
                <a:sym typeface="Raleway"/>
              </a:rPr>
              <a:t>generaties</a:t>
            </a:r>
            <a:r>
              <a:rPr lang="en-US" sz="2100" dirty="0">
                <a:latin typeface="Raleway"/>
                <a:ea typeface="Raleway"/>
                <a:cs typeface="Raleway"/>
                <a:sym typeface="Raleway"/>
              </a:rPr>
              <a:t>. </a:t>
            </a:r>
            <a:endParaRPr sz="2100" dirty="0">
              <a:latin typeface="Raleway"/>
              <a:ea typeface="Raleway"/>
              <a:cs typeface="Raleway"/>
              <a:sym typeface="Raleway"/>
            </a:endParaRPr>
          </a:p>
        </p:txBody>
      </p:sp>
      <p:sp>
        <p:nvSpPr>
          <p:cNvPr id="846" name="Google Shape;846;p42"/>
          <p:cNvSpPr txBox="1">
            <a:spLocks noGrp="1"/>
          </p:cNvSpPr>
          <p:nvPr>
            <p:ph type="body" idx="3"/>
          </p:nvPr>
        </p:nvSpPr>
        <p:spPr>
          <a:xfrm>
            <a:off x="961534" y="523070"/>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Wat is een generatie?</a:t>
            </a:r>
            <a:endParaRPr sz="3200"/>
          </a:p>
        </p:txBody>
      </p:sp>
      <p:pic>
        <p:nvPicPr>
          <p:cNvPr id="847" name="Google Shape;847;p42" descr="Group family photo"/>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43"/>
          <p:cNvSpPr txBox="1">
            <a:spLocks noGrp="1"/>
          </p:cNvSpPr>
          <p:nvPr>
            <p:ph type="body" idx="1"/>
          </p:nvPr>
        </p:nvSpPr>
        <p:spPr>
          <a:xfrm>
            <a:off x="6460442" y="1270231"/>
            <a:ext cx="56209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100"/>
              <a:buNone/>
            </a:pPr>
            <a:r>
              <a:rPr lang="en-US" sz="1100" b="1"/>
              <a:t>1925-1945</a:t>
            </a:r>
            <a:endParaRPr sz="1100" b="1"/>
          </a:p>
        </p:txBody>
      </p:sp>
      <p:sp>
        <p:nvSpPr>
          <p:cNvPr id="853" name="Google Shape;853;p43"/>
          <p:cNvSpPr txBox="1">
            <a:spLocks noGrp="1"/>
          </p:cNvSpPr>
          <p:nvPr>
            <p:ph type="body" idx="2"/>
          </p:nvPr>
        </p:nvSpPr>
        <p:spPr>
          <a:xfrm>
            <a:off x="698270" y="1587731"/>
            <a:ext cx="4788130" cy="4643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lt1"/>
              </a:buClr>
              <a:buSzPts val="2200"/>
              <a:buNone/>
            </a:pPr>
            <a:r>
              <a:rPr lang="en-US" sz="2200" dirty="0">
                <a:latin typeface="Raleway"/>
                <a:ea typeface="Raleway"/>
                <a:cs typeface="Raleway"/>
                <a:sym typeface="Raleway"/>
              </a:rPr>
              <a:t>De </a:t>
            </a:r>
            <a:r>
              <a:rPr lang="en-US" sz="2200" dirty="0" err="1">
                <a:latin typeface="Raleway"/>
                <a:ea typeface="Raleway"/>
                <a:cs typeface="Raleway"/>
                <a:sym typeface="Raleway"/>
              </a:rPr>
              <a:t>jaartallen</a:t>
            </a:r>
            <a:r>
              <a:rPr lang="en-US" sz="2200" dirty="0">
                <a:latin typeface="Raleway"/>
                <a:ea typeface="Raleway"/>
                <a:cs typeface="Raleway"/>
                <a:sym typeface="Raleway"/>
              </a:rPr>
              <a:t> </a:t>
            </a:r>
            <a:r>
              <a:rPr lang="en-US" sz="2200" dirty="0" err="1">
                <a:latin typeface="Raleway"/>
                <a:ea typeface="Raleway"/>
                <a:cs typeface="Raleway"/>
                <a:sym typeface="Raleway"/>
              </a:rPr>
              <a:t>verschillen</a:t>
            </a:r>
            <a:r>
              <a:rPr lang="en-US" sz="2200" dirty="0">
                <a:latin typeface="Raleway"/>
                <a:ea typeface="Raleway"/>
                <a:cs typeface="Raleway"/>
                <a:sym typeface="Raleway"/>
              </a:rPr>
              <a:t> per </a:t>
            </a:r>
            <a:r>
              <a:rPr lang="en-US" sz="2200" dirty="0" err="1">
                <a:latin typeface="Raleway"/>
                <a:ea typeface="Raleway"/>
                <a:cs typeface="Raleway"/>
                <a:sym typeface="Raleway"/>
              </a:rPr>
              <a:t>bron</a:t>
            </a:r>
            <a:r>
              <a:rPr lang="en-US" sz="2200" dirty="0">
                <a:latin typeface="Raleway"/>
                <a:ea typeface="Raleway"/>
                <a:cs typeface="Raleway"/>
                <a:sym typeface="Raleway"/>
              </a:rPr>
              <a:t>, maar die </a:t>
            </a:r>
            <a:r>
              <a:rPr lang="en-US" sz="2200" dirty="0" err="1">
                <a:latin typeface="Raleway"/>
                <a:ea typeface="Raleway"/>
                <a:cs typeface="Raleway"/>
                <a:sym typeface="Raleway"/>
              </a:rPr>
              <a:t>hier</a:t>
            </a:r>
            <a:r>
              <a:rPr lang="en-US" sz="2200" dirty="0">
                <a:latin typeface="Raleway"/>
                <a:ea typeface="Raleway"/>
                <a:cs typeface="Raleway"/>
                <a:sym typeface="Raleway"/>
              </a:rPr>
              <a:t> </a:t>
            </a:r>
            <a:r>
              <a:rPr lang="en-US" sz="2200" dirty="0" err="1">
                <a:latin typeface="Raleway"/>
                <a:ea typeface="Raleway"/>
                <a:cs typeface="Raleway"/>
                <a:sym typeface="Raleway"/>
              </a:rPr>
              <a:t>zijn</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leidraad</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de </a:t>
            </a:r>
            <a:r>
              <a:rPr lang="en-US" sz="2200" dirty="0" err="1">
                <a:latin typeface="Raleway"/>
                <a:ea typeface="Raleway"/>
                <a:cs typeface="Raleway"/>
                <a:sym typeface="Raleway"/>
              </a:rPr>
              <a:t>generatiecategorieën</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het </a:t>
            </a:r>
            <a:r>
              <a:rPr lang="en-US" sz="2200" dirty="0" err="1">
                <a:latin typeface="Raleway"/>
                <a:ea typeface="Raleway"/>
                <a:cs typeface="Raleway"/>
                <a:sym typeface="Raleway"/>
              </a:rPr>
              <a:t>eerst</a:t>
            </a:r>
            <a:r>
              <a:rPr lang="en-US" sz="2200" dirty="0">
                <a:latin typeface="Raleway"/>
                <a:ea typeface="Raleway"/>
                <a:cs typeface="Raleway"/>
                <a:sym typeface="Raleway"/>
              </a:rPr>
              <a:t> in de </a:t>
            </a:r>
            <a:r>
              <a:rPr lang="en-US" sz="2200" dirty="0" err="1">
                <a:latin typeface="Raleway"/>
                <a:ea typeface="Raleway"/>
                <a:cs typeface="Raleway"/>
                <a:sym typeface="Raleway"/>
              </a:rPr>
              <a:t>geschiedenis</a:t>
            </a:r>
            <a:r>
              <a:rPr lang="en-US" sz="2200" dirty="0">
                <a:latin typeface="Raleway"/>
                <a:ea typeface="Raleway"/>
                <a:cs typeface="Raleway"/>
                <a:sym typeface="Raleway"/>
              </a:rPr>
              <a:t> </a:t>
            </a:r>
            <a:r>
              <a:rPr lang="en-US" sz="2200" dirty="0" err="1">
                <a:latin typeface="Raleway"/>
                <a:ea typeface="Raleway"/>
                <a:cs typeface="Raleway"/>
                <a:sym typeface="Raleway"/>
              </a:rPr>
              <a:t>zijn</a:t>
            </a:r>
            <a:r>
              <a:rPr lang="en-US" sz="2200" dirty="0">
                <a:latin typeface="Raleway"/>
                <a:ea typeface="Raleway"/>
                <a:cs typeface="Raleway"/>
                <a:sym typeface="Raleway"/>
              </a:rPr>
              <a:t> </a:t>
            </a:r>
            <a:r>
              <a:rPr lang="en-US" sz="2200" dirty="0" err="1">
                <a:latin typeface="Raleway"/>
                <a:ea typeface="Raleway"/>
                <a:cs typeface="Raleway"/>
                <a:sym typeface="Raleway"/>
              </a:rPr>
              <a:t>er</a:t>
            </a:r>
            <a:r>
              <a:rPr lang="en-US" sz="2200" dirty="0">
                <a:latin typeface="Raleway"/>
                <a:ea typeface="Raleway"/>
                <a:cs typeface="Raleway"/>
                <a:sym typeface="Raleway"/>
              </a:rPr>
              <a:t> </a:t>
            </a:r>
            <a:r>
              <a:rPr lang="en-US" sz="2200" dirty="0" err="1">
                <a:latin typeface="Raleway"/>
                <a:ea typeface="Raleway"/>
                <a:cs typeface="Raleway"/>
                <a:sym typeface="Raleway"/>
              </a:rPr>
              <a:t>vijf</a:t>
            </a:r>
            <a:r>
              <a:rPr lang="en-US" sz="2200" dirty="0">
                <a:latin typeface="Raleway"/>
                <a:ea typeface="Raleway"/>
                <a:cs typeface="Raleway"/>
                <a:sym typeface="Raleway"/>
              </a:rPr>
              <a:t> </a:t>
            </a:r>
            <a:r>
              <a:rPr lang="en-US" sz="2200" dirty="0" err="1">
                <a:latin typeface="Raleway"/>
                <a:ea typeface="Raleway"/>
                <a:cs typeface="Raleway"/>
                <a:sym typeface="Raleway"/>
              </a:rPr>
              <a:t>generaties</a:t>
            </a:r>
            <a:r>
              <a:rPr lang="en-US" sz="2200" dirty="0">
                <a:latin typeface="Raleway"/>
                <a:ea typeface="Raleway"/>
                <a:cs typeface="Raleway"/>
                <a:sym typeface="Raleway"/>
              </a:rPr>
              <a:t> op de </a:t>
            </a:r>
            <a:r>
              <a:rPr lang="en-US" sz="2200" dirty="0" err="1">
                <a:latin typeface="Raleway"/>
                <a:ea typeface="Raleway"/>
                <a:cs typeface="Raleway"/>
                <a:sym typeface="Raleway"/>
              </a:rPr>
              <a:t>arbeidsmarkt</a:t>
            </a:r>
            <a:r>
              <a:rPr lang="en-US" sz="2200" dirty="0">
                <a:latin typeface="Raleway"/>
                <a:ea typeface="Raleway"/>
                <a:cs typeface="Raleway"/>
                <a:sym typeface="Raleway"/>
              </a:rPr>
              <a:t>.</a:t>
            </a:r>
            <a:endParaRPr dirty="0"/>
          </a:p>
          <a:p>
            <a:pPr marL="0" lvl="0" indent="0" algn="l" rtl="0">
              <a:lnSpc>
                <a:spcPct val="110000"/>
              </a:lnSpc>
              <a:spcBef>
                <a:spcPts val="1000"/>
              </a:spcBef>
              <a:spcAft>
                <a:spcPts val="0"/>
              </a:spcAft>
              <a:buClr>
                <a:schemeClr val="lt1"/>
              </a:buClr>
              <a:buSzPts val="2200"/>
              <a:buNone/>
            </a:pPr>
            <a:r>
              <a:rPr lang="en-US" sz="2200" dirty="0" err="1">
                <a:latin typeface="Raleway"/>
                <a:ea typeface="Raleway"/>
                <a:cs typeface="Raleway"/>
                <a:sym typeface="Raleway"/>
              </a:rPr>
              <a:t>Denkt</a:t>
            </a:r>
            <a:r>
              <a:rPr lang="en-US" sz="2200" dirty="0">
                <a:latin typeface="Raleway"/>
                <a:ea typeface="Raleway"/>
                <a:cs typeface="Raleway"/>
                <a:sym typeface="Raleway"/>
              </a:rPr>
              <a:t> u </a:t>
            </a:r>
            <a:r>
              <a:rPr lang="en-US" sz="2200" dirty="0" err="1">
                <a:latin typeface="Raleway"/>
                <a:ea typeface="Raleway"/>
                <a:cs typeface="Raleway"/>
                <a:sym typeface="Raleway"/>
              </a:rPr>
              <a:t>dat</a:t>
            </a:r>
            <a:r>
              <a:rPr lang="en-US" sz="2200" dirty="0">
                <a:latin typeface="Raleway"/>
                <a:ea typeface="Raleway"/>
                <a:cs typeface="Raleway"/>
                <a:sym typeface="Raleway"/>
              </a:rPr>
              <a:t> </a:t>
            </a:r>
            <a:r>
              <a:rPr lang="en-US" sz="2200" dirty="0" err="1">
                <a:latin typeface="Raleway"/>
                <a:ea typeface="Raleway"/>
                <a:cs typeface="Raleway"/>
                <a:sym typeface="Raleway"/>
              </a:rPr>
              <a:t>dit</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uitdaging</a:t>
            </a:r>
            <a:r>
              <a:rPr lang="en-US" sz="2200" dirty="0">
                <a:latin typeface="Raleway"/>
                <a:ea typeface="Raleway"/>
                <a:cs typeface="Raleway"/>
                <a:sym typeface="Raleway"/>
              </a:rPr>
              <a:t> of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kans</a:t>
            </a:r>
            <a:r>
              <a:rPr lang="en-US" sz="2200" dirty="0">
                <a:latin typeface="Raleway"/>
                <a:ea typeface="Raleway"/>
                <a:cs typeface="Raleway"/>
                <a:sym typeface="Raleway"/>
              </a:rPr>
              <a:t> is </a:t>
            </a:r>
            <a:r>
              <a:rPr lang="en-US" sz="2200" dirty="0" err="1">
                <a:latin typeface="Raleway"/>
                <a:ea typeface="Raleway"/>
                <a:cs typeface="Raleway"/>
                <a:sym typeface="Raleway"/>
              </a:rPr>
              <a:t>voor</a:t>
            </a:r>
            <a:r>
              <a:rPr lang="en-US" sz="2200" dirty="0">
                <a:latin typeface="Raleway"/>
                <a:ea typeface="Raleway"/>
                <a:cs typeface="Raleway"/>
                <a:sym typeface="Raleway"/>
              </a:rPr>
              <a:t> de </a:t>
            </a:r>
            <a:r>
              <a:rPr lang="en-US" sz="2200" dirty="0" err="1">
                <a:latin typeface="Raleway"/>
                <a:ea typeface="Raleway"/>
                <a:cs typeface="Raleway"/>
                <a:sym typeface="Raleway"/>
              </a:rPr>
              <a:t>werkgevers</a:t>
            </a:r>
            <a:r>
              <a:rPr lang="en-US" sz="2200" dirty="0">
                <a:latin typeface="Raleway"/>
                <a:ea typeface="Raleway"/>
                <a:cs typeface="Raleway"/>
                <a:sym typeface="Raleway"/>
              </a:rPr>
              <a:t> van </a:t>
            </a:r>
            <a:r>
              <a:rPr lang="en-US" sz="2200" dirty="0" err="1">
                <a:latin typeface="Raleway"/>
                <a:ea typeface="Raleway"/>
                <a:cs typeface="Raleway"/>
                <a:sym typeface="Raleway"/>
              </a:rPr>
              <a:t>vandaag</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of </a:t>
            </a:r>
            <a:r>
              <a:rPr lang="en-US" sz="2200" dirty="0" err="1">
                <a:latin typeface="Raleway"/>
                <a:ea typeface="Raleway"/>
                <a:cs typeface="Raleway"/>
                <a:sym typeface="Raleway"/>
              </a:rPr>
              <a:t>generatieverschillen</a:t>
            </a:r>
            <a:r>
              <a:rPr lang="en-US" sz="2200" dirty="0">
                <a:latin typeface="Raleway"/>
                <a:ea typeface="Raleway"/>
                <a:cs typeface="Raleway"/>
                <a:sym typeface="Raleway"/>
              </a:rPr>
              <a:t> in het </a:t>
            </a:r>
            <a:r>
              <a:rPr lang="en-US" sz="2200" dirty="0" err="1">
                <a:latin typeface="Raleway"/>
                <a:ea typeface="Raleway"/>
                <a:cs typeface="Raleway"/>
                <a:sym typeface="Raleway"/>
              </a:rPr>
              <a:t>personeelsbestand</a:t>
            </a:r>
            <a:r>
              <a:rPr lang="en-US" sz="2200" dirty="0">
                <a:latin typeface="Raleway"/>
                <a:ea typeface="Raleway"/>
                <a:cs typeface="Raleway"/>
                <a:sym typeface="Raleway"/>
              </a:rPr>
              <a:t> </a:t>
            </a:r>
            <a:r>
              <a:rPr lang="en-US" sz="2200" dirty="0" err="1">
                <a:latin typeface="Raleway"/>
                <a:ea typeface="Raleway"/>
                <a:cs typeface="Raleway"/>
                <a:sym typeface="Raleway"/>
              </a:rPr>
              <a:t>ons</a:t>
            </a:r>
            <a:r>
              <a:rPr lang="en-US" sz="2200" dirty="0">
                <a:latin typeface="Raleway"/>
                <a:ea typeface="Raleway"/>
                <a:cs typeface="Raleway"/>
                <a:sym typeface="Raleway"/>
              </a:rPr>
              <a:t> </a:t>
            </a:r>
            <a:r>
              <a:rPr lang="en-US" sz="2200" dirty="0" err="1">
                <a:latin typeface="Raleway"/>
                <a:ea typeface="Raleway"/>
                <a:cs typeface="Raleway"/>
                <a:sym typeface="Raleway"/>
              </a:rPr>
              <a:t>vermogen</a:t>
            </a:r>
            <a:r>
              <a:rPr lang="en-US" sz="2200" dirty="0">
                <a:latin typeface="Raleway"/>
                <a:ea typeface="Raleway"/>
                <a:cs typeface="Raleway"/>
                <a:sym typeface="Raleway"/>
              </a:rPr>
              <a:t> om </a:t>
            </a:r>
            <a:r>
              <a:rPr lang="en-US" sz="2200" dirty="0" err="1">
                <a:latin typeface="Raleway"/>
                <a:ea typeface="Raleway"/>
                <a:cs typeface="Raleway"/>
                <a:sym typeface="Raleway"/>
              </a:rPr>
              <a:t>mensen</a:t>
            </a:r>
            <a:r>
              <a:rPr lang="en-US" sz="2200" dirty="0">
                <a:latin typeface="Raleway"/>
                <a:ea typeface="Raleway"/>
                <a:cs typeface="Raleway"/>
                <a:sym typeface="Raleway"/>
              </a:rPr>
              <a:t> </a:t>
            </a:r>
            <a:r>
              <a:rPr lang="en-US" sz="2200" dirty="0" err="1">
                <a:latin typeface="Raleway"/>
                <a:ea typeface="Raleway"/>
                <a:cs typeface="Raleway"/>
                <a:sym typeface="Raleway"/>
              </a:rPr>
              <a:t>effectief</a:t>
            </a:r>
            <a:r>
              <a:rPr lang="en-US" sz="2200" dirty="0">
                <a:latin typeface="Raleway"/>
                <a:ea typeface="Raleway"/>
                <a:cs typeface="Raleway"/>
                <a:sym typeface="Raleway"/>
              </a:rPr>
              <a:t>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managen</a:t>
            </a:r>
            <a:r>
              <a:rPr lang="en-US" sz="2200" dirty="0">
                <a:latin typeface="Raleway"/>
                <a:ea typeface="Raleway"/>
                <a:cs typeface="Raleway"/>
                <a:sym typeface="Raleway"/>
              </a:rPr>
              <a:t> </a:t>
            </a:r>
            <a:r>
              <a:rPr lang="en-US" sz="2200" dirty="0" err="1">
                <a:latin typeface="Raleway"/>
                <a:ea typeface="Raleway"/>
                <a:cs typeface="Raleway"/>
                <a:sym typeface="Raleway"/>
              </a:rPr>
              <a:t>beïnvloedt</a:t>
            </a:r>
            <a:r>
              <a:rPr lang="en-US" sz="2200" dirty="0">
                <a:latin typeface="Raleway"/>
                <a:ea typeface="Raleway"/>
                <a:cs typeface="Raleway"/>
                <a:sym typeface="Raleway"/>
              </a:rPr>
              <a:t>?</a:t>
            </a:r>
            <a:endParaRPr sz="2200" dirty="0">
              <a:latin typeface="Raleway"/>
              <a:ea typeface="Raleway"/>
              <a:cs typeface="Raleway"/>
              <a:sym typeface="Raleway"/>
            </a:endParaRPr>
          </a:p>
        </p:txBody>
      </p:sp>
      <p:sp>
        <p:nvSpPr>
          <p:cNvPr id="854" name="Google Shape;854;p43"/>
          <p:cNvSpPr txBox="1">
            <a:spLocks noGrp="1"/>
          </p:cNvSpPr>
          <p:nvPr>
            <p:ph type="body" idx="3"/>
          </p:nvPr>
        </p:nvSpPr>
        <p:spPr>
          <a:xfrm>
            <a:off x="785626" y="632350"/>
            <a:ext cx="4378451" cy="6036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Generaties</a:t>
            </a:r>
            <a:endParaRPr sz="3200"/>
          </a:p>
        </p:txBody>
      </p:sp>
      <p:sp>
        <p:nvSpPr>
          <p:cNvPr id="855" name="Google Shape;855;p43"/>
          <p:cNvSpPr txBox="1">
            <a:spLocks noGrp="1"/>
          </p:cNvSpPr>
          <p:nvPr>
            <p:ph type="body" idx="4"/>
          </p:nvPr>
        </p:nvSpPr>
        <p:spPr>
          <a:xfrm>
            <a:off x="7229716" y="1232267"/>
            <a:ext cx="4465067" cy="822373"/>
          </a:xfrm>
          <a:prstGeom prst="rect">
            <a:avLst/>
          </a:prstGeom>
          <a:solidFill>
            <a:srgbClr val="568754"/>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Traditionalisten</a:t>
            </a:r>
            <a:endParaRPr b="1"/>
          </a:p>
        </p:txBody>
      </p:sp>
      <p:sp>
        <p:nvSpPr>
          <p:cNvPr id="856" name="Google Shape;856;p43"/>
          <p:cNvSpPr txBox="1">
            <a:spLocks noGrp="1"/>
          </p:cNvSpPr>
          <p:nvPr>
            <p:ph type="body" idx="5"/>
          </p:nvPr>
        </p:nvSpPr>
        <p:spPr>
          <a:xfrm>
            <a:off x="6421077" y="2400579"/>
            <a:ext cx="64082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100"/>
              <a:buNone/>
            </a:pPr>
            <a:r>
              <a:rPr lang="en-US" sz="1100" b="1"/>
              <a:t>1946- 1964</a:t>
            </a:r>
            <a:endParaRPr sz="1100" b="1"/>
          </a:p>
        </p:txBody>
      </p:sp>
      <p:sp>
        <p:nvSpPr>
          <p:cNvPr id="857" name="Google Shape;857;p43"/>
          <p:cNvSpPr txBox="1">
            <a:spLocks noGrp="1"/>
          </p:cNvSpPr>
          <p:nvPr>
            <p:ph type="body" idx="6"/>
          </p:nvPr>
        </p:nvSpPr>
        <p:spPr>
          <a:xfrm>
            <a:off x="7229716" y="2306893"/>
            <a:ext cx="4465067" cy="822373"/>
          </a:xfrm>
          <a:prstGeom prst="rect">
            <a:avLst/>
          </a:prstGeom>
          <a:solidFill>
            <a:srgbClr val="F6D89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Babyboomers</a:t>
            </a:r>
            <a:endParaRPr b="1"/>
          </a:p>
        </p:txBody>
      </p:sp>
      <p:sp>
        <p:nvSpPr>
          <p:cNvPr id="858" name="Google Shape;858;p43"/>
          <p:cNvSpPr txBox="1">
            <a:spLocks noGrp="1"/>
          </p:cNvSpPr>
          <p:nvPr>
            <p:ph type="body" idx="7"/>
          </p:nvPr>
        </p:nvSpPr>
        <p:spPr>
          <a:xfrm>
            <a:off x="6474297" y="3429000"/>
            <a:ext cx="56209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100"/>
              <a:buNone/>
            </a:pPr>
            <a:r>
              <a:rPr lang="en-US" sz="1100" b="1"/>
              <a:t>1965- 1976</a:t>
            </a:r>
            <a:endParaRPr sz="1100" b="1"/>
          </a:p>
        </p:txBody>
      </p:sp>
      <p:sp>
        <p:nvSpPr>
          <p:cNvPr id="859" name="Google Shape;859;p43"/>
          <p:cNvSpPr txBox="1">
            <a:spLocks noGrp="1"/>
          </p:cNvSpPr>
          <p:nvPr>
            <p:ph type="body" idx="8"/>
          </p:nvPr>
        </p:nvSpPr>
        <p:spPr>
          <a:xfrm>
            <a:off x="7229716" y="3366657"/>
            <a:ext cx="4465067" cy="822373"/>
          </a:xfrm>
          <a:prstGeom prst="rect">
            <a:avLst/>
          </a:prstGeom>
          <a:solidFill>
            <a:srgbClr val="F0985E"/>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Generatie X</a:t>
            </a:r>
            <a:endParaRPr b="1"/>
          </a:p>
        </p:txBody>
      </p:sp>
      <p:sp>
        <p:nvSpPr>
          <p:cNvPr id="860" name="Google Shape;860;p43"/>
          <p:cNvSpPr txBox="1">
            <a:spLocks noGrp="1"/>
          </p:cNvSpPr>
          <p:nvPr>
            <p:ph type="body" idx="9"/>
          </p:nvPr>
        </p:nvSpPr>
        <p:spPr>
          <a:xfrm>
            <a:off x="6474297" y="4522864"/>
            <a:ext cx="575951"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100"/>
              <a:buNone/>
            </a:pPr>
            <a:r>
              <a:rPr lang="en-US" sz="1100" b="1"/>
              <a:t>1977-1997</a:t>
            </a:r>
            <a:endParaRPr sz="1100" b="1"/>
          </a:p>
        </p:txBody>
      </p:sp>
      <p:sp>
        <p:nvSpPr>
          <p:cNvPr id="861" name="Google Shape;861;p43"/>
          <p:cNvSpPr txBox="1">
            <a:spLocks noGrp="1"/>
          </p:cNvSpPr>
          <p:nvPr>
            <p:ph type="body" idx="13"/>
          </p:nvPr>
        </p:nvSpPr>
        <p:spPr>
          <a:xfrm>
            <a:off x="7215861" y="4424843"/>
            <a:ext cx="4465067" cy="822373"/>
          </a:xfrm>
          <a:prstGeom prst="rect">
            <a:avLst/>
          </a:prstGeom>
          <a:solidFill>
            <a:srgbClr val="8CBF4B"/>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Millennials (Generatie Y)</a:t>
            </a:r>
            <a:endParaRPr b="1"/>
          </a:p>
        </p:txBody>
      </p:sp>
      <p:sp>
        <p:nvSpPr>
          <p:cNvPr id="862" name="Google Shape;862;p43"/>
          <p:cNvSpPr txBox="1">
            <a:spLocks noGrp="1"/>
          </p:cNvSpPr>
          <p:nvPr>
            <p:ph type="body" idx="14"/>
          </p:nvPr>
        </p:nvSpPr>
        <p:spPr>
          <a:xfrm>
            <a:off x="6434932" y="5595831"/>
            <a:ext cx="64082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100"/>
              <a:buNone/>
            </a:pPr>
            <a:r>
              <a:rPr lang="en-US" sz="1100" b="1"/>
              <a:t>1997- 2021</a:t>
            </a:r>
            <a:endParaRPr sz="1100" b="1"/>
          </a:p>
        </p:txBody>
      </p:sp>
      <p:sp>
        <p:nvSpPr>
          <p:cNvPr id="863" name="Google Shape;863;p43"/>
          <p:cNvSpPr txBox="1">
            <a:spLocks noGrp="1"/>
          </p:cNvSpPr>
          <p:nvPr>
            <p:ph type="body" idx="15"/>
          </p:nvPr>
        </p:nvSpPr>
        <p:spPr>
          <a:xfrm>
            <a:off x="7229716" y="5515399"/>
            <a:ext cx="4465067" cy="822373"/>
          </a:xfrm>
          <a:prstGeom prst="rect">
            <a:avLst/>
          </a:prstGeom>
          <a:solidFill>
            <a:srgbClr val="28AF95"/>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Generatie Z (Gen-Z)</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44"/>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Vijf generaties naast elkaar in 2022</a:t>
            </a:r>
            <a:endParaRPr sz="3200"/>
          </a:p>
        </p:txBody>
      </p:sp>
      <p:pic>
        <p:nvPicPr>
          <p:cNvPr id="869" name="Google Shape;869;p44"/>
          <p:cNvPicPr preferRelativeResize="0"/>
          <p:nvPr/>
        </p:nvPicPr>
        <p:blipFill rotWithShape="1">
          <a:blip r:embed="rId3">
            <a:alphaModFix/>
          </a:blip>
          <a:srcRect/>
          <a:stretch/>
        </p:blipFill>
        <p:spPr>
          <a:xfrm>
            <a:off x="807099" y="1666708"/>
            <a:ext cx="10521959" cy="2307613"/>
          </a:xfrm>
          <a:prstGeom prst="rect">
            <a:avLst/>
          </a:prstGeom>
          <a:noFill/>
          <a:ln>
            <a:noFill/>
          </a:ln>
        </p:spPr>
      </p:pic>
      <p:sp>
        <p:nvSpPr>
          <p:cNvPr id="870" name="Google Shape;870;p44"/>
          <p:cNvSpPr txBox="1"/>
          <p:nvPr/>
        </p:nvSpPr>
        <p:spPr>
          <a:xfrm>
            <a:off x="862942" y="3974321"/>
            <a:ext cx="17533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1" name="Google Shape;871;p44"/>
          <p:cNvSpPr txBox="1"/>
          <p:nvPr/>
        </p:nvSpPr>
        <p:spPr>
          <a:xfrm>
            <a:off x="807099" y="3975539"/>
            <a:ext cx="1881614"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rgbClr val="F0985E"/>
                </a:solidFill>
                <a:latin typeface="Calibri"/>
                <a:ea typeface="Calibri"/>
                <a:cs typeface="Calibri"/>
                <a:sym typeface="Calibri"/>
              </a:rPr>
              <a:t>Traditionalisten</a:t>
            </a:r>
            <a:endParaRPr sz="2000" b="1" dirty="0">
              <a:solidFill>
                <a:srgbClr val="F0985E"/>
              </a:solidFill>
              <a:latin typeface="Calibri"/>
              <a:ea typeface="Calibri"/>
              <a:cs typeface="Calibri"/>
              <a:sym typeface="Calibri"/>
            </a:endParaRPr>
          </a:p>
        </p:txBody>
      </p:sp>
      <p:sp>
        <p:nvSpPr>
          <p:cNvPr id="872" name="Google Shape;872;p44"/>
          <p:cNvSpPr txBox="1"/>
          <p:nvPr/>
        </p:nvSpPr>
        <p:spPr>
          <a:xfrm>
            <a:off x="9433087" y="3958932"/>
            <a:ext cx="1753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1188A3"/>
                </a:solidFill>
                <a:latin typeface="Calibri"/>
                <a:ea typeface="Calibri"/>
                <a:cs typeface="Calibri"/>
                <a:sym typeface="Calibri"/>
              </a:rPr>
              <a:t>Gen-Z</a:t>
            </a:r>
            <a:endParaRPr sz="2000" b="1">
              <a:solidFill>
                <a:srgbClr val="1188A3"/>
              </a:solidFill>
              <a:latin typeface="Calibri"/>
              <a:ea typeface="Calibri"/>
              <a:cs typeface="Calibri"/>
              <a:sym typeface="Calibri"/>
            </a:endParaRPr>
          </a:p>
        </p:txBody>
      </p:sp>
      <p:sp>
        <p:nvSpPr>
          <p:cNvPr id="873" name="Google Shape;873;p44"/>
          <p:cNvSpPr txBox="1"/>
          <p:nvPr/>
        </p:nvSpPr>
        <p:spPr>
          <a:xfrm>
            <a:off x="7266984" y="3950428"/>
            <a:ext cx="1753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8CBF4B"/>
                </a:solidFill>
                <a:latin typeface="Calibri"/>
                <a:ea typeface="Calibri"/>
                <a:cs typeface="Calibri"/>
                <a:sym typeface="Calibri"/>
              </a:rPr>
              <a:t>Generatie Y</a:t>
            </a:r>
            <a:endParaRPr sz="2000" b="1">
              <a:solidFill>
                <a:srgbClr val="8CBF4B"/>
              </a:solidFill>
              <a:latin typeface="Calibri"/>
              <a:ea typeface="Calibri"/>
              <a:cs typeface="Calibri"/>
              <a:sym typeface="Calibri"/>
            </a:endParaRPr>
          </a:p>
        </p:txBody>
      </p:sp>
      <p:sp>
        <p:nvSpPr>
          <p:cNvPr id="874" name="Google Shape;874;p44"/>
          <p:cNvSpPr txBox="1"/>
          <p:nvPr/>
        </p:nvSpPr>
        <p:spPr>
          <a:xfrm>
            <a:off x="5100881" y="3950428"/>
            <a:ext cx="1753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68754"/>
                </a:solidFill>
                <a:latin typeface="Calibri"/>
                <a:ea typeface="Calibri"/>
                <a:cs typeface="Calibri"/>
                <a:sym typeface="Calibri"/>
              </a:rPr>
              <a:t>Generatie X</a:t>
            </a:r>
            <a:endParaRPr sz="2000" b="1">
              <a:solidFill>
                <a:srgbClr val="568754"/>
              </a:solidFill>
              <a:latin typeface="Calibri"/>
              <a:ea typeface="Calibri"/>
              <a:cs typeface="Calibri"/>
              <a:sym typeface="Calibri"/>
            </a:endParaRPr>
          </a:p>
        </p:txBody>
      </p:sp>
      <p:sp>
        <p:nvSpPr>
          <p:cNvPr id="875" name="Google Shape;875;p44"/>
          <p:cNvSpPr txBox="1"/>
          <p:nvPr/>
        </p:nvSpPr>
        <p:spPr>
          <a:xfrm>
            <a:off x="2939001" y="3975519"/>
            <a:ext cx="175338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28AF95"/>
                </a:solidFill>
                <a:latin typeface="Calibri"/>
                <a:ea typeface="Calibri"/>
                <a:cs typeface="Calibri"/>
                <a:sym typeface="Calibri"/>
              </a:rPr>
              <a:t>"Boomers</a:t>
            </a:r>
            <a:endParaRPr sz="2000" b="1">
              <a:solidFill>
                <a:srgbClr val="28AF95"/>
              </a:solidFill>
              <a:latin typeface="Calibri"/>
              <a:ea typeface="Calibri"/>
              <a:cs typeface="Calibri"/>
              <a:sym typeface="Calibri"/>
            </a:endParaRPr>
          </a:p>
        </p:txBody>
      </p:sp>
      <p:sp>
        <p:nvSpPr>
          <p:cNvPr id="876" name="Google Shape;876;p44"/>
          <p:cNvSpPr txBox="1"/>
          <p:nvPr/>
        </p:nvSpPr>
        <p:spPr>
          <a:xfrm>
            <a:off x="734713" y="4458877"/>
            <a:ext cx="1881615" cy="1600398"/>
          </a:xfrm>
          <a:prstGeom prst="rect">
            <a:avLst/>
          </a:prstGeom>
          <a:solidFill>
            <a:srgbClr val="EF9958"/>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Wereldoorlog</a:t>
            </a:r>
            <a:r>
              <a:rPr lang="en-US" dirty="0">
                <a:solidFill>
                  <a:schemeClr val="dk1"/>
                </a:solidFill>
                <a:latin typeface="Calibri"/>
                <a:ea typeface="Calibri"/>
                <a:cs typeface="Calibri"/>
                <a:sym typeface="Calibri"/>
              </a:rPr>
              <a:t> 2</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Gedisciplineerd</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Loyaliteit</a:t>
            </a:r>
            <a:r>
              <a:rPr lang="en-US" dirty="0">
                <a:solidFill>
                  <a:schemeClr val="dk1"/>
                </a:solidFill>
                <a:latin typeface="Calibri"/>
                <a:ea typeface="Calibri"/>
                <a:cs typeface="Calibri"/>
                <a:sym typeface="Calibri"/>
              </a:rPr>
              <a:t> op de </a:t>
            </a:r>
            <a:r>
              <a:rPr lang="en-US" dirty="0" err="1">
                <a:solidFill>
                  <a:schemeClr val="dk1"/>
                </a:solidFill>
                <a:latin typeface="Calibri"/>
                <a:ea typeface="Calibri"/>
                <a:cs typeface="Calibri"/>
                <a:sym typeface="Calibri"/>
              </a:rPr>
              <a:t>werkplek</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Verhuizen</a:t>
            </a:r>
            <a:r>
              <a:rPr lang="en-US" dirty="0">
                <a:solidFill>
                  <a:schemeClr val="dk1"/>
                </a:solidFill>
                <a:latin typeface="Calibri"/>
                <a:ea typeface="Calibri"/>
                <a:cs typeface="Calibri"/>
                <a:sym typeface="Calibri"/>
              </a:rPr>
              <a:t> </a:t>
            </a:r>
            <a:r>
              <a:rPr lang="en-US" dirty="0" err="1">
                <a:solidFill>
                  <a:schemeClr val="dk1"/>
                </a:solidFill>
                <a:latin typeface="Calibri"/>
                <a:ea typeface="Calibri"/>
                <a:cs typeface="Calibri"/>
                <a:sym typeface="Calibri"/>
              </a:rPr>
              <a:t>naar</a:t>
            </a:r>
            <a:r>
              <a:rPr lang="en-US" dirty="0">
                <a:solidFill>
                  <a:schemeClr val="dk1"/>
                </a:solidFill>
                <a:latin typeface="Calibri"/>
                <a:ea typeface="Calibri"/>
                <a:cs typeface="Calibri"/>
                <a:sym typeface="Calibri"/>
              </a:rPr>
              <a:t> de </a:t>
            </a:r>
            <a:r>
              <a:rPr lang="en-US" dirty="0" err="1">
                <a:solidFill>
                  <a:schemeClr val="dk1"/>
                </a:solidFill>
                <a:latin typeface="Calibri"/>
                <a:ea typeface="Calibri"/>
                <a:cs typeface="Calibri"/>
                <a:sym typeface="Calibri"/>
              </a:rPr>
              <a:t>buitenwijken</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Vaccins</a:t>
            </a:r>
            <a:endParaRPr sz="1200" dirty="0"/>
          </a:p>
        </p:txBody>
      </p:sp>
      <p:sp>
        <p:nvSpPr>
          <p:cNvPr id="877" name="Google Shape;877;p44"/>
          <p:cNvSpPr txBox="1"/>
          <p:nvPr/>
        </p:nvSpPr>
        <p:spPr>
          <a:xfrm>
            <a:off x="2939001" y="4458878"/>
            <a:ext cx="1802681" cy="1600398"/>
          </a:xfrm>
          <a:prstGeom prst="rect">
            <a:avLst/>
          </a:prstGeom>
          <a:solidFill>
            <a:srgbClr val="28AF95"/>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Burgerrechten</a:t>
            </a:r>
            <a:r>
              <a:rPr lang="en-US" dirty="0">
                <a:solidFill>
                  <a:schemeClr val="dk1"/>
                </a:solidFill>
                <a:latin typeface="Calibri"/>
                <a:ea typeface="Calibri"/>
                <a:cs typeface="Calibri"/>
                <a:sym typeface="Calibri"/>
              </a:rPr>
              <a:t>/</a:t>
            </a:r>
            <a:r>
              <a:rPr lang="en-US" dirty="0" err="1">
                <a:solidFill>
                  <a:schemeClr val="dk1"/>
                </a:solidFill>
                <a:latin typeface="Calibri"/>
                <a:ea typeface="Calibri"/>
                <a:cs typeface="Calibri"/>
                <a:sym typeface="Calibri"/>
              </a:rPr>
              <a:t>vrouwenrechten</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Experimenteel</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Vernieuwers</a:t>
            </a:r>
            <a:endParaRPr sz="1200" dirty="0"/>
          </a:p>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Calibri"/>
                <a:ea typeface="Calibri"/>
                <a:cs typeface="Calibri"/>
                <a:sym typeface="Calibri"/>
              </a:rPr>
              <a:t>Hard </a:t>
            </a:r>
            <a:r>
              <a:rPr lang="en-US" dirty="0" err="1">
                <a:solidFill>
                  <a:schemeClr val="dk1"/>
                </a:solidFill>
                <a:latin typeface="Calibri"/>
                <a:ea typeface="Calibri"/>
                <a:cs typeface="Calibri"/>
                <a:sym typeface="Calibri"/>
              </a:rPr>
              <a:t>werken</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Persoonlijke</a:t>
            </a:r>
            <a:r>
              <a:rPr lang="en-US" dirty="0">
                <a:solidFill>
                  <a:schemeClr val="dk1"/>
                </a:solidFill>
                <a:latin typeface="Calibri"/>
                <a:ea typeface="Calibri"/>
                <a:cs typeface="Calibri"/>
                <a:sym typeface="Calibri"/>
              </a:rPr>
              <a:t> computers</a:t>
            </a:r>
            <a:endParaRPr sz="1200" dirty="0"/>
          </a:p>
        </p:txBody>
      </p:sp>
      <p:sp>
        <p:nvSpPr>
          <p:cNvPr id="878" name="Google Shape;878;p44"/>
          <p:cNvSpPr txBox="1"/>
          <p:nvPr/>
        </p:nvSpPr>
        <p:spPr>
          <a:xfrm>
            <a:off x="5100882" y="4458878"/>
            <a:ext cx="1856100" cy="1600398"/>
          </a:xfrm>
          <a:prstGeom prst="rect">
            <a:avLst/>
          </a:prstGeom>
          <a:solidFill>
            <a:srgbClr val="568754"/>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dirty="0">
                <a:solidFill>
                  <a:schemeClr val="lt1"/>
                </a:solidFill>
                <a:latin typeface="Calibri"/>
                <a:ea typeface="Calibri"/>
                <a:cs typeface="Calibri"/>
                <a:sym typeface="Calibri"/>
              </a:rPr>
              <a:t>Val van de </a:t>
            </a:r>
            <a:r>
              <a:rPr lang="en-US" dirty="0" err="1">
                <a:solidFill>
                  <a:schemeClr val="lt1"/>
                </a:solidFill>
                <a:latin typeface="Calibri"/>
                <a:ea typeface="Calibri"/>
                <a:cs typeface="Calibri"/>
                <a:sym typeface="Calibri"/>
              </a:rPr>
              <a:t>Berlijnse</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Muur</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Onafhankelijk</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Vrije</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agenten</a:t>
            </a:r>
            <a:endParaRPr sz="1200" dirty="0"/>
          </a:p>
          <a:p>
            <a:pPr marL="285750" marR="0" lvl="0" indent="-285750" algn="l" rtl="0">
              <a:spcBef>
                <a:spcPts val="0"/>
              </a:spcBef>
              <a:spcAft>
                <a:spcPts val="0"/>
              </a:spcAft>
              <a:buClr>
                <a:schemeClr val="lt1"/>
              </a:buClr>
              <a:buSzPts val="1600"/>
              <a:buFont typeface="Arial"/>
              <a:buChar char="•"/>
            </a:pPr>
            <a:r>
              <a:rPr lang="en-US" dirty="0">
                <a:solidFill>
                  <a:schemeClr val="lt1"/>
                </a:solidFill>
                <a:latin typeface="Calibri"/>
                <a:ea typeface="Calibri"/>
                <a:cs typeface="Calibri"/>
                <a:sym typeface="Calibri"/>
              </a:rPr>
              <a:t>Internet, MTV, AIDS</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Mobiele</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telefoon</a:t>
            </a:r>
            <a:endParaRPr sz="1200" dirty="0"/>
          </a:p>
        </p:txBody>
      </p:sp>
      <p:sp>
        <p:nvSpPr>
          <p:cNvPr id="879" name="Google Shape;879;p44"/>
          <p:cNvSpPr txBox="1"/>
          <p:nvPr/>
        </p:nvSpPr>
        <p:spPr>
          <a:xfrm>
            <a:off x="9302620" y="4458878"/>
            <a:ext cx="1978613" cy="1384954"/>
          </a:xfrm>
          <a:prstGeom prst="rect">
            <a:avLst/>
          </a:prstGeom>
          <a:solidFill>
            <a:srgbClr val="1188A3"/>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Groene</a:t>
            </a:r>
            <a:r>
              <a:rPr lang="en-US" dirty="0">
                <a:solidFill>
                  <a:schemeClr val="lt1"/>
                </a:solidFill>
                <a:latin typeface="Calibri"/>
                <a:ea typeface="Calibri"/>
                <a:cs typeface="Calibri"/>
                <a:sym typeface="Calibri"/>
              </a:rPr>
              <a:t> agenda</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Optimistisch</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Hoge</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verwachtingen</a:t>
            </a:r>
            <a:endParaRPr sz="1200" dirty="0"/>
          </a:p>
          <a:p>
            <a:pPr marL="285750" marR="0" lvl="0" indent="-285750" algn="l" rtl="0">
              <a:spcBef>
                <a:spcPts val="0"/>
              </a:spcBef>
              <a:spcAft>
                <a:spcPts val="0"/>
              </a:spcAft>
              <a:buClr>
                <a:schemeClr val="lt1"/>
              </a:buClr>
              <a:buSzPts val="1600"/>
              <a:buFont typeface="Arial"/>
              <a:buChar char="•"/>
            </a:pPr>
            <a:r>
              <a:rPr lang="en-US" dirty="0">
                <a:solidFill>
                  <a:schemeClr val="lt1"/>
                </a:solidFill>
                <a:latin typeface="Calibri"/>
                <a:ea typeface="Calibri"/>
                <a:cs typeface="Calibri"/>
                <a:sym typeface="Calibri"/>
              </a:rPr>
              <a:t>Apps</a:t>
            </a:r>
            <a:endParaRPr sz="1200" dirty="0"/>
          </a:p>
          <a:p>
            <a:pPr marL="285750" marR="0" lvl="0" indent="-285750" algn="l" rtl="0">
              <a:spcBef>
                <a:spcPts val="0"/>
              </a:spcBef>
              <a:spcAft>
                <a:spcPts val="0"/>
              </a:spcAft>
              <a:buClr>
                <a:schemeClr val="lt1"/>
              </a:buClr>
              <a:buSzPts val="1600"/>
              <a:buFont typeface="Arial"/>
              <a:buChar char="•"/>
            </a:pPr>
            <a:r>
              <a:rPr lang="en-US" dirty="0" err="1">
                <a:solidFill>
                  <a:schemeClr val="lt1"/>
                </a:solidFill>
                <a:latin typeface="Calibri"/>
                <a:ea typeface="Calibri"/>
                <a:cs typeface="Calibri"/>
                <a:sym typeface="Calibri"/>
              </a:rPr>
              <a:t>Sociale</a:t>
            </a:r>
            <a:r>
              <a:rPr lang="en-US" dirty="0">
                <a:solidFill>
                  <a:schemeClr val="lt1"/>
                </a:solidFill>
                <a:latin typeface="Calibri"/>
                <a:ea typeface="Calibri"/>
                <a:cs typeface="Calibri"/>
                <a:sym typeface="Calibri"/>
              </a:rPr>
              <a:t> </a:t>
            </a:r>
            <a:r>
              <a:rPr lang="en-US" dirty="0" err="1">
                <a:solidFill>
                  <a:schemeClr val="lt1"/>
                </a:solidFill>
                <a:latin typeface="Calibri"/>
                <a:ea typeface="Calibri"/>
                <a:cs typeface="Calibri"/>
                <a:sym typeface="Calibri"/>
              </a:rPr>
              <a:t>spelletjes</a:t>
            </a:r>
            <a:endParaRPr sz="1200" dirty="0"/>
          </a:p>
          <a:p>
            <a:pPr marL="285750" marR="0" lvl="0" indent="-285750" algn="l" rtl="0">
              <a:spcBef>
                <a:spcPts val="0"/>
              </a:spcBef>
              <a:spcAft>
                <a:spcPts val="0"/>
              </a:spcAft>
              <a:buClr>
                <a:schemeClr val="lt1"/>
              </a:buClr>
              <a:buSzPts val="1600"/>
              <a:buFont typeface="Arial"/>
              <a:buChar char="•"/>
            </a:pPr>
            <a:r>
              <a:rPr lang="en-US" dirty="0">
                <a:solidFill>
                  <a:schemeClr val="lt1"/>
                </a:solidFill>
                <a:latin typeface="Calibri"/>
                <a:ea typeface="Calibri"/>
                <a:cs typeface="Calibri"/>
                <a:sym typeface="Calibri"/>
              </a:rPr>
              <a:t>Tablets/</a:t>
            </a:r>
            <a:r>
              <a:rPr lang="en-US" dirty="0" err="1">
                <a:solidFill>
                  <a:schemeClr val="lt1"/>
                </a:solidFill>
                <a:latin typeface="Calibri"/>
                <a:ea typeface="Calibri"/>
                <a:cs typeface="Calibri"/>
                <a:sym typeface="Calibri"/>
              </a:rPr>
              <a:t>apparaten</a:t>
            </a:r>
            <a:endParaRPr sz="1200" dirty="0"/>
          </a:p>
        </p:txBody>
      </p:sp>
      <p:sp>
        <p:nvSpPr>
          <p:cNvPr id="880" name="Google Shape;880;p44"/>
          <p:cNvSpPr txBox="1"/>
          <p:nvPr/>
        </p:nvSpPr>
        <p:spPr>
          <a:xfrm>
            <a:off x="7312547" y="4458877"/>
            <a:ext cx="1707823" cy="1600398"/>
          </a:xfrm>
          <a:prstGeom prst="rect">
            <a:avLst/>
          </a:prstGeom>
          <a:solidFill>
            <a:srgbClr val="8CBF4B"/>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Calibri"/>
                <a:ea typeface="Calibri"/>
                <a:cs typeface="Calibri"/>
                <a:sym typeface="Calibri"/>
              </a:rPr>
              <a:t>9/11 </a:t>
            </a:r>
            <a:r>
              <a:rPr lang="en-US" dirty="0" err="1">
                <a:solidFill>
                  <a:schemeClr val="dk1"/>
                </a:solidFill>
                <a:latin typeface="Calibri"/>
                <a:ea typeface="Calibri"/>
                <a:cs typeface="Calibri"/>
                <a:sym typeface="Calibri"/>
              </a:rPr>
              <a:t>aanval</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Gemeenschap</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Zelfverzekerd</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Directheid</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Diversiteit</a:t>
            </a:r>
            <a:endParaRPr sz="1200" dirty="0"/>
          </a:p>
          <a:p>
            <a:pPr marL="285750" marR="0" lvl="0" indent="-285750" algn="l" rtl="0">
              <a:spcBef>
                <a:spcPts val="0"/>
              </a:spcBef>
              <a:spcAft>
                <a:spcPts val="0"/>
              </a:spcAft>
              <a:buClr>
                <a:schemeClr val="dk1"/>
              </a:buClr>
              <a:buSzPts val="1600"/>
              <a:buFont typeface="Arial"/>
              <a:buChar char="•"/>
            </a:pPr>
            <a:r>
              <a:rPr lang="en-US" dirty="0" err="1">
                <a:solidFill>
                  <a:schemeClr val="dk1"/>
                </a:solidFill>
                <a:latin typeface="Calibri"/>
                <a:ea typeface="Calibri"/>
                <a:cs typeface="Calibri"/>
                <a:sym typeface="Calibri"/>
              </a:rPr>
              <a:t>Sociale</a:t>
            </a:r>
            <a:r>
              <a:rPr lang="en-US" dirty="0">
                <a:solidFill>
                  <a:schemeClr val="dk1"/>
                </a:solidFill>
                <a:latin typeface="Calibri"/>
                <a:ea typeface="Calibri"/>
                <a:cs typeface="Calibri"/>
                <a:sym typeface="Calibri"/>
              </a:rPr>
              <a:t> media</a:t>
            </a:r>
            <a:endParaRPr sz="1200" dirty="0"/>
          </a:p>
          <a:p>
            <a:pPr marL="285750" marR="0" lvl="0" indent="-285750" algn="l" rtl="0">
              <a:spcBef>
                <a:spcPts val="0"/>
              </a:spcBef>
              <a:spcAft>
                <a:spcPts val="0"/>
              </a:spcAft>
              <a:buClr>
                <a:schemeClr val="dk1"/>
              </a:buClr>
              <a:buSzPts val="1600"/>
              <a:buFont typeface="Arial"/>
              <a:buChar char="•"/>
            </a:pPr>
            <a:r>
              <a:rPr lang="en-US" dirty="0">
                <a:solidFill>
                  <a:schemeClr val="dk1"/>
                </a:solidFill>
                <a:latin typeface="Calibri"/>
                <a:ea typeface="Calibri"/>
                <a:cs typeface="Calibri"/>
                <a:sym typeface="Calibri"/>
              </a:rPr>
              <a:t>Google, FB.</a:t>
            </a:r>
            <a:endParaRPr sz="1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5"/>
          <p:cNvSpPr>
            <a:spLocks noGrp="1"/>
          </p:cNvSpPr>
          <p:nvPr>
            <p:ph type="pic" idx="2"/>
          </p:nvPr>
        </p:nvSpPr>
        <p:spPr>
          <a:xfrm>
            <a:off x="7061200" y="1203325"/>
            <a:ext cx="5130800" cy="3913188"/>
          </a:xfrm>
          <a:prstGeom prst="rect">
            <a:avLst/>
          </a:prstGeom>
          <a:solidFill>
            <a:schemeClr val="lt1"/>
          </a:solidFill>
          <a:ln>
            <a:noFill/>
          </a:ln>
        </p:spPr>
      </p:sp>
      <p:sp>
        <p:nvSpPr>
          <p:cNvPr id="886" name="Google Shape;886;p45"/>
          <p:cNvSpPr txBox="1">
            <a:spLocks noGrp="1"/>
          </p:cNvSpPr>
          <p:nvPr>
            <p:ph type="body" idx="1"/>
          </p:nvPr>
        </p:nvSpPr>
        <p:spPr>
          <a:xfrm>
            <a:off x="747201" y="3438963"/>
            <a:ext cx="5525907" cy="242066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33637"/>
              </a:buClr>
              <a:buSzPts val="2200"/>
              <a:buNone/>
            </a:pPr>
            <a:r>
              <a:rPr lang="en-US" sz="2200" dirty="0" err="1">
                <a:latin typeface="Raleway"/>
                <a:ea typeface="Raleway"/>
                <a:cs typeface="Raleway"/>
                <a:sym typeface="Raleway"/>
              </a:rPr>
              <a:t>Een</a:t>
            </a:r>
            <a:r>
              <a:rPr lang="en-US" sz="2200" dirty="0">
                <a:latin typeface="Raleway"/>
                <a:ea typeface="Raleway"/>
                <a:cs typeface="Raleway"/>
                <a:sym typeface="Raleway"/>
              </a:rPr>
              <a:t> synopsis van de </a:t>
            </a:r>
            <a:r>
              <a:rPr lang="en-US" sz="2200" dirty="0" err="1">
                <a:latin typeface="Raleway"/>
                <a:ea typeface="Raleway"/>
                <a:cs typeface="Raleway"/>
                <a:sym typeface="Raleway"/>
              </a:rPr>
              <a:t>belangrijkste</a:t>
            </a:r>
            <a:r>
              <a:rPr lang="en-US" sz="2200" dirty="0">
                <a:latin typeface="Raleway"/>
                <a:ea typeface="Raleway"/>
                <a:cs typeface="Raleway"/>
                <a:sym typeface="Raleway"/>
              </a:rPr>
              <a:t> </a:t>
            </a:r>
            <a:r>
              <a:rPr lang="en-US" sz="2200" dirty="0" err="1">
                <a:latin typeface="Raleway"/>
                <a:ea typeface="Raleway"/>
                <a:cs typeface="Raleway"/>
                <a:sym typeface="Raleway"/>
              </a:rPr>
              <a:t>kenmerken</a:t>
            </a:r>
            <a:r>
              <a:rPr lang="en-US" sz="2200" dirty="0">
                <a:latin typeface="Raleway"/>
                <a:ea typeface="Raleway"/>
                <a:cs typeface="Raleway"/>
                <a:sym typeface="Raleway"/>
              </a:rPr>
              <a:t> van </a:t>
            </a:r>
            <a:r>
              <a:rPr lang="en-US" sz="2200" dirty="0" err="1">
                <a:latin typeface="Raleway"/>
                <a:ea typeface="Raleway"/>
                <a:cs typeface="Raleway"/>
                <a:sym typeface="Raleway"/>
              </a:rPr>
              <a:t>onze</a:t>
            </a:r>
            <a:r>
              <a:rPr lang="en-US" sz="2200" dirty="0">
                <a:latin typeface="Raleway"/>
                <a:ea typeface="Raleway"/>
                <a:cs typeface="Raleway"/>
                <a:sym typeface="Raleway"/>
              </a:rPr>
              <a:t> </a:t>
            </a:r>
            <a:r>
              <a:rPr lang="en-US" sz="2200" dirty="0" err="1">
                <a:latin typeface="Raleway"/>
                <a:ea typeface="Raleway"/>
                <a:cs typeface="Raleway"/>
                <a:sym typeface="Raleway"/>
              </a:rPr>
              <a:t>meest</a:t>
            </a:r>
            <a:r>
              <a:rPr lang="en-US" sz="2200" dirty="0">
                <a:latin typeface="Raleway"/>
                <a:ea typeface="Raleway"/>
                <a:cs typeface="Raleway"/>
                <a:sym typeface="Raleway"/>
              </a:rPr>
              <a:t> </a:t>
            </a:r>
            <a:r>
              <a:rPr lang="en-US" sz="2200" dirty="0" err="1">
                <a:latin typeface="Raleway"/>
                <a:ea typeface="Raleway"/>
                <a:cs typeface="Raleway"/>
                <a:sym typeface="Raleway"/>
              </a:rPr>
              <a:t>bevolkte</a:t>
            </a:r>
            <a:r>
              <a:rPr lang="en-US" sz="2200" dirty="0">
                <a:latin typeface="Raleway"/>
                <a:ea typeface="Raleway"/>
                <a:cs typeface="Raleway"/>
                <a:sym typeface="Raleway"/>
              </a:rPr>
              <a:t> </a:t>
            </a:r>
            <a:r>
              <a:rPr lang="en-US" sz="2200" dirty="0" err="1">
                <a:latin typeface="Raleway"/>
                <a:ea typeface="Raleway"/>
                <a:cs typeface="Raleway"/>
                <a:sym typeface="Raleway"/>
              </a:rPr>
              <a:t>generaties</a:t>
            </a:r>
            <a:endParaRPr dirty="0"/>
          </a:p>
          <a:p>
            <a:pPr marL="228600" lvl="0" indent="-228600" algn="ctr" rtl="0">
              <a:lnSpc>
                <a:spcPct val="90000"/>
              </a:lnSpc>
              <a:spcBef>
                <a:spcPts val="1000"/>
              </a:spcBef>
              <a:spcAft>
                <a:spcPts val="0"/>
              </a:spcAft>
              <a:buClr>
                <a:srgbClr val="033637"/>
              </a:buClr>
              <a:buSzPts val="2200"/>
              <a:buNone/>
            </a:pPr>
            <a:endParaRPr sz="2200" b="1" u="sng" dirty="0">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endParaRPr>
          </a:p>
          <a:p>
            <a:pPr marL="228600" lvl="0" indent="-228600" algn="ctr" rtl="0">
              <a:lnSpc>
                <a:spcPct val="90000"/>
              </a:lnSpc>
              <a:spcBef>
                <a:spcPts val="1000"/>
              </a:spcBef>
              <a:spcAft>
                <a:spcPts val="0"/>
              </a:spcAft>
              <a:buClr>
                <a:srgbClr val="87A66E"/>
              </a:buClr>
              <a:buSzPts val="2200"/>
              <a:buNone/>
            </a:pPr>
            <a:r>
              <a:rPr lang="en-US" sz="2200" b="1" u="sng" dirty="0" err="1">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Generatie</a:t>
            </a:r>
            <a:r>
              <a:rPr lang="en-US" sz="2200" b="1" u="sng" dirty="0">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Z: het </a:t>
            </a:r>
            <a:r>
              <a:rPr lang="en-US" sz="2200" b="1" u="sng" dirty="0" err="1">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systeem</a:t>
            </a:r>
            <a:r>
              <a:rPr lang="en-US" sz="2200" b="1" u="sng" dirty="0">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a:t>
            </a:r>
            <a:r>
              <a:rPr lang="en-US" sz="2200" b="1" u="sng" dirty="0" err="1">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veranderen</a:t>
            </a:r>
            <a:r>
              <a:rPr lang="en-US" sz="2200" b="1" u="sng" dirty="0">
                <a:solidFill>
                  <a:srgbClr val="87A66E"/>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 - YouTube</a:t>
            </a:r>
            <a:endParaRPr sz="2200" b="1" dirty="0">
              <a:latin typeface="Raleway"/>
              <a:ea typeface="Raleway"/>
              <a:cs typeface="Raleway"/>
              <a:sym typeface="Raleway"/>
            </a:endParaRPr>
          </a:p>
        </p:txBody>
      </p:sp>
      <p:sp>
        <p:nvSpPr>
          <p:cNvPr id="887" name="Google Shape;887;p45"/>
          <p:cNvSpPr txBox="1">
            <a:spLocks noGrp="1"/>
          </p:cNvSpPr>
          <p:nvPr>
            <p:ph type="body" idx="3"/>
          </p:nvPr>
        </p:nvSpPr>
        <p:spPr>
          <a:xfrm>
            <a:off x="747201" y="499622"/>
            <a:ext cx="5860989" cy="10935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KENMERKEN VAN DE GENERATIES X, Y EN Z</a:t>
            </a:r>
            <a:endParaRPr sz="3200"/>
          </a:p>
        </p:txBody>
      </p:sp>
      <p:pic>
        <p:nvPicPr>
          <p:cNvPr id="888" name="Google Shape;888;p45" title="Generation Z: Transforming The System"/>
          <p:cNvPicPr preferRelativeResize="0"/>
          <p:nvPr/>
        </p:nvPicPr>
        <p:blipFill rotWithShape="1">
          <a:blip r:embed="rId4">
            <a:alphaModFix/>
          </a:blip>
          <a:srcRect/>
          <a:stretch/>
        </p:blipFill>
        <p:spPr>
          <a:xfrm>
            <a:off x="6966409" y="1203325"/>
            <a:ext cx="5225591" cy="3913188"/>
          </a:xfrm>
          <a:prstGeom prst="rect">
            <a:avLst/>
          </a:prstGeom>
          <a:noFill/>
          <a:ln>
            <a:noFill/>
          </a:ln>
        </p:spPr>
      </p:pic>
      <p:sp>
        <p:nvSpPr>
          <p:cNvPr id="889" name="Google Shape;889;p45"/>
          <p:cNvSpPr/>
          <p:nvPr/>
        </p:nvSpPr>
        <p:spPr>
          <a:xfrm>
            <a:off x="5857632" y="1782321"/>
            <a:ext cx="1693954" cy="1467451"/>
          </a:xfrm>
          <a:prstGeom prst="star5">
            <a:avLst>
              <a:gd name="adj" fmla="val 19098"/>
              <a:gd name="hf" fmla="val 105146"/>
              <a:gd name="vf" fmla="val 110557"/>
            </a:avLst>
          </a:prstGeom>
          <a:solidFill>
            <a:srgbClr val="F098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Calibri"/>
                <a:ea typeface="Calibri"/>
                <a:cs typeface="Calibri"/>
                <a:sym typeface="Calibri"/>
              </a:rPr>
              <a:t>BEKIJK DIT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1"/>
                                        <p:tgtEl>
                                          <p:spTgt spid="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46" descr="Black and white photo of the backs of two chefs in restaurant kitchen"/>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6852062" y="228601"/>
            <a:ext cx="5105121" cy="5698374"/>
          </a:xfrm>
          <a:prstGeom prst="rect">
            <a:avLst/>
          </a:prstGeom>
          <a:solidFill>
            <a:schemeClr val="lt1"/>
          </a:solidFill>
          <a:ln>
            <a:noFill/>
          </a:ln>
        </p:spPr>
      </p:pic>
      <p:sp>
        <p:nvSpPr>
          <p:cNvPr id="895" name="Google Shape;895;p46"/>
          <p:cNvSpPr txBox="1">
            <a:spLocks noGrp="1"/>
          </p:cNvSpPr>
          <p:nvPr>
            <p:ph type="body" idx="3"/>
          </p:nvPr>
        </p:nvSpPr>
        <p:spPr>
          <a:xfrm>
            <a:off x="555625" y="58189"/>
            <a:ext cx="5762625" cy="112221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lt1"/>
              </a:buClr>
              <a:buSzPts val="3200"/>
              <a:buNone/>
            </a:pPr>
            <a:r>
              <a:rPr lang="en-US" sz="3200"/>
              <a:t>Een wijziging van het demografisch profiel</a:t>
            </a:r>
            <a:endParaRPr sz="3200"/>
          </a:p>
        </p:txBody>
      </p:sp>
      <p:sp>
        <p:nvSpPr>
          <p:cNvPr id="896" name="Google Shape;896;p46"/>
          <p:cNvSpPr txBox="1">
            <a:spLocks noGrp="1"/>
          </p:cNvSpPr>
          <p:nvPr>
            <p:ph type="body" idx="1"/>
          </p:nvPr>
        </p:nvSpPr>
        <p:spPr>
          <a:xfrm>
            <a:off x="576263" y="1485900"/>
            <a:ext cx="5741987" cy="5164282"/>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10000"/>
              </a:lnSpc>
              <a:spcBef>
                <a:spcPts val="0"/>
              </a:spcBef>
              <a:spcAft>
                <a:spcPts val="0"/>
              </a:spcAft>
              <a:buClr>
                <a:schemeClr val="lt1"/>
              </a:buClr>
              <a:buSzPct val="100000"/>
              <a:buFont typeface="Arial"/>
              <a:buChar char="•"/>
            </a:pPr>
            <a:r>
              <a:rPr lang="en-US" dirty="0">
                <a:latin typeface="Raleway"/>
                <a:ea typeface="Raleway"/>
                <a:cs typeface="Raleway"/>
                <a:sym typeface="Raleway"/>
              </a:rPr>
              <a:t>De </a:t>
            </a:r>
            <a:r>
              <a:rPr lang="en-US" dirty="0" err="1">
                <a:latin typeface="Raleway"/>
                <a:ea typeface="Raleway"/>
                <a:cs typeface="Raleway"/>
                <a:sym typeface="Raleway"/>
              </a:rPr>
              <a:t>Europese</a:t>
            </a:r>
            <a:r>
              <a:rPr lang="en-US" dirty="0">
                <a:latin typeface="Raleway"/>
                <a:ea typeface="Raleway"/>
                <a:cs typeface="Raleway"/>
                <a:sym typeface="Raleway"/>
              </a:rPr>
              <a:t> </a:t>
            </a:r>
            <a:r>
              <a:rPr lang="en-US" dirty="0" err="1">
                <a:latin typeface="Raleway"/>
                <a:ea typeface="Raleway"/>
                <a:cs typeface="Raleway"/>
                <a:sym typeface="Raleway"/>
              </a:rPr>
              <a:t>beroepsbevolking</a:t>
            </a:r>
            <a:r>
              <a:rPr lang="en-US" dirty="0">
                <a:latin typeface="Raleway"/>
                <a:ea typeface="Raleway"/>
                <a:cs typeface="Raleway"/>
                <a:sym typeface="Raleway"/>
              </a:rPr>
              <a:t> </a:t>
            </a:r>
            <a:r>
              <a:rPr lang="en-US" dirty="0" err="1">
                <a:latin typeface="Raleway"/>
                <a:ea typeface="Raleway"/>
                <a:cs typeface="Raleway"/>
                <a:sym typeface="Raleway"/>
              </a:rPr>
              <a:t>vergrijst</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err="1">
                <a:latin typeface="Raleway"/>
                <a:ea typeface="Raleway"/>
                <a:cs typeface="Raleway"/>
                <a:sym typeface="Raleway"/>
              </a:rPr>
              <a:t>Dalende</a:t>
            </a:r>
            <a:r>
              <a:rPr lang="en-US" dirty="0">
                <a:latin typeface="Raleway"/>
                <a:ea typeface="Raleway"/>
                <a:cs typeface="Raleway"/>
                <a:sym typeface="Raleway"/>
              </a:rPr>
              <a:t> </a:t>
            </a:r>
            <a:r>
              <a:rPr lang="en-US" dirty="0" err="1">
                <a:latin typeface="Raleway"/>
                <a:ea typeface="Raleway"/>
                <a:cs typeface="Raleway"/>
                <a:sym typeface="Raleway"/>
              </a:rPr>
              <a:t>geboortecijfers</a:t>
            </a:r>
            <a:r>
              <a:rPr lang="en-US" dirty="0">
                <a:latin typeface="Raleway"/>
                <a:ea typeface="Raleway"/>
                <a:cs typeface="Raleway"/>
                <a:sym typeface="Raleway"/>
              </a:rPr>
              <a:t> </a:t>
            </a:r>
            <a:r>
              <a:rPr lang="en-US" dirty="0" err="1">
                <a:latin typeface="Raleway"/>
                <a:ea typeface="Raleway"/>
                <a:cs typeface="Raleway"/>
                <a:sym typeface="Raleway"/>
              </a:rPr>
              <a:t>betekenen</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dirty="0" err="1">
                <a:latin typeface="Raleway"/>
                <a:ea typeface="Raleway"/>
                <a:cs typeface="Raleway"/>
                <a:sym typeface="Raleway"/>
              </a:rPr>
              <a:t>kleinere</a:t>
            </a:r>
            <a:r>
              <a:rPr lang="en-US" dirty="0">
                <a:latin typeface="Raleway"/>
                <a:ea typeface="Raleway"/>
                <a:cs typeface="Raleway"/>
                <a:sym typeface="Raleway"/>
              </a:rPr>
              <a:t> pool van </a:t>
            </a:r>
            <a:r>
              <a:rPr lang="en-US" dirty="0" err="1">
                <a:latin typeface="Raleway"/>
                <a:ea typeface="Raleway"/>
                <a:cs typeface="Raleway"/>
                <a:sym typeface="Raleway"/>
              </a:rPr>
              <a:t>jong</a:t>
            </a:r>
            <a:r>
              <a:rPr lang="en-US" dirty="0">
                <a:latin typeface="Raleway"/>
                <a:ea typeface="Raleway"/>
                <a:cs typeface="Raleway"/>
                <a:sym typeface="Raleway"/>
              </a:rPr>
              <a:t> talent</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latin typeface="Raleway"/>
                <a:ea typeface="Raleway"/>
                <a:cs typeface="Raleway"/>
                <a:sym typeface="Raleway"/>
              </a:rPr>
              <a:t>De </a:t>
            </a:r>
            <a:r>
              <a:rPr lang="en-US" dirty="0" err="1">
                <a:latin typeface="Raleway"/>
                <a:ea typeface="Raleway"/>
                <a:cs typeface="Raleway"/>
                <a:sym typeface="Raleway"/>
              </a:rPr>
              <a:t>pensioengerechtigde</a:t>
            </a:r>
            <a:r>
              <a:rPr lang="en-US" dirty="0">
                <a:latin typeface="Raleway"/>
                <a:ea typeface="Raleway"/>
                <a:cs typeface="Raleway"/>
                <a:sym typeface="Raleway"/>
              </a:rPr>
              <a:t> </a:t>
            </a:r>
            <a:r>
              <a:rPr lang="en-US" dirty="0" err="1">
                <a:latin typeface="Raleway"/>
                <a:ea typeface="Raleway"/>
                <a:cs typeface="Raleway"/>
                <a:sym typeface="Raleway"/>
              </a:rPr>
              <a:t>leeftijd</a:t>
            </a:r>
            <a:r>
              <a:rPr lang="en-US" dirty="0">
                <a:latin typeface="Raleway"/>
                <a:ea typeface="Raleway"/>
                <a:cs typeface="Raleway"/>
                <a:sym typeface="Raleway"/>
              </a:rPr>
              <a:t> is </a:t>
            </a:r>
            <a:r>
              <a:rPr lang="en-US" dirty="0" err="1">
                <a:latin typeface="Raleway"/>
                <a:ea typeface="Raleway"/>
                <a:cs typeface="Raleway"/>
                <a:sym typeface="Raleway"/>
              </a:rPr>
              <a:t>hoger</a:t>
            </a:r>
            <a:endParaRPr dirty="0"/>
          </a:p>
          <a:p>
            <a:pPr marL="342900" lvl="0" indent="-342900" algn="l" rtl="0">
              <a:lnSpc>
                <a:spcPct val="110000"/>
              </a:lnSpc>
              <a:spcBef>
                <a:spcPts val="1000"/>
              </a:spcBef>
              <a:spcAft>
                <a:spcPts val="0"/>
              </a:spcAft>
              <a:buClr>
                <a:schemeClr val="lt1"/>
              </a:buClr>
              <a:buSzPct val="100000"/>
              <a:buFont typeface="Arial"/>
              <a:buChar char="•"/>
            </a:pPr>
            <a:r>
              <a:rPr lang="en-US" dirty="0">
                <a:latin typeface="Raleway"/>
                <a:ea typeface="Raleway"/>
                <a:cs typeface="Raleway"/>
                <a:sym typeface="Raleway"/>
              </a:rPr>
              <a:t>De 27 </a:t>
            </a:r>
            <a:r>
              <a:rPr lang="en-US" dirty="0" err="1">
                <a:latin typeface="Raleway"/>
                <a:ea typeface="Raleway"/>
                <a:cs typeface="Raleway"/>
                <a:sym typeface="Raleway"/>
              </a:rPr>
              <a:t>landen</a:t>
            </a:r>
            <a:r>
              <a:rPr lang="en-US" dirty="0">
                <a:latin typeface="Raleway"/>
                <a:ea typeface="Raleway"/>
                <a:cs typeface="Raleway"/>
                <a:sym typeface="Raleway"/>
              </a:rPr>
              <a:t> van de </a:t>
            </a:r>
            <a:r>
              <a:rPr lang="en-US" dirty="0" err="1">
                <a:latin typeface="Raleway"/>
                <a:ea typeface="Raleway"/>
                <a:cs typeface="Raleway"/>
                <a:sym typeface="Raleway"/>
              </a:rPr>
              <a:t>Europese</a:t>
            </a:r>
            <a:r>
              <a:rPr lang="en-US" dirty="0">
                <a:latin typeface="Raleway"/>
                <a:ea typeface="Raleway"/>
                <a:cs typeface="Raleway"/>
                <a:sym typeface="Raleway"/>
              </a:rPr>
              <a:t> </a:t>
            </a:r>
            <a:r>
              <a:rPr lang="en-US" dirty="0" err="1">
                <a:latin typeface="Raleway"/>
                <a:ea typeface="Raleway"/>
                <a:cs typeface="Raleway"/>
                <a:sym typeface="Raleway"/>
              </a:rPr>
              <a:t>Unie</a:t>
            </a:r>
            <a:r>
              <a:rPr lang="en-US" dirty="0">
                <a:latin typeface="Raleway"/>
                <a:ea typeface="Raleway"/>
                <a:cs typeface="Raleway"/>
                <a:sym typeface="Raleway"/>
              </a:rPr>
              <a:t> plus het </a:t>
            </a:r>
            <a:r>
              <a:rPr lang="en-US" dirty="0" err="1">
                <a:latin typeface="Raleway"/>
                <a:ea typeface="Raleway"/>
                <a:cs typeface="Raleway"/>
                <a:sym typeface="Raleway"/>
              </a:rPr>
              <a:t>Verenigd</a:t>
            </a:r>
            <a:r>
              <a:rPr lang="en-US" dirty="0">
                <a:latin typeface="Raleway"/>
                <a:ea typeface="Raleway"/>
                <a:cs typeface="Raleway"/>
                <a:sym typeface="Raleway"/>
              </a:rPr>
              <a:t> </a:t>
            </a:r>
            <a:r>
              <a:rPr lang="en-US" dirty="0" err="1">
                <a:latin typeface="Raleway"/>
                <a:ea typeface="Raleway"/>
                <a:cs typeface="Raleway"/>
                <a:sym typeface="Raleway"/>
              </a:rPr>
              <a:t>Koninkrijk</a:t>
            </a:r>
            <a:r>
              <a:rPr lang="en-US" dirty="0">
                <a:latin typeface="Raleway"/>
                <a:ea typeface="Raleway"/>
                <a:cs typeface="Raleway"/>
                <a:sym typeface="Raleway"/>
              </a:rPr>
              <a:t> </a:t>
            </a:r>
            <a:r>
              <a:rPr lang="en-US" dirty="0" err="1">
                <a:latin typeface="Raleway"/>
                <a:ea typeface="Raleway"/>
                <a:cs typeface="Raleway"/>
                <a:sym typeface="Raleway"/>
              </a:rPr>
              <a:t>hadden</a:t>
            </a:r>
            <a:r>
              <a:rPr lang="en-US" dirty="0">
                <a:latin typeface="Raleway"/>
                <a:ea typeface="Raleway"/>
                <a:cs typeface="Raleway"/>
                <a:sym typeface="Raleway"/>
              </a:rPr>
              <a:t> in 2010 58 </a:t>
            </a:r>
            <a:r>
              <a:rPr lang="en-US" dirty="0" err="1">
                <a:latin typeface="Raleway"/>
                <a:ea typeface="Raleway"/>
                <a:cs typeface="Raleway"/>
                <a:sym typeface="Raleway"/>
              </a:rPr>
              <a:t>miljoen</a:t>
            </a:r>
            <a:r>
              <a:rPr lang="en-US" dirty="0">
                <a:latin typeface="Raleway"/>
                <a:ea typeface="Raleway"/>
                <a:cs typeface="Raleway"/>
                <a:sym typeface="Raleway"/>
              </a:rPr>
              <a:t> </a:t>
            </a:r>
            <a:r>
              <a:rPr lang="en-US" dirty="0" err="1">
                <a:latin typeface="Raleway"/>
                <a:ea typeface="Raleway"/>
                <a:cs typeface="Raleway"/>
                <a:sym typeface="Raleway"/>
              </a:rPr>
              <a:t>werknemers</a:t>
            </a:r>
            <a:r>
              <a:rPr lang="en-US" dirty="0">
                <a:latin typeface="Raleway"/>
                <a:ea typeface="Raleway"/>
                <a:cs typeface="Raleway"/>
                <a:sym typeface="Raleway"/>
              </a:rPr>
              <a:t> van 50+. In 2019 was </a:t>
            </a:r>
            <a:r>
              <a:rPr lang="en-US" dirty="0" err="1">
                <a:latin typeface="Raleway"/>
                <a:ea typeface="Raleway"/>
                <a:cs typeface="Raleway"/>
                <a:sym typeface="Raleway"/>
              </a:rPr>
              <a:t>dit</a:t>
            </a:r>
            <a:r>
              <a:rPr lang="en-US" dirty="0">
                <a:latin typeface="Raleway"/>
                <a:ea typeface="Raleway"/>
                <a:cs typeface="Raleway"/>
                <a:sym typeface="Raleway"/>
              </a:rPr>
              <a:t> </a:t>
            </a:r>
            <a:r>
              <a:rPr lang="en-US" dirty="0" err="1">
                <a:latin typeface="Raleway"/>
                <a:ea typeface="Raleway"/>
                <a:cs typeface="Raleway"/>
                <a:sym typeface="Raleway"/>
              </a:rPr>
              <a:t>aantal</a:t>
            </a:r>
            <a:r>
              <a:rPr lang="en-US" dirty="0">
                <a:latin typeface="Raleway"/>
                <a:ea typeface="Raleway"/>
                <a:cs typeface="Raleway"/>
                <a:sym typeface="Raleway"/>
              </a:rPr>
              <a:t> </a:t>
            </a:r>
            <a:r>
              <a:rPr lang="en-US" dirty="0" err="1">
                <a:latin typeface="Raleway"/>
                <a:ea typeface="Raleway"/>
                <a:cs typeface="Raleway"/>
                <a:sym typeface="Raleway"/>
              </a:rPr>
              <a:t>gestegen</a:t>
            </a:r>
            <a:r>
              <a:rPr lang="en-US" dirty="0">
                <a:latin typeface="Raleway"/>
                <a:ea typeface="Raleway"/>
                <a:cs typeface="Raleway"/>
                <a:sym typeface="Raleway"/>
              </a:rPr>
              <a:t> tot 77 </a:t>
            </a:r>
            <a:r>
              <a:rPr lang="en-US" dirty="0" err="1">
                <a:latin typeface="Raleway"/>
                <a:ea typeface="Raleway"/>
                <a:cs typeface="Raleway"/>
                <a:sym typeface="Raleway"/>
              </a:rPr>
              <a:t>miljoen</a:t>
            </a:r>
            <a:r>
              <a:rPr lang="en-US" dirty="0">
                <a:latin typeface="Raleway"/>
                <a:ea typeface="Raleway"/>
                <a:cs typeface="Raleway"/>
                <a:sym typeface="Raleway"/>
              </a:rPr>
              <a:t> (Deloitte Insights).</a:t>
            </a:r>
            <a:endParaRPr dirty="0"/>
          </a:p>
          <a:p>
            <a:pPr marL="0" lvl="0" indent="0" algn="l" rtl="0">
              <a:lnSpc>
                <a:spcPct val="110000"/>
              </a:lnSpc>
              <a:spcBef>
                <a:spcPts val="1000"/>
              </a:spcBef>
              <a:spcAft>
                <a:spcPts val="0"/>
              </a:spcAft>
              <a:buClr>
                <a:schemeClr val="lt1"/>
              </a:buClr>
              <a:buSzPct val="100000"/>
              <a:buNone/>
            </a:pPr>
            <a:endParaRPr dirty="0">
              <a:latin typeface="Raleway"/>
              <a:ea typeface="Raleway"/>
              <a:cs typeface="Raleway"/>
              <a:sym typeface="Raleway"/>
            </a:endParaRPr>
          </a:p>
          <a:p>
            <a:pPr marL="0" lvl="0" indent="0" algn="l" rtl="0">
              <a:lnSpc>
                <a:spcPct val="110000"/>
              </a:lnSpc>
              <a:spcBef>
                <a:spcPts val="1000"/>
              </a:spcBef>
              <a:spcAft>
                <a:spcPts val="0"/>
              </a:spcAft>
              <a:buClr>
                <a:schemeClr val="lt1"/>
              </a:buClr>
              <a:buSzPct val="100000"/>
              <a:buNone/>
            </a:pPr>
            <a:r>
              <a:rPr lang="en-US" b="1" dirty="0">
                <a:latin typeface="Raleway"/>
                <a:ea typeface="Raleway"/>
                <a:cs typeface="Raleway"/>
                <a:sym typeface="Raleway"/>
              </a:rPr>
              <a:t>COOK IT FORWARD </a:t>
            </a:r>
            <a:r>
              <a:rPr lang="en-US" dirty="0" err="1">
                <a:latin typeface="Raleway"/>
                <a:ea typeface="Raleway"/>
                <a:cs typeface="Raleway"/>
                <a:sym typeface="Raleway"/>
              </a:rPr>
              <a:t>ziet</a:t>
            </a:r>
            <a:r>
              <a:rPr lang="en-US" dirty="0">
                <a:latin typeface="Raleway"/>
                <a:ea typeface="Raleway"/>
                <a:cs typeface="Raleway"/>
                <a:sym typeface="Raleway"/>
              </a:rPr>
              <a:t> </a:t>
            </a:r>
            <a:r>
              <a:rPr lang="en-US" dirty="0" err="1">
                <a:latin typeface="Raleway"/>
                <a:ea typeface="Raleway"/>
                <a:cs typeface="Raleway"/>
                <a:sym typeface="Raleway"/>
              </a:rPr>
              <a:t>dit</a:t>
            </a:r>
            <a:r>
              <a:rPr lang="en-US" dirty="0">
                <a:latin typeface="Raleway"/>
                <a:ea typeface="Raleway"/>
                <a:cs typeface="Raleway"/>
                <a:sym typeface="Raleway"/>
              </a:rPr>
              <a:t> </a:t>
            </a:r>
            <a:r>
              <a:rPr lang="en-US" dirty="0" err="1">
                <a:latin typeface="Raleway"/>
                <a:ea typeface="Raleway"/>
                <a:cs typeface="Raleway"/>
                <a:sym typeface="Raleway"/>
              </a:rPr>
              <a:t>als</a:t>
            </a:r>
            <a:r>
              <a:rPr lang="en-US" dirty="0">
                <a:latin typeface="Raleway"/>
                <a:ea typeface="Raleway"/>
                <a:cs typeface="Raleway"/>
                <a:sym typeface="Raleway"/>
              </a:rPr>
              <a:t> </a:t>
            </a:r>
            <a:r>
              <a:rPr lang="en-US" sz="2400" dirty="0" err="1">
                <a:latin typeface="Raleway"/>
                <a:ea typeface="Raleway"/>
                <a:cs typeface="Raleway"/>
                <a:sym typeface="Raleway"/>
              </a:rPr>
              <a:t>een</a:t>
            </a:r>
            <a:r>
              <a:rPr lang="en-US" sz="2400" dirty="0">
                <a:latin typeface="Raleway"/>
                <a:ea typeface="Raleway"/>
                <a:cs typeface="Raleway"/>
                <a:sym typeface="Raleway"/>
              </a:rPr>
              <a:t> </a:t>
            </a:r>
            <a:r>
              <a:rPr lang="en-US" sz="2400" dirty="0" err="1">
                <a:latin typeface="Raleway"/>
                <a:ea typeface="Raleway"/>
                <a:cs typeface="Raleway"/>
                <a:sym typeface="Raleway"/>
              </a:rPr>
              <a:t>kans</a:t>
            </a:r>
            <a:r>
              <a:rPr lang="en-US" sz="2400" dirty="0">
                <a:latin typeface="Raleway"/>
                <a:ea typeface="Raleway"/>
                <a:cs typeface="Raleway"/>
                <a:sym typeface="Raleway"/>
              </a:rPr>
              <a:t> </a:t>
            </a:r>
            <a:r>
              <a:rPr lang="en-US" sz="2400" dirty="0" err="1">
                <a:latin typeface="Raleway"/>
                <a:ea typeface="Raleway"/>
                <a:cs typeface="Raleway"/>
                <a:sym typeface="Raleway"/>
              </a:rPr>
              <a:t>voor</a:t>
            </a:r>
            <a:r>
              <a:rPr lang="en-US" sz="2400" dirty="0">
                <a:latin typeface="Raleway"/>
                <a:ea typeface="Raleway"/>
                <a:cs typeface="Raleway"/>
                <a:sym typeface="Raleway"/>
              </a:rPr>
              <a:t> de </a:t>
            </a:r>
            <a:r>
              <a:rPr lang="en-US" sz="2400" dirty="0" err="1">
                <a:latin typeface="Raleway"/>
                <a:ea typeface="Raleway"/>
                <a:cs typeface="Raleway"/>
                <a:sym typeface="Raleway"/>
              </a:rPr>
              <a:t>werkgevers</a:t>
            </a:r>
            <a:r>
              <a:rPr lang="en-US" sz="2400" dirty="0">
                <a:latin typeface="Raleway"/>
                <a:ea typeface="Raleway"/>
                <a:cs typeface="Raleway"/>
                <a:sym typeface="Raleway"/>
              </a:rPr>
              <a:t> van </a:t>
            </a:r>
            <a:r>
              <a:rPr lang="en-US" sz="2400" dirty="0" err="1">
                <a:latin typeface="Raleway"/>
                <a:ea typeface="Raleway"/>
                <a:cs typeface="Raleway"/>
                <a:sym typeface="Raleway"/>
              </a:rPr>
              <a:t>vandaag</a:t>
            </a:r>
            <a:r>
              <a:rPr lang="en-US" sz="2400" dirty="0">
                <a:latin typeface="Raleway"/>
                <a:ea typeface="Raleway"/>
                <a:cs typeface="Raleway"/>
                <a:sym typeface="Raleway"/>
              </a:rPr>
              <a:t>, </a:t>
            </a:r>
            <a:r>
              <a:rPr lang="en-US" sz="2400" dirty="0" err="1">
                <a:latin typeface="Raleway"/>
                <a:ea typeface="Raleway"/>
                <a:cs typeface="Raleway"/>
                <a:sym typeface="Raleway"/>
              </a:rPr>
              <a:t>vooral</a:t>
            </a:r>
            <a:r>
              <a:rPr lang="en-US" sz="2400" dirty="0">
                <a:latin typeface="Raleway"/>
                <a:ea typeface="Raleway"/>
                <a:cs typeface="Raleway"/>
                <a:sym typeface="Raleway"/>
              </a:rPr>
              <a:t> in </a:t>
            </a:r>
            <a:r>
              <a:rPr lang="en-US" sz="2400" dirty="0" err="1">
                <a:latin typeface="Raleway"/>
                <a:ea typeface="Raleway"/>
                <a:cs typeface="Raleway"/>
                <a:sym typeface="Raleway"/>
              </a:rPr>
              <a:t>Culinaire</a:t>
            </a:r>
            <a:r>
              <a:rPr lang="en-US" sz="2400" dirty="0">
                <a:latin typeface="Raleway"/>
                <a:ea typeface="Raleway"/>
                <a:cs typeface="Raleway"/>
                <a:sym typeface="Raleway"/>
              </a:rPr>
              <a:t> </a:t>
            </a:r>
            <a:r>
              <a:rPr lang="en-US" sz="2400" dirty="0" err="1">
                <a:latin typeface="Raleway"/>
                <a:ea typeface="Raleway"/>
                <a:cs typeface="Raleway"/>
                <a:sym typeface="Raleway"/>
              </a:rPr>
              <a:t>bedrijven</a:t>
            </a:r>
            <a:r>
              <a:rPr lang="en-US" dirty="0"/>
              <a:t>. N</a:t>
            </a:r>
            <a:r>
              <a:rPr lang="en-US" sz="2400" dirty="0">
                <a:latin typeface="Raleway"/>
                <a:ea typeface="Raleway"/>
                <a:cs typeface="Raleway"/>
                <a:sym typeface="Raleway"/>
              </a:rPr>
              <a:t>u </a:t>
            </a:r>
            <a:r>
              <a:rPr lang="en-US" sz="2400" dirty="0" err="1">
                <a:latin typeface="Raleway"/>
                <a:ea typeface="Raleway"/>
                <a:cs typeface="Raleway"/>
                <a:sym typeface="Raleway"/>
              </a:rPr>
              <a:t>bespreken</a:t>
            </a:r>
            <a:r>
              <a:rPr lang="en-US" sz="2400" dirty="0">
                <a:latin typeface="Raleway"/>
                <a:ea typeface="Raleway"/>
                <a:cs typeface="Raleway"/>
                <a:sym typeface="Raleway"/>
              </a:rPr>
              <a:t> we hoe </a:t>
            </a:r>
            <a:r>
              <a:rPr lang="en-US" sz="2400" dirty="0" err="1">
                <a:latin typeface="Raleway"/>
                <a:ea typeface="Raleway"/>
                <a:cs typeface="Raleway"/>
                <a:sym typeface="Raleway"/>
              </a:rPr>
              <a:t>een</a:t>
            </a:r>
            <a:r>
              <a:rPr lang="en-US" sz="2400" dirty="0">
                <a:latin typeface="Raleway"/>
                <a:ea typeface="Raleway"/>
                <a:cs typeface="Raleway"/>
                <a:sym typeface="Raleway"/>
              </a:rPr>
              <a:t> </a:t>
            </a:r>
            <a:r>
              <a:rPr lang="en-US" sz="2400" dirty="0" err="1">
                <a:latin typeface="Raleway"/>
                <a:ea typeface="Raleway"/>
                <a:cs typeface="Raleway"/>
                <a:sym typeface="Raleway"/>
              </a:rPr>
              <a:t>intergenerationeel</a:t>
            </a:r>
            <a:r>
              <a:rPr lang="en-US" sz="2400" dirty="0">
                <a:latin typeface="Raleway"/>
                <a:ea typeface="Raleway"/>
                <a:cs typeface="Raleway"/>
                <a:sym typeface="Raleway"/>
              </a:rPr>
              <a:t> </a:t>
            </a:r>
            <a:r>
              <a:rPr lang="en-US" sz="2400" dirty="0" err="1">
                <a:latin typeface="Raleway"/>
                <a:ea typeface="Raleway"/>
                <a:cs typeface="Raleway"/>
                <a:sym typeface="Raleway"/>
              </a:rPr>
              <a:t>personeelsbestand</a:t>
            </a:r>
            <a:r>
              <a:rPr lang="en-US" sz="2400" dirty="0">
                <a:latin typeface="Raleway"/>
                <a:ea typeface="Raleway"/>
                <a:cs typeface="Raleway"/>
                <a:sym typeface="Raleway"/>
              </a:rPr>
              <a:t> de </a:t>
            </a:r>
            <a:r>
              <a:rPr lang="en-US" sz="2400" dirty="0" err="1">
                <a:latin typeface="Raleway"/>
                <a:ea typeface="Raleway"/>
                <a:cs typeface="Raleway"/>
                <a:sym typeface="Raleway"/>
              </a:rPr>
              <a:t>werkplek</a:t>
            </a:r>
            <a:r>
              <a:rPr lang="en-US" sz="2400" dirty="0">
                <a:latin typeface="Raleway"/>
                <a:ea typeface="Raleway"/>
                <a:cs typeface="Raleway"/>
                <a:sym typeface="Raleway"/>
              </a:rPr>
              <a:t> ten </a:t>
            </a:r>
            <a:r>
              <a:rPr lang="en-US" sz="2400" dirty="0" err="1">
                <a:latin typeface="Raleway"/>
                <a:ea typeface="Raleway"/>
                <a:cs typeface="Raleway"/>
                <a:sym typeface="Raleway"/>
              </a:rPr>
              <a:t>goede</a:t>
            </a:r>
            <a:r>
              <a:rPr lang="en-US" sz="2400" dirty="0">
                <a:latin typeface="Raleway"/>
                <a:ea typeface="Raleway"/>
                <a:cs typeface="Raleway"/>
                <a:sym typeface="Raleway"/>
              </a:rPr>
              <a:t> </a:t>
            </a:r>
            <a:r>
              <a:rPr lang="en-US" sz="2400" dirty="0" err="1">
                <a:latin typeface="Raleway"/>
                <a:ea typeface="Raleway"/>
                <a:cs typeface="Raleway"/>
                <a:sym typeface="Raleway"/>
              </a:rPr>
              <a:t>kan</a:t>
            </a:r>
            <a:r>
              <a:rPr lang="en-US" sz="2400" dirty="0">
                <a:latin typeface="Raleway"/>
                <a:ea typeface="Raleway"/>
                <a:cs typeface="Raleway"/>
                <a:sym typeface="Raleway"/>
              </a:rPr>
              <a:t> </a:t>
            </a:r>
            <a:r>
              <a:rPr lang="en-US" sz="2400" dirty="0" err="1">
                <a:latin typeface="Raleway"/>
                <a:ea typeface="Raleway"/>
                <a:cs typeface="Raleway"/>
                <a:sym typeface="Raleway"/>
              </a:rPr>
              <a:t>komen</a:t>
            </a:r>
            <a:r>
              <a:rPr lang="en-US" sz="2400" dirty="0">
                <a:latin typeface="Raleway"/>
                <a:ea typeface="Raleway"/>
                <a:cs typeface="Raleway"/>
                <a:sym typeface="Raleway"/>
              </a:rPr>
              <a:t>!</a:t>
            </a:r>
            <a:endParaRPr dirty="0">
              <a:latin typeface="Raleway"/>
              <a:ea typeface="Raleway"/>
              <a:cs typeface="Raleway"/>
              <a:sym typeface="Raleway"/>
            </a:endParaRPr>
          </a:p>
          <a:p>
            <a:pPr marL="342900" lvl="0" indent="-201930" algn="l" rtl="0">
              <a:lnSpc>
                <a:spcPct val="110000"/>
              </a:lnSpc>
              <a:spcBef>
                <a:spcPts val="1000"/>
              </a:spcBef>
              <a:spcAft>
                <a:spcPts val="0"/>
              </a:spcAft>
              <a:buClr>
                <a:schemeClr val="lt1"/>
              </a:buClr>
              <a:buSzPct val="100000"/>
              <a:buFont typeface="Arial"/>
              <a:buNone/>
            </a:pPr>
            <a:endParaRPr dirty="0">
              <a:latin typeface="Ralew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7"/>
          <p:cNvSpPr txBox="1">
            <a:spLocks noGrp="1"/>
          </p:cNvSpPr>
          <p:nvPr>
            <p:ph type="body" idx="2"/>
          </p:nvPr>
        </p:nvSpPr>
        <p:spPr>
          <a:xfrm>
            <a:off x="480766" y="293837"/>
            <a:ext cx="50851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De generatiekloof overbruggen...</a:t>
            </a:r>
            <a:endParaRPr sz="3200"/>
          </a:p>
        </p:txBody>
      </p:sp>
      <p:pic>
        <p:nvPicPr>
          <p:cNvPr id="902" name="Google Shape;902;p47" descr="White puzzle with one red piec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
        <p:nvSpPr>
          <p:cNvPr id="903" name="Google Shape;903;p47"/>
          <p:cNvSpPr txBox="1">
            <a:spLocks noGrp="1"/>
          </p:cNvSpPr>
          <p:nvPr>
            <p:ph type="body" idx="1"/>
          </p:nvPr>
        </p:nvSpPr>
        <p:spPr>
          <a:xfrm>
            <a:off x="480766" y="1470581"/>
            <a:ext cx="5615233" cy="4153932"/>
          </a:xfrm>
          <a:prstGeom prst="rect">
            <a:avLst/>
          </a:prstGeom>
          <a:noFill/>
          <a:ln>
            <a:noFill/>
          </a:ln>
        </p:spPr>
        <p:txBody>
          <a:bodyPr spcFirstLastPara="1" wrap="square" lIns="91425" tIns="45700" rIns="91425" bIns="45700" anchor="t" anchorCtr="0">
            <a:normAutofit/>
          </a:bodyPr>
          <a:lstStyle/>
          <a:p>
            <a:pPr marL="87313" lvl="0" indent="-87313" algn="l" rtl="0">
              <a:lnSpc>
                <a:spcPct val="90000"/>
              </a:lnSpc>
              <a:spcBef>
                <a:spcPts val="0"/>
              </a:spcBef>
              <a:spcAft>
                <a:spcPts val="0"/>
              </a:spcAft>
              <a:buClr>
                <a:schemeClr val="lt1"/>
              </a:buClr>
              <a:buSzPts val="2200"/>
              <a:buNone/>
            </a:pPr>
            <a:r>
              <a:rPr lang="en-US" sz="2200">
                <a:latin typeface="Raleway"/>
                <a:ea typeface="Raleway"/>
                <a:cs typeface="Raleway"/>
                <a:sym typeface="Raleway"/>
              </a:rPr>
              <a:t>Enkele voordelen van intergenerationeel werk zijn:</a:t>
            </a:r>
            <a:endParaRPr/>
          </a:p>
          <a:p>
            <a:pPr marL="342900" lvl="0" indent="-342900" algn="l" rtl="0">
              <a:lnSpc>
                <a:spcPct val="90000"/>
              </a:lnSpc>
              <a:spcBef>
                <a:spcPts val="1000"/>
              </a:spcBef>
              <a:spcAft>
                <a:spcPts val="0"/>
              </a:spcAft>
              <a:buClr>
                <a:schemeClr val="lt1"/>
              </a:buClr>
              <a:buSzPts val="2200"/>
              <a:buFont typeface="Arial"/>
              <a:buChar char="•"/>
            </a:pPr>
            <a:r>
              <a:rPr lang="en-US" sz="2200">
                <a:latin typeface="Raleway"/>
                <a:ea typeface="Raleway"/>
                <a:cs typeface="Raleway"/>
                <a:sym typeface="Raleway"/>
              </a:rPr>
              <a:t>het creëren van leeftijdsvriendelijke gemeenschappen. </a:t>
            </a:r>
            <a:endParaRPr/>
          </a:p>
          <a:p>
            <a:pPr marL="342900" lvl="0" indent="-342900" algn="l" rtl="0">
              <a:lnSpc>
                <a:spcPct val="90000"/>
              </a:lnSpc>
              <a:spcBef>
                <a:spcPts val="1000"/>
              </a:spcBef>
              <a:spcAft>
                <a:spcPts val="0"/>
              </a:spcAft>
              <a:buClr>
                <a:schemeClr val="lt1"/>
              </a:buClr>
              <a:buSzPts val="2200"/>
              <a:buFont typeface="Arial"/>
              <a:buChar char="•"/>
            </a:pPr>
            <a:r>
              <a:rPr lang="en-US" sz="2200">
                <a:latin typeface="Raleway"/>
                <a:ea typeface="Raleway"/>
                <a:cs typeface="Raleway"/>
                <a:sym typeface="Raleway"/>
              </a:rPr>
              <a:t>Alle generaties kunnen elkaar veel leren en bijdragen tot levenslang leren.</a:t>
            </a:r>
            <a:endParaRPr/>
          </a:p>
          <a:p>
            <a:pPr marL="342900" lvl="0" indent="-342900" algn="l" rtl="0">
              <a:lnSpc>
                <a:spcPct val="90000"/>
              </a:lnSpc>
              <a:spcBef>
                <a:spcPts val="1000"/>
              </a:spcBef>
              <a:spcAft>
                <a:spcPts val="0"/>
              </a:spcAft>
              <a:buClr>
                <a:schemeClr val="lt1"/>
              </a:buClr>
              <a:buSzPts val="2200"/>
              <a:buFont typeface="Arial"/>
              <a:buChar char="•"/>
            </a:pPr>
            <a:r>
              <a:rPr lang="en-US" sz="2200">
                <a:latin typeface="Raleway"/>
                <a:ea typeface="Raleway"/>
                <a:cs typeface="Raleway"/>
                <a:sym typeface="Raleway"/>
              </a:rPr>
              <a:t>Ons culinair erfgoed beschermen</a:t>
            </a:r>
            <a:endParaRPr/>
          </a:p>
          <a:p>
            <a:pPr marL="342900" lvl="0" indent="-342900" algn="l" rtl="0">
              <a:lnSpc>
                <a:spcPct val="90000"/>
              </a:lnSpc>
              <a:spcBef>
                <a:spcPts val="1000"/>
              </a:spcBef>
              <a:spcAft>
                <a:spcPts val="0"/>
              </a:spcAft>
              <a:buClr>
                <a:schemeClr val="lt1"/>
              </a:buClr>
              <a:buSzPts val="2200"/>
              <a:buFont typeface="Arial"/>
              <a:buChar char="•"/>
            </a:pPr>
            <a:r>
              <a:rPr lang="en-US" sz="2200">
                <a:latin typeface="Raleway"/>
                <a:ea typeface="Raleway"/>
                <a:cs typeface="Raleway"/>
                <a:sym typeface="Raleway"/>
              </a:rPr>
              <a:t>Vraagstukken rond stereotypering en leeftijdsgebondenheid aanpakken.</a:t>
            </a:r>
            <a:endParaRPr sz="2200">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48"/>
          <p:cNvSpPr txBox="1">
            <a:spLocks noGrp="1"/>
          </p:cNvSpPr>
          <p:nvPr>
            <p:ph type="body" idx="1"/>
          </p:nvPr>
        </p:nvSpPr>
        <p:spPr>
          <a:xfrm>
            <a:off x="465514" y="1205345"/>
            <a:ext cx="5793970" cy="49691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1800" dirty="0">
                <a:latin typeface="Raleway"/>
                <a:ea typeface="Raleway"/>
                <a:cs typeface="Raleway"/>
                <a:sym typeface="Raleway"/>
              </a:rPr>
              <a:t>Het </a:t>
            </a:r>
            <a:r>
              <a:rPr lang="en-US" sz="1800" dirty="0" err="1">
                <a:latin typeface="Raleway"/>
                <a:ea typeface="Raleway"/>
                <a:cs typeface="Raleway"/>
                <a:sym typeface="Raleway"/>
              </a:rPr>
              <a:t>beheer</a:t>
            </a:r>
            <a:r>
              <a:rPr lang="en-US" sz="1800" dirty="0">
                <a:latin typeface="Raleway"/>
                <a:ea typeface="Raleway"/>
                <a:cs typeface="Raleway"/>
                <a:sym typeface="Raleway"/>
              </a:rPr>
              <a:t> van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toenemend</a:t>
            </a:r>
            <a:r>
              <a:rPr lang="en-US" sz="1800" dirty="0">
                <a:latin typeface="Raleway"/>
                <a:ea typeface="Raleway"/>
                <a:cs typeface="Raleway"/>
                <a:sym typeface="Raleway"/>
              </a:rPr>
              <a:t> </a:t>
            </a:r>
            <a:r>
              <a:rPr lang="en-US" sz="1800" dirty="0" err="1">
                <a:latin typeface="Raleway"/>
                <a:ea typeface="Raleway"/>
                <a:cs typeface="Raleway"/>
                <a:sym typeface="Raleway"/>
              </a:rPr>
              <a:t>multigenerationeel</a:t>
            </a:r>
            <a:r>
              <a:rPr lang="en-US" sz="1800" dirty="0">
                <a:latin typeface="Raleway"/>
                <a:ea typeface="Raleway"/>
                <a:cs typeface="Raleway"/>
                <a:sym typeface="Raleway"/>
              </a:rPr>
              <a:t> </a:t>
            </a:r>
            <a:r>
              <a:rPr lang="en-US" sz="1800" dirty="0" err="1">
                <a:latin typeface="Raleway"/>
                <a:ea typeface="Raleway"/>
                <a:cs typeface="Raleway"/>
                <a:sym typeface="Raleway"/>
              </a:rPr>
              <a:t>personeelsbestand</a:t>
            </a:r>
            <a:r>
              <a:rPr lang="en-US" sz="1800" dirty="0">
                <a:latin typeface="Raleway"/>
                <a:ea typeface="Raleway"/>
                <a:cs typeface="Raleway"/>
                <a:sym typeface="Raleway"/>
              </a:rPr>
              <a:t> </a:t>
            </a:r>
            <a:r>
              <a:rPr lang="en-US" sz="1800" dirty="0" err="1">
                <a:latin typeface="Raleway"/>
                <a:ea typeface="Raleway"/>
                <a:cs typeface="Raleway"/>
                <a:sym typeface="Raleway"/>
              </a:rPr>
              <a:t>brengt</a:t>
            </a:r>
            <a:r>
              <a:rPr lang="en-US" sz="1800" dirty="0">
                <a:latin typeface="Raleway"/>
                <a:ea typeface="Raleway"/>
                <a:cs typeface="Raleway"/>
                <a:sym typeface="Raleway"/>
              </a:rPr>
              <a: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uitdagingen</a:t>
            </a:r>
            <a:r>
              <a:rPr lang="en-US" sz="1800" dirty="0">
                <a:latin typeface="Raleway"/>
                <a:ea typeface="Raleway"/>
                <a:cs typeface="Raleway"/>
                <a:sym typeface="Raleway"/>
              </a:rPr>
              <a:t> met </a:t>
            </a:r>
            <a:r>
              <a:rPr lang="en-US" sz="1800" dirty="0" err="1">
                <a:latin typeface="Raleway"/>
                <a:ea typeface="Raleway"/>
                <a:cs typeface="Raleway"/>
                <a:sym typeface="Raleway"/>
              </a:rPr>
              <a:t>zich</a:t>
            </a:r>
            <a:r>
              <a:rPr lang="en-US" sz="1800" dirty="0">
                <a:latin typeface="Raleway"/>
                <a:ea typeface="Raleway"/>
                <a:cs typeface="Raleway"/>
                <a:sym typeface="Raleway"/>
              </a:rPr>
              <a:t> </a:t>
            </a:r>
            <a:r>
              <a:rPr lang="en-US" sz="1800" dirty="0" err="1">
                <a:latin typeface="Raleway"/>
                <a:ea typeface="Raleway"/>
                <a:cs typeface="Raleway"/>
                <a:sym typeface="Raleway"/>
              </a:rPr>
              <a:t>mee</a:t>
            </a:r>
            <a:r>
              <a:rPr lang="en-US" sz="1800" dirty="0">
                <a:latin typeface="Raleway"/>
                <a:ea typeface="Raleway"/>
                <a:cs typeface="Raleway"/>
                <a:sym typeface="Raleway"/>
              </a:rPr>
              <a:t>. </a:t>
            </a:r>
            <a:r>
              <a:rPr lang="en-US" sz="1800" dirty="0" err="1">
                <a:latin typeface="Raleway"/>
                <a:ea typeface="Raleway"/>
                <a:cs typeface="Raleway"/>
                <a:sym typeface="Raleway"/>
              </a:rPr>
              <a:t>Organisaties</a:t>
            </a:r>
            <a:r>
              <a:rPr lang="en-US" sz="1800" dirty="0">
                <a:latin typeface="Raleway"/>
                <a:ea typeface="Raleway"/>
                <a:cs typeface="Raleway"/>
                <a:sym typeface="Raleway"/>
              </a:rPr>
              <a:t> </a:t>
            </a:r>
            <a:r>
              <a:rPr lang="en-US" sz="1800" dirty="0" err="1">
                <a:latin typeface="Raleway"/>
                <a:ea typeface="Raleway"/>
                <a:cs typeface="Raleway"/>
                <a:sym typeface="Raleway"/>
              </a:rPr>
              <a:t>moeten</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dunne</a:t>
            </a:r>
            <a:r>
              <a:rPr lang="en-US" sz="1800" dirty="0">
                <a:latin typeface="Raleway"/>
                <a:ea typeface="Raleway"/>
                <a:cs typeface="Raleway"/>
                <a:sym typeface="Raleway"/>
              </a:rPr>
              <a:t> </a:t>
            </a:r>
            <a:r>
              <a:rPr lang="en-US" sz="1800" dirty="0" err="1">
                <a:latin typeface="Raleway"/>
                <a:ea typeface="Raleway"/>
                <a:cs typeface="Raleway"/>
                <a:sym typeface="Raleway"/>
              </a:rPr>
              <a:t>lijn</a:t>
            </a:r>
            <a:r>
              <a:rPr lang="en-US" sz="1800" dirty="0">
                <a:latin typeface="Raleway"/>
                <a:ea typeface="Raleway"/>
                <a:cs typeface="Raleway"/>
                <a:sym typeface="Raleway"/>
              </a:rPr>
              <a:t> </a:t>
            </a:r>
            <a:r>
              <a:rPr lang="en-US" sz="1800" dirty="0" err="1">
                <a:latin typeface="Raleway"/>
                <a:ea typeface="Raleway"/>
                <a:cs typeface="Raleway"/>
                <a:sym typeface="Raleway"/>
              </a:rPr>
              <a:t>bewandelen</a:t>
            </a:r>
            <a:r>
              <a:rPr lang="en-US" sz="1800" dirty="0">
                <a:latin typeface="Raleway"/>
                <a:ea typeface="Raleway"/>
                <a:cs typeface="Raleway"/>
                <a:sym typeface="Raleway"/>
              </a:rPr>
              <a:t> </a:t>
            </a:r>
            <a:r>
              <a:rPr lang="en-US" sz="1800" dirty="0" err="1">
                <a:latin typeface="Raleway"/>
                <a:ea typeface="Raleway"/>
                <a:cs typeface="Raleway"/>
                <a:sym typeface="Raleway"/>
              </a:rPr>
              <a:t>tussen</a:t>
            </a:r>
            <a:r>
              <a:rPr lang="en-US" sz="1800" dirty="0">
                <a:latin typeface="Raleway"/>
                <a:ea typeface="Raleway"/>
                <a:cs typeface="Raleway"/>
                <a:sym typeface="Raleway"/>
              </a:rPr>
              <a:t> het </a:t>
            </a:r>
            <a:r>
              <a:rPr lang="en-US" sz="1800" dirty="0" err="1">
                <a:latin typeface="Raleway"/>
                <a:ea typeface="Raleway"/>
                <a:cs typeface="Raleway"/>
                <a:sym typeface="Raleway"/>
              </a:rPr>
              <a:t>creëren</a:t>
            </a:r>
            <a:r>
              <a:rPr lang="en-US" sz="1800" dirty="0">
                <a:latin typeface="Raleway"/>
                <a:ea typeface="Raleway"/>
                <a:cs typeface="Raleway"/>
                <a:sym typeface="Raleway"/>
              </a:rPr>
              <a:t> van </a:t>
            </a:r>
            <a:r>
              <a:rPr lang="en-US" sz="1800" dirty="0" err="1">
                <a:latin typeface="Raleway"/>
                <a:ea typeface="Raleway"/>
                <a:cs typeface="Raleway"/>
                <a:sym typeface="Raleway"/>
              </a:rPr>
              <a:t>kansen</a:t>
            </a:r>
            <a:r>
              <a:rPr lang="en-US" sz="1800" dirty="0">
                <a:latin typeface="Raleway"/>
                <a:ea typeface="Raleway"/>
                <a:cs typeface="Raleway"/>
                <a:sym typeface="Raleway"/>
              </a:rPr>
              <a:t> </a:t>
            </a:r>
            <a:r>
              <a:rPr lang="en-US" sz="1800" dirty="0" err="1">
                <a:latin typeface="Raleway"/>
                <a:ea typeface="Raleway"/>
                <a:cs typeface="Raleway"/>
                <a:sym typeface="Raleway"/>
              </a:rPr>
              <a:t>voor</a:t>
            </a:r>
            <a:r>
              <a:rPr lang="en-US" sz="1800" dirty="0">
                <a:latin typeface="Raleway"/>
                <a:ea typeface="Raleway"/>
                <a:cs typeface="Raleway"/>
                <a:sym typeface="Raleway"/>
              </a:rPr>
              <a:t> </a:t>
            </a:r>
            <a:r>
              <a:rPr lang="en-US" sz="1800" dirty="0" err="1">
                <a:latin typeface="Raleway"/>
                <a:ea typeface="Raleway"/>
                <a:cs typeface="Raleway"/>
                <a:sym typeface="Raleway"/>
              </a:rPr>
              <a:t>jongeren</a:t>
            </a:r>
            <a:r>
              <a:rPr lang="en-US" sz="1800" dirty="0">
                <a:latin typeface="Raleway"/>
                <a:ea typeface="Raleway"/>
                <a:cs typeface="Raleway"/>
                <a:sym typeface="Raleway"/>
              </a:rPr>
              <a:t> om </a:t>
            </a:r>
            <a:r>
              <a:rPr lang="en-US" sz="1800" dirty="0" err="1">
                <a:latin typeface="Raleway"/>
                <a:ea typeface="Raleway"/>
                <a:cs typeface="Raleway"/>
                <a:sym typeface="Raleway"/>
              </a:rPr>
              <a:t>vooruit</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komen</a:t>
            </a:r>
            <a:r>
              <a:rPr lang="en-US" sz="1800" dirty="0">
                <a:latin typeface="Raleway"/>
                <a:ea typeface="Raleway"/>
                <a:cs typeface="Raleway"/>
                <a:sym typeface="Raleway"/>
              </a:rPr>
              <a:t> (of het </a:t>
            </a:r>
            <a:r>
              <a:rPr lang="en-US" sz="1800" dirty="0" err="1">
                <a:latin typeface="Raleway"/>
                <a:ea typeface="Raleway"/>
                <a:cs typeface="Raleway"/>
                <a:sym typeface="Raleway"/>
              </a:rPr>
              <a:t>risico</a:t>
            </a:r>
            <a:r>
              <a:rPr lang="en-US" sz="1800" dirty="0">
                <a:latin typeface="Raleway"/>
                <a:ea typeface="Raleway"/>
                <a:cs typeface="Raleway"/>
                <a:sym typeface="Raleway"/>
              </a:rPr>
              <a:t> </a:t>
            </a:r>
            <a:r>
              <a:rPr lang="en-US" sz="1800" dirty="0" err="1">
                <a:latin typeface="Raleway"/>
                <a:ea typeface="Raleway"/>
                <a:cs typeface="Raleway"/>
                <a:sym typeface="Raleway"/>
              </a:rPr>
              <a:t>lopen</a:t>
            </a:r>
            <a:r>
              <a:rPr lang="en-US" sz="1800" dirty="0">
                <a:latin typeface="Raleway"/>
                <a:ea typeface="Raleway"/>
                <a:cs typeface="Raleway"/>
                <a:sym typeface="Raleway"/>
              </a:rPr>
              <a:t> </a:t>
            </a:r>
            <a:r>
              <a:rPr lang="en-US" sz="1800" dirty="0" err="1">
                <a:latin typeface="Raleway"/>
                <a:ea typeface="Raleway"/>
                <a:cs typeface="Raleway"/>
                <a:sym typeface="Raleway"/>
              </a:rPr>
              <a:t>ze</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verliezen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tegelijkertijd</a:t>
            </a:r>
            <a:r>
              <a:rPr lang="en-US" sz="1800" dirty="0">
                <a:latin typeface="Raleway"/>
                <a:ea typeface="Raleway"/>
                <a:cs typeface="Raleway"/>
                <a:sym typeface="Raleway"/>
              </a:rPr>
              <a:t> </a:t>
            </a:r>
            <a:r>
              <a:rPr lang="en-US" sz="1800" dirty="0" err="1">
                <a:latin typeface="Raleway"/>
                <a:ea typeface="Raleway"/>
                <a:cs typeface="Raleway"/>
                <a:sym typeface="Raleway"/>
              </a:rPr>
              <a:t>ervoor</a:t>
            </a:r>
            <a:r>
              <a:rPr lang="en-US" sz="1800" dirty="0">
                <a:latin typeface="Raleway"/>
                <a:ea typeface="Raleway"/>
                <a:cs typeface="Raleway"/>
                <a:sym typeface="Raleway"/>
              </a:rPr>
              <a:t> </a:t>
            </a:r>
            <a:r>
              <a:rPr lang="en-US" sz="1800" dirty="0" err="1">
                <a:latin typeface="Raleway"/>
                <a:ea typeface="Raleway"/>
                <a:cs typeface="Raleway"/>
                <a:sym typeface="Raleway"/>
              </a:rPr>
              <a:t>zorgen</a:t>
            </a:r>
            <a:r>
              <a:rPr lang="en-US" sz="1800" dirty="0">
                <a:latin typeface="Raleway"/>
                <a:ea typeface="Raleway"/>
                <a:cs typeface="Raleway"/>
                <a:sym typeface="Raleway"/>
              </a:rPr>
              <a:t> </a:t>
            </a:r>
            <a:r>
              <a:rPr lang="en-US" sz="1800" dirty="0" err="1">
                <a:latin typeface="Raleway"/>
                <a:ea typeface="Raleway"/>
                <a:cs typeface="Raleway"/>
                <a:sym typeface="Raleway"/>
              </a:rPr>
              <a:t>dat</a:t>
            </a:r>
            <a:r>
              <a:rPr lang="en-US" sz="1800" dirty="0">
                <a:latin typeface="Raleway"/>
                <a:ea typeface="Raleway"/>
                <a:cs typeface="Raleway"/>
                <a:sym typeface="Raleway"/>
              </a:rPr>
              <a:t> </a:t>
            </a:r>
            <a:r>
              <a:rPr lang="en-US" sz="1800" dirty="0" err="1">
                <a:latin typeface="Raleway"/>
                <a:ea typeface="Raleway"/>
                <a:cs typeface="Raleway"/>
                <a:sym typeface="Raleway"/>
              </a:rPr>
              <a:t>veteranen</a:t>
            </a:r>
            <a:r>
              <a:rPr lang="en-US" sz="1800" dirty="0">
                <a:latin typeface="Raleway"/>
                <a:ea typeface="Raleway"/>
                <a:cs typeface="Raleway"/>
                <a:sym typeface="Raleway"/>
              </a:rPr>
              <a:t>, </a:t>
            </a:r>
            <a:r>
              <a:rPr lang="en-US" sz="1800" dirty="0" err="1">
                <a:latin typeface="Raleway"/>
                <a:ea typeface="Raleway"/>
                <a:cs typeface="Raleway"/>
                <a:sym typeface="Raleway"/>
              </a:rPr>
              <a:t>wier</a:t>
            </a:r>
            <a:r>
              <a:rPr lang="en-US" sz="1800" dirty="0">
                <a:latin typeface="Raleway"/>
                <a:ea typeface="Raleway"/>
                <a:cs typeface="Raleway"/>
                <a:sym typeface="Raleway"/>
              </a:rPr>
              <a:t> </a:t>
            </a:r>
            <a:r>
              <a:rPr lang="en-US" sz="1800" dirty="0" err="1">
                <a:latin typeface="Raleway"/>
                <a:ea typeface="Raleway"/>
                <a:cs typeface="Raleway"/>
                <a:sym typeface="Raleway"/>
              </a:rPr>
              <a:t>vaardigheden</a:t>
            </a:r>
            <a:r>
              <a:rPr lang="en-US" sz="1800" dirty="0">
                <a:latin typeface="Raleway"/>
                <a:ea typeface="Raleway"/>
                <a:cs typeface="Raleway"/>
                <a:sym typeface="Raleway"/>
              </a:rPr>
              <a:t> </a:t>
            </a:r>
            <a:r>
              <a:rPr lang="en-US" sz="1800" dirty="0" err="1">
                <a:latin typeface="Raleway"/>
                <a:ea typeface="Raleway"/>
                <a:cs typeface="Raleway"/>
                <a:sym typeface="Raleway"/>
              </a:rPr>
              <a:t>nodig</a:t>
            </a:r>
            <a:r>
              <a:rPr lang="en-US" sz="1800" dirty="0">
                <a:latin typeface="Raleway"/>
                <a:ea typeface="Raleway"/>
                <a:cs typeface="Raleway"/>
                <a:sym typeface="Raleway"/>
              </a:rPr>
              <a:t> </a:t>
            </a:r>
            <a:r>
              <a:rPr lang="en-US" sz="1800" dirty="0" err="1">
                <a:latin typeface="Raleway"/>
                <a:ea typeface="Raleway"/>
                <a:cs typeface="Raleway"/>
                <a:sym typeface="Raleway"/>
              </a:rPr>
              <a:t>zijn</a:t>
            </a:r>
            <a:r>
              <a:rPr lang="en-US" sz="1800" dirty="0">
                <a:latin typeface="Raleway"/>
                <a:ea typeface="Raleway"/>
                <a:cs typeface="Raleway"/>
                <a:sym typeface="Raleway"/>
              </a:rPr>
              <a:t> op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krappe</a:t>
            </a:r>
            <a:r>
              <a:rPr lang="en-US" sz="1800" dirty="0">
                <a:latin typeface="Raleway"/>
                <a:ea typeface="Raleway"/>
                <a:cs typeface="Raleway"/>
                <a:sym typeface="Raleway"/>
              </a:rPr>
              <a:t> </a:t>
            </a:r>
            <a:r>
              <a:rPr lang="en-US" sz="1800" dirty="0" err="1">
                <a:latin typeface="Raleway"/>
                <a:ea typeface="Raleway"/>
                <a:cs typeface="Raleway"/>
                <a:sym typeface="Raleway"/>
              </a:rPr>
              <a:t>arbeidsmarkt</a:t>
            </a:r>
            <a:r>
              <a:rPr lang="en-US" sz="1800" dirty="0">
                <a:latin typeface="Raleway"/>
                <a:ea typeface="Raleway"/>
                <a:cs typeface="Raleway"/>
                <a:sym typeface="Raleway"/>
              </a:rPr>
              <a:t>, </a:t>
            </a:r>
            <a:r>
              <a:rPr lang="en-US" sz="1800" dirty="0" err="1">
                <a:latin typeface="Raleway"/>
                <a:ea typeface="Raleway"/>
                <a:cs typeface="Raleway"/>
                <a:sym typeface="Raleway"/>
              </a:rPr>
              <a:t>zich</a:t>
            </a:r>
            <a:r>
              <a:rPr lang="en-US" sz="1800" dirty="0">
                <a:latin typeface="Raleway"/>
                <a:ea typeface="Raleway"/>
                <a:cs typeface="Raleway"/>
                <a:sym typeface="Raleway"/>
              </a:rPr>
              <a:t> </a:t>
            </a:r>
            <a:r>
              <a:rPr lang="en-US" sz="1800" dirty="0" err="1">
                <a:latin typeface="Raleway"/>
                <a:ea typeface="Raleway"/>
                <a:cs typeface="Raleway"/>
                <a:sym typeface="Raleway"/>
              </a:rPr>
              <a:t>betrokken</a:t>
            </a:r>
            <a:r>
              <a:rPr lang="en-US" sz="1800" dirty="0">
                <a:latin typeface="Raleway"/>
                <a:ea typeface="Raleway"/>
                <a:cs typeface="Raleway"/>
                <a:sym typeface="Raleway"/>
              </a:rPr>
              <a:t> </a:t>
            </a:r>
            <a:r>
              <a:rPr lang="en-US" sz="1800" dirty="0" err="1">
                <a:latin typeface="Raleway"/>
                <a:ea typeface="Raleway"/>
                <a:cs typeface="Raleway"/>
                <a:sym typeface="Raleway"/>
              </a:rPr>
              <a:t>voelen</a:t>
            </a:r>
            <a:r>
              <a:rPr lang="en-US" sz="1800" dirty="0">
                <a:latin typeface="Raleway"/>
                <a:ea typeface="Raleway"/>
                <a:cs typeface="Raleway"/>
                <a:sym typeface="Raleway"/>
              </a:rPr>
              <a:t>. </a:t>
            </a:r>
            <a:endParaRPr sz="2000" dirty="0"/>
          </a:p>
          <a:p>
            <a:pPr marL="0" lvl="0" indent="0" algn="l" rtl="0">
              <a:lnSpc>
                <a:spcPct val="100000"/>
              </a:lnSpc>
              <a:spcBef>
                <a:spcPts val="1000"/>
              </a:spcBef>
              <a:spcAft>
                <a:spcPts val="0"/>
              </a:spcAft>
              <a:buClr>
                <a:schemeClr val="lt1"/>
              </a:buClr>
              <a:buSzPts val="2000"/>
              <a:buNone/>
            </a:pPr>
            <a:r>
              <a:rPr lang="en-US" sz="1800" dirty="0">
                <a:latin typeface="Raleway"/>
                <a:ea typeface="Raleway"/>
                <a:cs typeface="Raleway"/>
                <a:sym typeface="Raleway"/>
              </a:rPr>
              <a:t>Om de </a:t>
            </a:r>
            <a:r>
              <a:rPr lang="en-US" sz="1800" dirty="0" err="1">
                <a:latin typeface="Raleway"/>
                <a:ea typeface="Raleway"/>
                <a:cs typeface="Raleway"/>
                <a:sym typeface="Raleway"/>
              </a:rPr>
              <a:t>productiviteit</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innovatie</a:t>
            </a:r>
            <a:r>
              <a:rPr lang="en-US" sz="1800" dirty="0">
                <a:latin typeface="Raleway"/>
                <a:ea typeface="Raleway"/>
                <a:cs typeface="Raleway"/>
                <a:sym typeface="Raleway"/>
              </a:rPr>
              <a:t> op </a:t>
            </a:r>
            <a:r>
              <a:rPr lang="en-US" sz="1800" dirty="0" err="1">
                <a:latin typeface="Raleway"/>
                <a:ea typeface="Raleway"/>
                <a:cs typeface="Raleway"/>
                <a:sym typeface="Raleway"/>
              </a:rPr>
              <a:t>peil</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houden</a:t>
            </a:r>
            <a:r>
              <a:rPr lang="en-US" sz="1800" dirty="0">
                <a:latin typeface="Raleway"/>
                <a:ea typeface="Raleway"/>
                <a:cs typeface="Raleway"/>
                <a:sym typeface="Raleway"/>
              </a:rPr>
              <a:t>, </a:t>
            </a:r>
            <a:r>
              <a:rPr lang="en-US" sz="1800" dirty="0" err="1">
                <a:latin typeface="Raleway"/>
                <a:ea typeface="Raleway"/>
                <a:cs typeface="Raleway"/>
                <a:sym typeface="Raleway"/>
              </a:rPr>
              <a:t>moeten</a:t>
            </a:r>
            <a:r>
              <a:rPr lang="en-US" sz="1800" dirty="0">
                <a:latin typeface="Raleway"/>
                <a:ea typeface="Raleway"/>
                <a:cs typeface="Raleway"/>
                <a:sym typeface="Raleway"/>
              </a:rPr>
              <a:t> </a:t>
            </a:r>
            <a:r>
              <a:rPr lang="en-US" sz="1800" dirty="0" err="1">
                <a:latin typeface="Raleway"/>
                <a:ea typeface="Raleway"/>
                <a:cs typeface="Raleway"/>
                <a:sym typeface="Raleway"/>
              </a:rPr>
              <a:t>bedrijven</a:t>
            </a:r>
            <a:r>
              <a:rPr lang="en-US" sz="1800" dirty="0">
                <a:latin typeface="Raleway"/>
                <a:ea typeface="Raleway"/>
                <a:cs typeface="Raleway"/>
                <a:sym typeface="Raleway"/>
              </a:rPr>
              <a:t> </a:t>
            </a:r>
            <a:r>
              <a:rPr lang="en-US" sz="1800" dirty="0" err="1">
                <a:latin typeface="Raleway"/>
                <a:ea typeface="Raleway"/>
                <a:cs typeface="Raleway"/>
                <a:sym typeface="Raleway"/>
              </a:rPr>
              <a:t>werknemers</a:t>
            </a:r>
            <a:r>
              <a:rPr lang="en-US" sz="1800" dirty="0">
                <a:latin typeface="Raleway"/>
                <a:ea typeface="Raleway"/>
                <a:cs typeface="Raleway"/>
                <a:sym typeface="Raleway"/>
              </a:rPr>
              <a:t> van </a:t>
            </a:r>
            <a:r>
              <a:rPr lang="en-US" sz="1800" dirty="0" err="1">
                <a:latin typeface="Raleway"/>
                <a:ea typeface="Raleway"/>
                <a:cs typeface="Raleway"/>
                <a:sym typeface="Raleway"/>
              </a:rPr>
              <a:t>verschillende</a:t>
            </a:r>
            <a:r>
              <a:rPr lang="en-US" sz="1800" dirty="0">
                <a:latin typeface="Raleway"/>
                <a:ea typeface="Raleway"/>
                <a:cs typeface="Raleway"/>
                <a:sym typeface="Raleway"/>
              </a:rPr>
              <a:t> </a:t>
            </a:r>
            <a:r>
              <a:rPr lang="en-US" sz="1800" dirty="0" err="1">
                <a:latin typeface="Raleway"/>
                <a:ea typeface="Raleway"/>
                <a:cs typeface="Raleway"/>
                <a:sym typeface="Raleway"/>
              </a:rPr>
              <a:t>leeftijden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achtergronden</a:t>
            </a:r>
            <a:r>
              <a:rPr lang="en-US" sz="1800" dirty="0">
                <a:latin typeface="Raleway"/>
                <a:ea typeface="Raleway"/>
                <a:cs typeface="Raleway"/>
                <a:sym typeface="Raleway"/>
              </a:rPr>
              <a:t> </a:t>
            </a:r>
            <a:r>
              <a:rPr lang="en-US" sz="1800" dirty="0" err="1">
                <a:latin typeface="Raleway"/>
                <a:ea typeface="Raleway"/>
                <a:cs typeface="Raleway"/>
                <a:sym typeface="Raleway"/>
              </a:rPr>
              <a:t>overhalen</a:t>
            </a:r>
            <a:r>
              <a:rPr lang="en-US" sz="1800" dirty="0">
                <a:latin typeface="Raleway"/>
                <a:ea typeface="Raleway"/>
                <a:cs typeface="Raleway"/>
                <a:sym typeface="Raleway"/>
              </a:rPr>
              <a:t> tot </a:t>
            </a:r>
            <a:r>
              <a:rPr lang="en-US" sz="1800" dirty="0" err="1">
                <a:latin typeface="Raleway"/>
                <a:ea typeface="Raleway"/>
                <a:cs typeface="Raleway"/>
                <a:sym typeface="Raleway"/>
              </a:rPr>
              <a:t>samenwerking</a:t>
            </a:r>
            <a:r>
              <a:rPr lang="en-US" sz="1800" dirty="0">
                <a:latin typeface="Raleway"/>
                <a:ea typeface="Raleway"/>
                <a:cs typeface="Raleway"/>
                <a:sym typeface="Raleway"/>
              </a:rPr>
              <a:t>. </a:t>
            </a:r>
            <a:r>
              <a:rPr lang="en-US" sz="1800" dirty="0" err="1">
                <a:latin typeface="Raleway"/>
                <a:ea typeface="Raleway"/>
                <a:cs typeface="Raleway"/>
                <a:sym typeface="Raleway"/>
              </a:rPr>
              <a:t>Dit</a:t>
            </a:r>
            <a:r>
              <a:rPr lang="en-US" sz="1800" dirty="0">
                <a:latin typeface="Raleway"/>
                <a:ea typeface="Raleway"/>
                <a:cs typeface="Raleway"/>
                <a:sym typeface="Raleway"/>
              </a:rPr>
              <a:t> </a:t>
            </a:r>
            <a:r>
              <a:rPr lang="en-US" sz="1800" dirty="0" err="1">
                <a:latin typeface="Raleway"/>
                <a:ea typeface="Raleway"/>
                <a:cs typeface="Raleway"/>
                <a:sym typeface="Raleway"/>
              </a:rPr>
              <a:t>vereist</a:t>
            </a:r>
            <a:r>
              <a:rPr lang="en-US" sz="1800" dirty="0">
                <a:latin typeface="Raleway"/>
                <a:ea typeface="Raleway"/>
                <a:cs typeface="Raleway"/>
                <a:sym typeface="Raleway"/>
              </a:rPr>
              <a:t> het </a:t>
            </a:r>
            <a:r>
              <a:rPr lang="en-US" sz="1800" dirty="0" err="1">
                <a:latin typeface="Raleway"/>
                <a:ea typeface="Raleway"/>
                <a:cs typeface="Raleway"/>
                <a:sym typeface="Raleway"/>
              </a:rPr>
              <a:t>vermogen</a:t>
            </a:r>
            <a:r>
              <a:rPr lang="en-US" sz="1800" dirty="0">
                <a:latin typeface="Raleway"/>
                <a:ea typeface="Raleway"/>
                <a:cs typeface="Raleway"/>
                <a:sym typeface="Raleway"/>
              </a:rPr>
              <a:t> om de </a:t>
            </a:r>
            <a:r>
              <a:rPr lang="en-US" sz="1800" dirty="0" err="1">
                <a:latin typeface="Raleway"/>
                <a:ea typeface="Raleway"/>
                <a:cs typeface="Raleway"/>
                <a:sym typeface="Raleway"/>
              </a:rPr>
              <a:t>vaardigheden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sterke</a:t>
            </a:r>
            <a:r>
              <a:rPr lang="en-US" sz="1800" dirty="0">
                <a:latin typeface="Raleway"/>
                <a:ea typeface="Raleway"/>
                <a:cs typeface="Raleway"/>
                <a:sym typeface="Raleway"/>
              </a:rPr>
              <a:t> </a:t>
            </a:r>
            <a:r>
              <a:rPr lang="en-US" sz="1800" dirty="0" err="1">
                <a:latin typeface="Raleway"/>
                <a:ea typeface="Raleway"/>
                <a:cs typeface="Raleway"/>
                <a:sym typeface="Raleway"/>
              </a:rPr>
              <a:t>punten</a:t>
            </a:r>
            <a:r>
              <a:rPr lang="en-US" sz="1800" dirty="0">
                <a:latin typeface="Raleway"/>
                <a:ea typeface="Raleway"/>
                <a:cs typeface="Raleway"/>
                <a:sym typeface="Raleway"/>
              </a:rPr>
              <a:t> van </a:t>
            </a:r>
            <a:r>
              <a:rPr lang="en-US" sz="1800" dirty="0" err="1">
                <a:latin typeface="Raleway"/>
                <a:ea typeface="Raleway"/>
                <a:cs typeface="Raleway"/>
                <a:sym typeface="Raleway"/>
              </a:rPr>
              <a:t>individuen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identificeren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herkennen</a:t>
            </a:r>
            <a:r>
              <a:rPr lang="en-US" sz="1800" dirty="0">
                <a:latin typeface="Raleway"/>
                <a:ea typeface="Raleway"/>
                <a:cs typeface="Raleway"/>
                <a:sym typeface="Raleway"/>
              </a:rPr>
              <a:t> hoe </a:t>
            </a:r>
            <a:r>
              <a:rPr lang="en-US" sz="1800" dirty="0" err="1">
                <a:latin typeface="Raleway"/>
                <a:ea typeface="Raleway"/>
                <a:cs typeface="Raleway"/>
                <a:sym typeface="Raleway"/>
              </a:rPr>
              <a:t>zij</a:t>
            </a:r>
            <a:r>
              <a:rPr lang="en-US" sz="1800" dirty="0">
                <a:latin typeface="Raleway"/>
                <a:ea typeface="Raleway"/>
                <a:cs typeface="Raleway"/>
                <a:sym typeface="Raleway"/>
              </a:rPr>
              <a:t> </a:t>
            </a:r>
            <a:r>
              <a:rPr lang="en-US" sz="1800" dirty="0" err="1">
                <a:latin typeface="Raleway"/>
                <a:ea typeface="Raleway"/>
                <a:cs typeface="Raleway"/>
                <a:sym typeface="Raleway"/>
              </a:rPr>
              <a:t>kunnen</a:t>
            </a:r>
            <a:r>
              <a:rPr lang="en-US" sz="1800" dirty="0">
                <a:latin typeface="Raleway"/>
                <a:ea typeface="Raleway"/>
                <a:cs typeface="Raleway"/>
                <a:sym typeface="Raleway"/>
              </a:rPr>
              <a:t> </a:t>
            </a:r>
            <a:r>
              <a:rPr lang="en-US" sz="1800" dirty="0" err="1">
                <a:latin typeface="Raleway"/>
                <a:ea typeface="Raleway"/>
                <a:cs typeface="Raleway"/>
                <a:sym typeface="Raleway"/>
              </a:rPr>
              <a:t>bijdragen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begrijpen</a:t>
            </a:r>
            <a:r>
              <a:rPr lang="en-US" sz="1800" dirty="0">
                <a:latin typeface="Raleway"/>
                <a:ea typeface="Raleway"/>
                <a:cs typeface="Raleway"/>
                <a:sym typeface="Raleway"/>
              </a:rPr>
              <a:t> hoe </a:t>
            </a:r>
            <a:r>
              <a:rPr lang="en-US" sz="1800" dirty="0" err="1">
                <a:latin typeface="Raleway"/>
                <a:ea typeface="Raleway"/>
                <a:cs typeface="Raleway"/>
                <a:sym typeface="Raleway"/>
              </a:rPr>
              <a:t>zij</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elkaar</a:t>
            </a:r>
            <a:r>
              <a:rPr lang="en-US" sz="1800" dirty="0">
                <a:latin typeface="Raleway"/>
                <a:ea typeface="Raleway"/>
                <a:cs typeface="Raleway"/>
                <a:sym typeface="Raleway"/>
              </a:rPr>
              <a:t> </a:t>
            </a:r>
            <a:r>
              <a:rPr lang="en-US" sz="1800" dirty="0" err="1">
                <a:latin typeface="Raleway"/>
                <a:ea typeface="Raleway"/>
                <a:cs typeface="Raleway"/>
                <a:sym typeface="Raleway"/>
              </a:rPr>
              <a:t>kunnen</a:t>
            </a:r>
            <a:r>
              <a:rPr lang="en-US" sz="1800" dirty="0">
                <a:latin typeface="Raleway"/>
                <a:ea typeface="Raleway"/>
                <a:cs typeface="Raleway"/>
                <a:sym typeface="Raleway"/>
              </a:rPr>
              <a:t> </a:t>
            </a:r>
            <a:r>
              <a:rPr lang="en-US" sz="1800" dirty="0" err="1">
                <a:latin typeface="Raleway"/>
                <a:ea typeface="Raleway"/>
                <a:cs typeface="Raleway"/>
                <a:sym typeface="Raleway"/>
              </a:rPr>
              <a:t>worden</a:t>
            </a:r>
            <a:r>
              <a:rPr lang="en-US" sz="1800" dirty="0">
                <a:latin typeface="Raleway"/>
                <a:ea typeface="Raleway"/>
                <a:cs typeface="Raleway"/>
                <a:sym typeface="Raleway"/>
              </a:rPr>
              <a:t> </a:t>
            </a:r>
            <a:r>
              <a:rPr lang="en-US" sz="1800" dirty="0" err="1">
                <a:latin typeface="Raleway"/>
                <a:ea typeface="Raleway"/>
                <a:cs typeface="Raleway"/>
                <a:sym typeface="Raleway"/>
              </a:rPr>
              <a:t>aangesproken</a:t>
            </a:r>
            <a:r>
              <a:rPr lang="en-US" sz="1800" dirty="0">
                <a:latin typeface="Raleway"/>
                <a:ea typeface="Raleway"/>
                <a:cs typeface="Raleway"/>
                <a:sym typeface="Raleway"/>
              </a:rPr>
              <a:t>.</a:t>
            </a:r>
            <a:endParaRPr sz="1800" dirty="0">
              <a:latin typeface="Raleway"/>
              <a:ea typeface="Raleway"/>
              <a:cs typeface="Raleway"/>
              <a:sym typeface="Raleway"/>
            </a:endParaRPr>
          </a:p>
        </p:txBody>
      </p:sp>
      <p:sp>
        <p:nvSpPr>
          <p:cNvPr id="909" name="Google Shape;909;p48"/>
          <p:cNvSpPr txBox="1">
            <a:spLocks noGrp="1"/>
          </p:cNvSpPr>
          <p:nvPr>
            <p:ph type="body" idx="2"/>
          </p:nvPr>
        </p:nvSpPr>
        <p:spPr>
          <a:xfrm>
            <a:off x="465514" y="360797"/>
            <a:ext cx="592678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2800" dirty="0" err="1"/>
              <a:t>Uitdagingen</a:t>
            </a:r>
            <a:r>
              <a:rPr lang="en-US" sz="2800" dirty="0"/>
              <a:t> &amp; </a:t>
            </a:r>
            <a:r>
              <a:rPr lang="en-US" sz="2800" dirty="0" err="1"/>
              <a:t>samenwerking</a:t>
            </a:r>
            <a:endParaRPr sz="2800" dirty="0"/>
          </a:p>
        </p:txBody>
      </p:sp>
      <p:pic>
        <p:nvPicPr>
          <p:cNvPr id="910" name="Google Shape;910;p48" descr="A picture containing text, clipart&#10;&#10;Description automatically generated"/>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49"/>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
        <p:nvSpPr>
          <p:cNvPr id="916" name="Google Shape;916;p49"/>
          <p:cNvSpPr txBox="1">
            <a:spLocks noGrp="1"/>
          </p:cNvSpPr>
          <p:nvPr>
            <p:ph type="body" idx="1"/>
          </p:nvPr>
        </p:nvSpPr>
        <p:spPr>
          <a:xfrm>
            <a:off x="576478" y="1495147"/>
            <a:ext cx="5361286" cy="4047813"/>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0000"/>
              </a:lnSpc>
              <a:spcBef>
                <a:spcPts val="0"/>
              </a:spcBef>
              <a:spcAft>
                <a:spcPts val="0"/>
              </a:spcAft>
              <a:buClr>
                <a:schemeClr val="lt1"/>
              </a:buClr>
              <a:buSzPct val="100000"/>
              <a:buNone/>
            </a:pPr>
            <a:r>
              <a:rPr lang="en-US">
                <a:latin typeface="Raleway"/>
                <a:ea typeface="Raleway"/>
                <a:cs typeface="Raleway"/>
                <a:sym typeface="Raleway"/>
              </a:rPr>
              <a:t>Dit project zou niet mogelijk zijn zonder dat we die generatiekloof overbruggen.</a:t>
            </a:r>
            <a:endParaRPr/>
          </a:p>
          <a:p>
            <a:pPr marL="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We zouden geen recepten of technieken hebben om door te geven zonder de vorige generaties.</a:t>
            </a:r>
            <a:endParaRPr/>
          </a:p>
          <a:p>
            <a:pPr marL="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We zouden de geschiedenis en tradities rond ons lokale voedsel niet kennen.</a:t>
            </a:r>
            <a:endParaRPr/>
          </a:p>
          <a:p>
            <a:pPr marL="0" lvl="0" indent="0" algn="l" rtl="0">
              <a:lnSpc>
                <a:spcPct val="110000"/>
              </a:lnSpc>
              <a:spcBef>
                <a:spcPts val="1000"/>
              </a:spcBef>
              <a:spcAft>
                <a:spcPts val="0"/>
              </a:spcAft>
              <a:buClr>
                <a:schemeClr val="lt1"/>
              </a:buClr>
              <a:buSzPct val="100000"/>
              <a:buNone/>
            </a:pPr>
            <a:r>
              <a:rPr lang="en-US">
                <a:latin typeface="Raleway"/>
                <a:ea typeface="Raleway"/>
                <a:cs typeface="Raleway"/>
                <a:sym typeface="Raleway"/>
              </a:rPr>
              <a:t>We zouden niets hebben om opnieuw uit te vinden of te innoveren.</a:t>
            </a:r>
            <a:endParaRPr>
              <a:latin typeface="Raleway"/>
              <a:ea typeface="Raleway"/>
              <a:cs typeface="Raleway"/>
              <a:sym typeface="Raleway"/>
            </a:endParaRPr>
          </a:p>
        </p:txBody>
      </p:sp>
      <p:sp>
        <p:nvSpPr>
          <p:cNvPr id="917" name="Google Shape;917;p49"/>
          <p:cNvSpPr txBox="1">
            <a:spLocks noGrp="1"/>
          </p:cNvSpPr>
          <p:nvPr>
            <p:ph type="body" idx="2"/>
          </p:nvPr>
        </p:nvSpPr>
        <p:spPr>
          <a:xfrm>
            <a:off x="576478" y="493343"/>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Cook it Forward</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Profiteer van onze cursus van 5 modules </a:t>
            </a:r>
            <a:endParaRPr/>
          </a:p>
        </p:txBody>
      </p:sp>
      <p:sp>
        <p:nvSpPr>
          <p:cNvPr id="323" name="Google Shape;323;p5"/>
          <p:cNvSpPr txBox="1"/>
          <p:nvPr/>
        </p:nvSpPr>
        <p:spPr>
          <a:xfrm>
            <a:off x="548639" y="1640408"/>
            <a:ext cx="2185133" cy="23391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Raleway"/>
                <a:ea typeface="Raleway"/>
                <a:cs typeface="Raleway"/>
                <a:sym typeface="Raleway"/>
              </a:rPr>
              <a:t>MODULE 1 </a:t>
            </a:r>
            <a:endParaRPr dirty="0"/>
          </a:p>
          <a:p>
            <a:pPr marL="0" marR="0" lvl="0" indent="0" algn="ctr" rtl="0">
              <a:spcBef>
                <a:spcPts val="0"/>
              </a:spcBef>
              <a:spcAft>
                <a:spcPts val="0"/>
              </a:spcAft>
              <a:buNone/>
            </a:pPr>
            <a:r>
              <a:rPr lang="en-US" sz="1800" b="1" dirty="0">
                <a:solidFill>
                  <a:schemeClr val="lt1"/>
                </a:solidFill>
                <a:latin typeface="Raleway"/>
                <a:ea typeface="Raleway"/>
                <a:cs typeface="Raleway"/>
                <a:sym typeface="Raleway"/>
              </a:rPr>
              <a:t>DE KRACHT VAN STUDENTENSTAGES EN WERKEND LEREN</a:t>
            </a:r>
            <a:endParaRPr dirty="0"/>
          </a:p>
          <a:p>
            <a:pPr marL="0" marR="0" lvl="0" indent="0" algn="ctr" rtl="0">
              <a:spcBef>
                <a:spcPts val="0"/>
              </a:spcBef>
              <a:spcAft>
                <a:spcPts val="0"/>
              </a:spcAft>
              <a:buNone/>
            </a:pPr>
            <a:endParaRPr sz="2800" b="1" dirty="0">
              <a:solidFill>
                <a:schemeClr val="lt1"/>
              </a:solidFill>
              <a:latin typeface="Raleway"/>
              <a:ea typeface="Raleway"/>
              <a:cs typeface="Raleway"/>
              <a:sym typeface="Raleway"/>
            </a:endParaRPr>
          </a:p>
        </p:txBody>
      </p:sp>
      <p:sp>
        <p:nvSpPr>
          <p:cNvPr id="324" name="Google Shape;324;p5"/>
          <p:cNvSpPr txBox="1"/>
          <p:nvPr/>
        </p:nvSpPr>
        <p:spPr>
          <a:xfrm>
            <a:off x="2733772" y="1623828"/>
            <a:ext cx="2357120" cy="2462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Raleway"/>
                <a:ea typeface="Raleway"/>
                <a:cs typeface="Raleway"/>
                <a:sym typeface="Raleway"/>
              </a:rPr>
              <a:t>MODULE 2 </a:t>
            </a:r>
            <a:endParaRPr/>
          </a:p>
          <a:p>
            <a:pPr marL="0" marR="0" lvl="0" indent="0" algn="ctr" rtl="0">
              <a:spcBef>
                <a:spcPts val="0"/>
              </a:spcBef>
              <a:spcAft>
                <a:spcPts val="0"/>
              </a:spcAft>
              <a:buNone/>
            </a:pPr>
            <a:r>
              <a:rPr lang="en-US" sz="1800" b="1">
                <a:solidFill>
                  <a:schemeClr val="lt1"/>
                </a:solidFill>
                <a:latin typeface="Raleway"/>
                <a:ea typeface="Raleway"/>
                <a:cs typeface="Raleway"/>
                <a:sym typeface="Raleway"/>
              </a:rPr>
              <a:t>WAARDE VAN HET CULINAIRE CULTURELE ERFGOED EN VERANKERING VAN EEN LEERCULTUUR</a:t>
            </a:r>
            <a:endParaRPr sz="2800" b="1">
              <a:solidFill>
                <a:schemeClr val="lt1"/>
              </a:solidFill>
              <a:latin typeface="Raleway"/>
              <a:ea typeface="Raleway"/>
              <a:cs typeface="Raleway"/>
              <a:sym typeface="Raleway"/>
            </a:endParaRPr>
          </a:p>
        </p:txBody>
      </p:sp>
      <p:sp>
        <p:nvSpPr>
          <p:cNvPr id="325" name="Google Shape;325;p5"/>
          <p:cNvSpPr txBox="1"/>
          <p:nvPr/>
        </p:nvSpPr>
        <p:spPr>
          <a:xfrm>
            <a:off x="5029200" y="1613668"/>
            <a:ext cx="2246092"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Raleway"/>
                <a:ea typeface="Raleway"/>
                <a:cs typeface="Raleway"/>
                <a:sym typeface="Raleway"/>
              </a:rPr>
              <a:t>MODULE 3 </a:t>
            </a:r>
            <a:r>
              <a:rPr lang="en-US" sz="1800" b="1">
                <a:solidFill>
                  <a:schemeClr val="lt1"/>
                </a:solidFill>
                <a:latin typeface="Raleway"/>
                <a:ea typeface="Raleway"/>
                <a:cs typeface="Raleway"/>
                <a:sym typeface="Raleway"/>
              </a:rPr>
              <a:t>BEVORDERING VAN CREATIVITEIT, PRAKTISCHE BENADERINGEN </a:t>
            </a:r>
            <a:endParaRPr sz="2800" b="1">
              <a:solidFill>
                <a:schemeClr val="lt1"/>
              </a:solidFill>
              <a:latin typeface="Raleway"/>
              <a:ea typeface="Raleway"/>
              <a:cs typeface="Raleway"/>
              <a:sym typeface="Raleway"/>
            </a:endParaRPr>
          </a:p>
        </p:txBody>
      </p:sp>
      <p:sp>
        <p:nvSpPr>
          <p:cNvPr id="326" name="Google Shape;326;p5"/>
          <p:cNvSpPr txBox="1"/>
          <p:nvPr/>
        </p:nvSpPr>
        <p:spPr>
          <a:xfrm>
            <a:off x="7213600" y="1613668"/>
            <a:ext cx="2357120" cy="19082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Raleway"/>
                <a:ea typeface="Raleway"/>
                <a:cs typeface="Raleway"/>
                <a:sym typeface="Raleway"/>
              </a:rPr>
              <a:t>MODULE 4</a:t>
            </a:r>
            <a:endParaRPr/>
          </a:p>
          <a:p>
            <a:pPr marL="0" marR="0" lvl="0" indent="0" algn="ctr" rtl="0">
              <a:spcBef>
                <a:spcPts val="0"/>
              </a:spcBef>
              <a:spcAft>
                <a:spcPts val="0"/>
              </a:spcAft>
              <a:buNone/>
            </a:pPr>
            <a:r>
              <a:rPr lang="en-US" sz="1800" b="1">
                <a:solidFill>
                  <a:schemeClr val="lt1"/>
                </a:solidFill>
                <a:latin typeface="Raleway"/>
                <a:ea typeface="Raleway"/>
                <a:cs typeface="Raleway"/>
                <a:sym typeface="Raleway"/>
              </a:rPr>
              <a:t>KANS OP TALENT - HET POTENTIEEL VAN STAGES VOOR STUDENTEN</a:t>
            </a:r>
            <a:endParaRPr/>
          </a:p>
        </p:txBody>
      </p:sp>
      <p:sp>
        <p:nvSpPr>
          <p:cNvPr id="327" name="Google Shape;327;p5"/>
          <p:cNvSpPr txBox="1"/>
          <p:nvPr/>
        </p:nvSpPr>
        <p:spPr>
          <a:xfrm>
            <a:off x="9458228" y="1623827"/>
            <a:ext cx="2357120" cy="27392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Raleway"/>
                <a:ea typeface="Raleway"/>
                <a:cs typeface="Raleway"/>
                <a:sym typeface="Raleway"/>
              </a:rPr>
              <a:t>MODULE 5 </a:t>
            </a:r>
            <a:r>
              <a:rPr lang="en-US" sz="1800" b="1" dirty="0">
                <a:solidFill>
                  <a:schemeClr val="lt1"/>
                </a:solidFill>
                <a:latin typeface="Raleway"/>
                <a:ea typeface="Raleway"/>
                <a:cs typeface="Raleway"/>
                <a:sym typeface="Raleway"/>
              </a:rPr>
              <a:t>BELANG VAN COMMUNICATIE EN STORYTELLING BIJ HET PROMOTEN VAN JE MEESTERSCHAP OVER CULINAIR ERFGOED.  </a:t>
            </a:r>
            <a:endParaRPr dirty="0"/>
          </a:p>
        </p:txBody>
      </p:sp>
      <p:grpSp>
        <p:nvGrpSpPr>
          <p:cNvPr id="328" name="Google Shape;328;p5"/>
          <p:cNvGrpSpPr/>
          <p:nvPr/>
        </p:nvGrpSpPr>
        <p:grpSpPr>
          <a:xfrm>
            <a:off x="3095252" y="4484676"/>
            <a:ext cx="1091621" cy="1089230"/>
            <a:chOff x="10410452" y="410457"/>
            <a:chExt cx="1091621" cy="1089230"/>
          </a:xfrm>
        </p:grpSpPr>
        <p:sp>
          <p:nvSpPr>
            <p:cNvPr id="329" name="Google Shape;329;p5"/>
            <p:cNvSpPr/>
            <p:nvPr/>
          </p:nvSpPr>
          <p:spPr>
            <a:xfrm>
              <a:off x="10975462" y="481769"/>
              <a:ext cx="268790" cy="153594"/>
            </a:xfrm>
            <a:custGeom>
              <a:avLst/>
              <a:gdLst/>
              <a:ahLst/>
              <a:cxnLst/>
              <a:rect l="l" t="t" r="r" b="b"/>
              <a:pathLst>
                <a:path w="268790" h="153594" extrusionOk="0">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5"/>
            <p:cNvSpPr/>
            <p:nvPr/>
          </p:nvSpPr>
          <p:spPr>
            <a:xfrm>
              <a:off x="10410452" y="410457"/>
              <a:ext cx="1091621" cy="1089230"/>
            </a:xfrm>
            <a:custGeom>
              <a:avLst/>
              <a:gdLst/>
              <a:ahLst/>
              <a:cxnLst/>
              <a:rect l="l" t="t" r="r" b="b"/>
              <a:pathLst>
                <a:path w="1091621" h="1089230" extrusionOk="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1" name="Google Shape;331;p5"/>
          <p:cNvGrpSpPr/>
          <p:nvPr/>
        </p:nvGrpSpPr>
        <p:grpSpPr>
          <a:xfrm>
            <a:off x="1057985" y="4394725"/>
            <a:ext cx="1166440" cy="1151736"/>
            <a:chOff x="2298626" y="4663268"/>
            <a:chExt cx="815973" cy="805687"/>
          </a:xfrm>
        </p:grpSpPr>
        <p:sp>
          <p:nvSpPr>
            <p:cNvPr id="332" name="Google Shape;332;p5"/>
            <p:cNvSpPr/>
            <p:nvPr/>
          </p:nvSpPr>
          <p:spPr>
            <a:xfrm>
              <a:off x="2977461" y="4676296"/>
              <a:ext cx="63084" cy="65826"/>
            </a:xfrm>
            <a:custGeom>
              <a:avLst/>
              <a:gdLst/>
              <a:ahLst/>
              <a:cxnLst/>
              <a:rect l="l" t="t" r="r" b="b"/>
              <a:pathLst>
                <a:path w="63084" h="65826" extrusionOk="0">
                  <a:moveTo>
                    <a:pt x="0" y="0"/>
                  </a:moveTo>
                  <a:lnTo>
                    <a:pt x="63084" y="32913"/>
                  </a:lnTo>
                  <a:lnTo>
                    <a:pt x="0" y="65827"/>
                  </a:lnTo>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5"/>
            <p:cNvSpPr/>
            <p:nvPr/>
          </p:nvSpPr>
          <p:spPr>
            <a:xfrm>
              <a:off x="2298626" y="4663268"/>
              <a:ext cx="815973" cy="805687"/>
            </a:xfrm>
            <a:custGeom>
              <a:avLst/>
              <a:gdLst/>
              <a:ahLst/>
              <a:cxnLst/>
              <a:rect l="l" t="t" r="r" b="b"/>
              <a:pathLst>
                <a:path w="815973" h="805687" extrusionOk="0">
                  <a:moveTo>
                    <a:pt x="687064" y="388787"/>
                  </a:moveTo>
                  <a:lnTo>
                    <a:pt x="687064" y="295533"/>
                  </a:lnTo>
                  <a:lnTo>
                    <a:pt x="687064" y="240678"/>
                  </a:lnTo>
                  <a:lnTo>
                    <a:pt x="687064" y="128224"/>
                  </a:lnTo>
                  <a:lnTo>
                    <a:pt x="788545" y="78855"/>
                  </a:lnTo>
                  <a:cubicBezTo>
                    <a:pt x="794031" y="76112"/>
                    <a:pt x="796774" y="70626"/>
                    <a:pt x="796774" y="67883"/>
                  </a:cubicBezTo>
                  <a:cubicBezTo>
                    <a:pt x="796774" y="65141"/>
                    <a:pt x="794031" y="56912"/>
                    <a:pt x="788545" y="56912"/>
                  </a:cubicBezTo>
                  <a:lnTo>
                    <a:pt x="681578" y="2057"/>
                  </a:lnTo>
                  <a:cubicBezTo>
                    <a:pt x="676092" y="-686"/>
                    <a:pt x="673350" y="-686"/>
                    <a:pt x="667864" y="2057"/>
                  </a:cubicBezTo>
                  <a:cubicBezTo>
                    <a:pt x="665121" y="4800"/>
                    <a:pt x="662378" y="7543"/>
                    <a:pt x="662378" y="13028"/>
                  </a:cubicBezTo>
                  <a:lnTo>
                    <a:pt x="662378" y="119996"/>
                  </a:lnTo>
                  <a:lnTo>
                    <a:pt x="662378" y="226964"/>
                  </a:lnTo>
                  <a:lnTo>
                    <a:pt x="560896" y="226964"/>
                  </a:lnTo>
                  <a:cubicBezTo>
                    <a:pt x="574610" y="213250"/>
                    <a:pt x="582838" y="194051"/>
                    <a:pt x="582838" y="172109"/>
                  </a:cubicBezTo>
                  <a:cubicBezTo>
                    <a:pt x="582838" y="128224"/>
                    <a:pt x="547182" y="92569"/>
                    <a:pt x="503298" y="92569"/>
                  </a:cubicBezTo>
                  <a:cubicBezTo>
                    <a:pt x="459413" y="92569"/>
                    <a:pt x="423758" y="128224"/>
                    <a:pt x="423758" y="172109"/>
                  </a:cubicBezTo>
                  <a:cubicBezTo>
                    <a:pt x="423758" y="196793"/>
                    <a:pt x="434729" y="218735"/>
                    <a:pt x="451185" y="232449"/>
                  </a:cubicBezTo>
                  <a:lnTo>
                    <a:pt x="335989" y="336675"/>
                  </a:lnTo>
                  <a:lnTo>
                    <a:pt x="261935" y="375073"/>
                  </a:lnTo>
                  <a:lnTo>
                    <a:pt x="223535" y="369587"/>
                  </a:lnTo>
                  <a:cubicBezTo>
                    <a:pt x="239992" y="355873"/>
                    <a:pt x="250963" y="333932"/>
                    <a:pt x="250963" y="309247"/>
                  </a:cubicBezTo>
                  <a:cubicBezTo>
                    <a:pt x="250963" y="265363"/>
                    <a:pt x="215307" y="229707"/>
                    <a:pt x="171423" y="229707"/>
                  </a:cubicBezTo>
                  <a:cubicBezTo>
                    <a:pt x="127538" y="229707"/>
                    <a:pt x="91883" y="265363"/>
                    <a:pt x="91883" y="309247"/>
                  </a:cubicBezTo>
                  <a:cubicBezTo>
                    <a:pt x="91883" y="333932"/>
                    <a:pt x="102854" y="355873"/>
                    <a:pt x="119310" y="369587"/>
                  </a:cubicBezTo>
                  <a:cubicBezTo>
                    <a:pt x="119310" y="369587"/>
                    <a:pt x="119310" y="369587"/>
                    <a:pt x="119310" y="369587"/>
                  </a:cubicBezTo>
                  <a:lnTo>
                    <a:pt x="78169" y="479298"/>
                  </a:lnTo>
                  <a:cubicBezTo>
                    <a:pt x="69941" y="498497"/>
                    <a:pt x="72683" y="520439"/>
                    <a:pt x="83655" y="539639"/>
                  </a:cubicBezTo>
                  <a:cubicBezTo>
                    <a:pt x="86397" y="542382"/>
                    <a:pt x="89140" y="545125"/>
                    <a:pt x="91883" y="547867"/>
                  </a:cubicBezTo>
                  <a:lnTo>
                    <a:pt x="56227" y="608208"/>
                  </a:lnTo>
                  <a:lnTo>
                    <a:pt x="4114" y="660320"/>
                  </a:lnTo>
                  <a:cubicBezTo>
                    <a:pt x="-1371" y="665806"/>
                    <a:pt x="-1371" y="674034"/>
                    <a:pt x="4114" y="679520"/>
                  </a:cubicBezTo>
                  <a:lnTo>
                    <a:pt x="45255" y="720661"/>
                  </a:lnTo>
                  <a:cubicBezTo>
                    <a:pt x="47998" y="723404"/>
                    <a:pt x="50741" y="723404"/>
                    <a:pt x="53484" y="723404"/>
                  </a:cubicBezTo>
                  <a:cubicBezTo>
                    <a:pt x="56227" y="723404"/>
                    <a:pt x="61712" y="723404"/>
                    <a:pt x="61712" y="720661"/>
                  </a:cubicBezTo>
                  <a:lnTo>
                    <a:pt x="130281" y="652092"/>
                  </a:lnTo>
                  <a:cubicBezTo>
                    <a:pt x="130281" y="652092"/>
                    <a:pt x="130281" y="652092"/>
                    <a:pt x="133024" y="649349"/>
                  </a:cubicBezTo>
                  <a:lnTo>
                    <a:pt x="185137" y="572552"/>
                  </a:lnTo>
                  <a:lnTo>
                    <a:pt x="204336" y="575294"/>
                  </a:lnTo>
                  <a:lnTo>
                    <a:pt x="204336" y="630150"/>
                  </a:lnTo>
                  <a:lnTo>
                    <a:pt x="190622" y="630150"/>
                  </a:lnTo>
                  <a:cubicBezTo>
                    <a:pt x="182394" y="630150"/>
                    <a:pt x="176909" y="635635"/>
                    <a:pt x="176909" y="643863"/>
                  </a:cubicBezTo>
                  <a:lnTo>
                    <a:pt x="176909" y="739860"/>
                  </a:lnTo>
                  <a:lnTo>
                    <a:pt x="12343" y="778259"/>
                  </a:lnTo>
                  <a:cubicBezTo>
                    <a:pt x="6857" y="781002"/>
                    <a:pt x="1372" y="783744"/>
                    <a:pt x="1372" y="791973"/>
                  </a:cubicBezTo>
                  <a:lnTo>
                    <a:pt x="1372" y="805687"/>
                  </a:lnTo>
                  <a:lnTo>
                    <a:pt x="28799" y="805687"/>
                  </a:lnTo>
                  <a:lnTo>
                    <a:pt x="28799" y="802944"/>
                  </a:lnTo>
                  <a:lnTo>
                    <a:pt x="193365" y="764546"/>
                  </a:lnTo>
                  <a:cubicBezTo>
                    <a:pt x="198850" y="761803"/>
                    <a:pt x="204336" y="759060"/>
                    <a:pt x="204336" y="750832"/>
                  </a:cubicBezTo>
                  <a:lnTo>
                    <a:pt x="204336" y="657577"/>
                  </a:lnTo>
                  <a:lnTo>
                    <a:pt x="218050" y="657577"/>
                  </a:lnTo>
                  <a:lnTo>
                    <a:pt x="286619" y="657577"/>
                  </a:lnTo>
                  <a:lnTo>
                    <a:pt x="407301" y="657577"/>
                  </a:lnTo>
                  <a:cubicBezTo>
                    <a:pt x="410044" y="657577"/>
                    <a:pt x="415529" y="654835"/>
                    <a:pt x="418272" y="652092"/>
                  </a:cubicBezTo>
                  <a:lnTo>
                    <a:pt x="536211" y="523182"/>
                  </a:lnTo>
                  <a:lnTo>
                    <a:pt x="558153" y="523182"/>
                  </a:lnTo>
                  <a:lnTo>
                    <a:pt x="626722" y="523182"/>
                  </a:lnTo>
                  <a:lnTo>
                    <a:pt x="815973" y="523182"/>
                  </a:lnTo>
                  <a:lnTo>
                    <a:pt x="815973" y="495754"/>
                  </a:lnTo>
                  <a:lnTo>
                    <a:pt x="640436" y="495754"/>
                  </a:lnTo>
                  <a:lnTo>
                    <a:pt x="640436" y="397015"/>
                  </a:lnTo>
                  <a:cubicBezTo>
                    <a:pt x="640436" y="377816"/>
                    <a:pt x="626722" y="361359"/>
                    <a:pt x="607523" y="355873"/>
                  </a:cubicBezTo>
                  <a:lnTo>
                    <a:pt x="563639" y="347645"/>
                  </a:lnTo>
                  <a:lnTo>
                    <a:pt x="571867" y="303761"/>
                  </a:lnTo>
                  <a:lnTo>
                    <a:pt x="681578" y="303761"/>
                  </a:lnTo>
                  <a:lnTo>
                    <a:pt x="681578" y="383301"/>
                  </a:lnTo>
                  <a:lnTo>
                    <a:pt x="687064" y="383301"/>
                  </a:lnTo>
                  <a:close/>
                  <a:moveTo>
                    <a:pt x="687064" y="98054"/>
                  </a:moveTo>
                  <a:lnTo>
                    <a:pt x="687064" y="32228"/>
                  </a:lnTo>
                  <a:lnTo>
                    <a:pt x="750147" y="65141"/>
                  </a:lnTo>
                  <a:lnTo>
                    <a:pt x="687064" y="98054"/>
                  </a:lnTo>
                  <a:close/>
                  <a:moveTo>
                    <a:pt x="500555" y="119996"/>
                  </a:moveTo>
                  <a:cubicBezTo>
                    <a:pt x="530725" y="119996"/>
                    <a:pt x="555410" y="144681"/>
                    <a:pt x="555410" y="174852"/>
                  </a:cubicBezTo>
                  <a:cubicBezTo>
                    <a:pt x="555410" y="205021"/>
                    <a:pt x="530725" y="229707"/>
                    <a:pt x="500555" y="229707"/>
                  </a:cubicBezTo>
                  <a:cubicBezTo>
                    <a:pt x="470384" y="229707"/>
                    <a:pt x="445699" y="205021"/>
                    <a:pt x="445699" y="174852"/>
                  </a:cubicBezTo>
                  <a:cubicBezTo>
                    <a:pt x="445699" y="141938"/>
                    <a:pt x="470384" y="119996"/>
                    <a:pt x="500555" y="119996"/>
                  </a:cubicBezTo>
                  <a:close/>
                  <a:moveTo>
                    <a:pt x="426501" y="287304"/>
                  </a:moveTo>
                  <a:lnTo>
                    <a:pt x="407301" y="339417"/>
                  </a:lnTo>
                  <a:lnTo>
                    <a:pt x="368902" y="366845"/>
                  </a:lnTo>
                  <a:lnTo>
                    <a:pt x="355189" y="347645"/>
                  </a:lnTo>
                  <a:lnTo>
                    <a:pt x="426501" y="287304"/>
                  </a:lnTo>
                  <a:close/>
                  <a:moveTo>
                    <a:pt x="440214" y="429928"/>
                  </a:moveTo>
                  <a:cubicBezTo>
                    <a:pt x="445699" y="432671"/>
                    <a:pt x="453928" y="435414"/>
                    <a:pt x="462156" y="435414"/>
                  </a:cubicBezTo>
                  <a:lnTo>
                    <a:pt x="478613" y="438156"/>
                  </a:lnTo>
                  <a:lnTo>
                    <a:pt x="434729" y="501240"/>
                  </a:lnTo>
                  <a:lnTo>
                    <a:pt x="377130" y="558838"/>
                  </a:lnTo>
                  <a:lnTo>
                    <a:pt x="355189" y="536896"/>
                  </a:lnTo>
                  <a:lnTo>
                    <a:pt x="399073" y="493011"/>
                  </a:lnTo>
                  <a:cubicBezTo>
                    <a:pt x="399073" y="493011"/>
                    <a:pt x="401815" y="490269"/>
                    <a:pt x="401815" y="490269"/>
                  </a:cubicBezTo>
                  <a:lnTo>
                    <a:pt x="440214" y="429928"/>
                  </a:lnTo>
                  <a:close/>
                  <a:moveTo>
                    <a:pt x="163195" y="254392"/>
                  </a:moveTo>
                  <a:cubicBezTo>
                    <a:pt x="193365" y="254392"/>
                    <a:pt x="218050" y="279076"/>
                    <a:pt x="218050" y="309247"/>
                  </a:cubicBezTo>
                  <a:cubicBezTo>
                    <a:pt x="218050" y="339417"/>
                    <a:pt x="193365" y="364102"/>
                    <a:pt x="163195" y="364102"/>
                  </a:cubicBezTo>
                  <a:cubicBezTo>
                    <a:pt x="133024" y="364102"/>
                    <a:pt x="108339" y="339417"/>
                    <a:pt x="108339" y="309247"/>
                  </a:cubicBezTo>
                  <a:cubicBezTo>
                    <a:pt x="108339" y="279076"/>
                    <a:pt x="133024" y="254392"/>
                    <a:pt x="163195" y="254392"/>
                  </a:cubicBezTo>
                  <a:close/>
                  <a:moveTo>
                    <a:pt x="100111" y="635635"/>
                  </a:moveTo>
                  <a:lnTo>
                    <a:pt x="42513" y="693234"/>
                  </a:lnTo>
                  <a:lnTo>
                    <a:pt x="20571" y="671291"/>
                  </a:lnTo>
                  <a:lnTo>
                    <a:pt x="64455" y="627408"/>
                  </a:lnTo>
                  <a:cubicBezTo>
                    <a:pt x="64455" y="627408"/>
                    <a:pt x="67198" y="624665"/>
                    <a:pt x="67198" y="624665"/>
                  </a:cubicBezTo>
                  <a:lnTo>
                    <a:pt x="102854" y="564323"/>
                  </a:lnTo>
                  <a:cubicBezTo>
                    <a:pt x="108339" y="567066"/>
                    <a:pt x="116567" y="569809"/>
                    <a:pt x="124796" y="569809"/>
                  </a:cubicBezTo>
                  <a:lnTo>
                    <a:pt x="141252" y="572552"/>
                  </a:lnTo>
                  <a:lnTo>
                    <a:pt x="100111" y="635635"/>
                  </a:lnTo>
                  <a:close/>
                  <a:moveTo>
                    <a:pt x="218050" y="630150"/>
                  </a:moveTo>
                  <a:lnTo>
                    <a:pt x="218050" y="561581"/>
                  </a:lnTo>
                  <a:cubicBezTo>
                    <a:pt x="218050" y="553353"/>
                    <a:pt x="212564" y="547867"/>
                    <a:pt x="207079" y="547867"/>
                  </a:cubicBezTo>
                  <a:lnTo>
                    <a:pt x="130281" y="539639"/>
                  </a:lnTo>
                  <a:cubicBezTo>
                    <a:pt x="116567" y="539639"/>
                    <a:pt x="105597" y="531411"/>
                    <a:pt x="100111" y="520439"/>
                  </a:cubicBezTo>
                  <a:cubicBezTo>
                    <a:pt x="94626" y="509468"/>
                    <a:pt x="91883" y="495754"/>
                    <a:pt x="97369" y="484784"/>
                  </a:cubicBezTo>
                  <a:lnTo>
                    <a:pt x="135767" y="386044"/>
                  </a:lnTo>
                  <a:lnTo>
                    <a:pt x="179652" y="386044"/>
                  </a:lnTo>
                  <a:lnTo>
                    <a:pt x="259192" y="399758"/>
                  </a:lnTo>
                  <a:cubicBezTo>
                    <a:pt x="261935" y="399758"/>
                    <a:pt x="264677" y="399758"/>
                    <a:pt x="267420" y="399758"/>
                  </a:cubicBezTo>
                  <a:lnTo>
                    <a:pt x="338732" y="364102"/>
                  </a:lnTo>
                  <a:lnTo>
                    <a:pt x="349703" y="383301"/>
                  </a:lnTo>
                  <a:lnTo>
                    <a:pt x="270163" y="427185"/>
                  </a:lnTo>
                  <a:lnTo>
                    <a:pt x="207079" y="427185"/>
                  </a:lnTo>
                  <a:cubicBezTo>
                    <a:pt x="201593" y="427185"/>
                    <a:pt x="196107" y="432671"/>
                    <a:pt x="193365" y="438156"/>
                  </a:cubicBezTo>
                  <a:lnTo>
                    <a:pt x="179652" y="493011"/>
                  </a:lnTo>
                  <a:cubicBezTo>
                    <a:pt x="179652" y="495754"/>
                    <a:pt x="179652" y="501240"/>
                    <a:pt x="182394" y="503983"/>
                  </a:cubicBezTo>
                  <a:cubicBezTo>
                    <a:pt x="185137" y="506725"/>
                    <a:pt x="187880" y="509468"/>
                    <a:pt x="190622" y="509468"/>
                  </a:cubicBezTo>
                  <a:lnTo>
                    <a:pt x="248221" y="520439"/>
                  </a:lnTo>
                  <a:cubicBezTo>
                    <a:pt x="253706" y="520439"/>
                    <a:pt x="259192" y="525925"/>
                    <a:pt x="259192" y="534153"/>
                  </a:cubicBezTo>
                  <a:lnTo>
                    <a:pt x="259192" y="632893"/>
                  </a:lnTo>
                  <a:lnTo>
                    <a:pt x="218050" y="632893"/>
                  </a:lnTo>
                  <a:close/>
                  <a:moveTo>
                    <a:pt x="514269" y="495754"/>
                  </a:moveTo>
                  <a:cubicBezTo>
                    <a:pt x="511526" y="495754"/>
                    <a:pt x="506041" y="498497"/>
                    <a:pt x="503298" y="501240"/>
                  </a:cubicBezTo>
                  <a:lnTo>
                    <a:pt x="385359" y="630150"/>
                  </a:lnTo>
                  <a:lnTo>
                    <a:pt x="283876" y="630150"/>
                  </a:lnTo>
                  <a:lnTo>
                    <a:pt x="283876" y="531411"/>
                  </a:lnTo>
                  <a:cubicBezTo>
                    <a:pt x="283876" y="512211"/>
                    <a:pt x="270163" y="495754"/>
                    <a:pt x="250963" y="490269"/>
                  </a:cubicBezTo>
                  <a:lnTo>
                    <a:pt x="207079" y="482041"/>
                  </a:lnTo>
                  <a:lnTo>
                    <a:pt x="215307" y="451870"/>
                  </a:lnTo>
                  <a:lnTo>
                    <a:pt x="272905" y="451870"/>
                  </a:lnTo>
                  <a:cubicBezTo>
                    <a:pt x="275648" y="451870"/>
                    <a:pt x="278391" y="451870"/>
                    <a:pt x="278391" y="449128"/>
                  </a:cubicBezTo>
                  <a:lnTo>
                    <a:pt x="371645" y="394273"/>
                  </a:lnTo>
                  <a:cubicBezTo>
                    <a:pt x="371645" y="394273"/>
                    <a:pt x="371645" y="394273"/>
                    <a:pt x="371645" y="394273"/>
                  </a:cubicBezTo>
                  <a:cubicBezTo>
                    <a:pt x="371645" y="394273"/>
                    <a:pt x="371645" y="394273"/>
                    <a:pt x="371645" y="394273"/>
                  </a:cubicBezTo>
                  <a:lnTo>
                    <a:pt x="399073" y="372330"/>
                  </a:lnTo>
                  <a:cubicBezTo>
                    <a:pt x="399073" y="380559"/>
                    <a:pt x="404558" y="388787"/>
                    <a:pt x="407301" y="397015"/>
                  </a:cubicBezTo>
                  <a:cubicBezTo>
                    <a:pt x="410044" y="399758"/>
                    <a:pt x="412787" y="402501"/>
                    <a:pt x="415529" y="405244"/>
                  </a:cubicBezTo>
                  <a:lnTo>
                    <a:pt x="379873" y="465584"/>
                  </a:lnTo>
                  <a:lnTo>
                    <a:pt x="327761" y="517697"/>
                  </a:lnTo>
                  <a:cubicBezTo>
                    <a:pt x="322275" y="523182"/>
                    <a:pt x="322275" y="531411"/>
                    <a:pt x="327761" y="536896"/>
                  </a:cubicBezTo>
                  <a:lnTo>
                    <a:pt x="368902" y="578037"/>
                  </a:lnTo>
                  <a:cubicBezTo>
                    <a:pt x="371645" y="580780"/>
                    <a:pt x="374387" y="580780"/>
                    <a:pt x="377130" y="580780"/>
                  </a:cubicBezTo>
                  <a:cubicBezTo>
                    <a:pt x="379873" y="580780"/>
                    <a:pt x="385359" y="580780"/>
                    <a:pt x="385359" y="578037"/>
                  </a:cubicBezTo>
                  <a:lnTo>
                    <a:pt x="453928" y="509468"/>
                  </a:lnTo>
                  <a:cubicBezTo>
                    <a:pt x="453928" y="509468"/>
                    <a:pt x="453928" y="509468"/>
                    <a:pt x="456670" y="506725"/>
                  </a:cubicBezTo>
                  <a:lnTo>
                    <a:pt x="508784" y="429928"/>
                  </a:lnTo>
                  <a:lnTo>
                    <a:pt x="527983" y="432671"/>
                  </a:lnTo>
                  <a:lnTo>
                    <a:pt x="527983" y="487526"/>
                  </a:lnTo>
                  <a:lnTo>
                    <a:pt x="514269" y="487526"/>
                  </a:lnTo>
                  <a:close/>
                  <a:moveTo>
                    <a:pt x="538953" y="281819"/>
                  </a:moveTo>
                  <a:cubicBezTo>
                    <a:pt x="533468" y="281819"/>
                    <a:pt x="527983" y="287304"/>
                    <a:pt x="525240" y="292790"/>
                  </a:cubicBezTo>
                  <a:lnTo>
                    <a:pt x="511526" y="361359"/>
                  </a:lnTo>
                  <a:cubicBezTo>
                    <a:pt x="511526" y="364102"/>
                    <a:pt x="511526" y="369587"/>
                    <a:pt x="514269" y="372330"/>
                  </a:cubicBezTo>
                  <a:cubicBezTo>
                    <a:pt x="517012" y="375073"/>
                    <a:pt x="519755" y="377816"/>
                    <a:pt x="522497" y="377816"/>
                  </a:cubicBezTo>
                  <a:lnTo>
                    <a:pt x="580095" y="388787"/>
                  </a:lnTo>
                  <a:cubicBezTo>
                    <a:pt x="585581" y="388787"/>
                    <a:pt x="591067" y="394273"/>
                    <a:pt x="591067" y="402501"/>
                  </a:cubicBezTo>
                  <a:lnTo>
                    <a:pt x="591067" y="501240"/>
                  </a:lnTo>
                  <a:lnTo>
                    <a:pt x="549925" y="501240"/>
                  </a:lnTo>
                  <a:lnTo>
                    <a:pt x="549925" y="432671"/>
                  </a:lnTo>
                  <a:cubicBezTo>
                    <a:pt x="549925" y="424442"/>
                    <a:pt x="544439" y="418957"/>
                    <a:pt x="538953" y="418957"/>
                  </a:cubicBezTo>
                  <a:lnTo>
                    <a:pt x="462156" y="410729"/>
                  </a:lnTo>
                  <a:cubicBezTo>
                    <a:pt x="448442" y="410729"/>
                    <a:pt x="437472" y="402501"/>
                    <a:pt x="431986" y="391530"/>
                  </a:cubicBezTo>
                  <a:cubicBezTo>
                    <a:pt x="426501" y="380559"/>
                    <a:pt x="423758" y="366845"/>
                    <a:pt x="429243" y="355873"/>
                  </a:cubicBezTo>
                  <a:lnTo>
                    <a:pt x="467642" y="257135"/>
                  </a:lnTo>
                  <a:lnTo>
                    <a:pt x="659636" y="257135"/>
                  </a:lnTo>
                  <a:lnTo>
                    <a:pt x="659636" y="284562"/>
                  </a:lnTo>
                  <a:lnTo>
                    <a:pt x="538953" y="28456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4" name="Google Shape;334;p5"/>
          <p:cNvGrpSpPr/>
          <p:nvPr/>
        </p:nvGrpSpPr>
        <p:grpSpPr>
          <a:xfrm>
            <a:off x="5562532" y="4460398"/>
            <a:ext cx="1066935" cy="1001107"/>
            <a:chOff x="6615628" y="2116894"/>
            <a:chExt cx="1066935" cy="1001107"/>
          </a:xfrm>
        </p:grpSpPr>
        <p:sp>
          <p:nvSpPr>
            <p:cNvPr id="335" name="Google Shape;335;p5"/>
            <p:cNvSpPr/>
            <p:nvPr/>
          </p:nvSpPr>
          <p:spPr>
            <a:xfrm>
              <a:off x="7183381" y="2256775"/>
              <a:ext cx="285542" cy="320903"/>
            </a:xfrm>
            <a:custGeom>
              <a:avLst/>
              <a:gdLst/>
              <a:ahLst/>
              <a:cxnLst/>
              <a:rect l="l" t="t" r="r" b="b"/>
              <a:pathLst>
                <a:path w="285542" h="320903" extrusionOk="0">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6" name="Google Shape;336;p5"/>
            <p:cNvGrpSpPr/>
            <p:nvPr/>
          </p:nvGrpSpPr>
          <p:grpSpPr>
            <a:xfrm>
              <a:off x="6615628" y="2116894"/>
              <a:ext cx="1066935" cy="1001107"/>
              <a:chOff x="6615628" y="2116894"/>
              <a:chExt cx="1066935" cy="1001107"/>
            </a:xfrm>
          </p:grpSpPr>
          <p:sp>
            <p:nvSpPr>
              <p:cNvPr id="337" name="Google Shape;337;p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349" name="Google Shape;349;p5"/>
          <p:cNvGrpSpPr/>
          <p:nvPr/>
        </p:nvGrpSpPr>
        <p:grpSpPr>
          <a:xfrm>
            <a:off x="7975404" y="4427526"/>
            <a:ext cx="1091621" cy="1086133"/>
            <a:chOff x="10404966" y="1987546"/>
            <a:chExt cx="1091621" cy="1086133"/>
          </a:xfrm>
        </p:grpSpPr>
        <p:sp>
          <p:nvSpPr>
            <p:cNvPr id="350" name="Google Shape;350;p5"/>
            <p:cNvSpPr/>
            <p:nvPr/>
          </p:nvSpPr>
          <p:spPr>
            <a:xfrm>
              <a:off x="10643587" y="2308449"/>
              <a:ext cx="853000" cy="342845"/>
            </a:xfrm>
            <a:custGeom>
              <a:avLst/>
              <a:gdLst/>
              <a:ahLst/>
              <a:cxnLst/>
              <a:rect l="l" t="t" r="r" b="b"/>
              <a:pathLst>
                <a:path w="853000" h="342845" extrusionOk="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51" name="Google Shape;351;p5"/>
            <p:cNvGrpSpPr/>
            <p:nvPr/>
          </p:nvGrpSpPr>
          <p:grpSpPr>
            <a:xfrm>
              <a:off x="10404966" y="1987546"/>
              <a:ext cx="1025795" cy="1086133"/>
              <a:chOff x="10404966" y="1987546"/>
              <a:chExt cx="1025795" cy="1086133"/>
            </a:xfrm>
          </p:grpSpPr>
          <p:sp>
            <p:nvSpPr>
              <p:cNvPr id="352" name="Google Shape;352;p5"/>
              <p:cNvSpPr/>
              <p:nvPr/>
            </p:nvSpPr>
            <p:spPr>
              <a:xfrm>
                <a:off x="10404966" y="2250851"/>
                <a:ext cx="681982" cy="822828"/>
              </a:xfrm>
              <a:custGeom>
                <a:avLst/>
                <a:gdLst/>
                <a:ahLst/>
                <a:cxnLst/>
                <a:rect l="l" t="t" r="r" b="b"/>
                <a:pathLst>
                  <a:path w="681982" h="822828" extrusionOk="0">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5"/>
              <p:cNvSpPr/>
              <p:nvPr/>
            </p:nvSpPr>
            <p:spPr>
              <a:xfrm>
                <a:off x="10409739" y="1987546"/>
                <a:ext cx="680919" cy="381243"/>
              </a:xfrm>
              <a:custGeom>
                <a:avLst/>
                <a:gdLst/>
                <a:ahLst/>
                <a:cxnLst/>
                <a:rect l="l" t="t" r="r" b="b"/>
                <a:pathLst>
                  <a:path w="680919" h="381243" extrusionOk="0">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5"/>
              <p:cNvSpPr/>
              <p:nvPr/>
            </p:nvSpPr>
            <p:spPr>
              <a:xfrm>
                <a:off x="10473536" y="2050629"/>
                <a:ext cx="554039" cy="954481"/>
              </a:xfrm>
              <a:custGeom>
                <a:avLst/>
                <a:gdLst/>
                <a:ahLst/>
                <a:cxnLst/>
                <a:rect l="l" t="t" r="r" b="b"/>
                <a:pathLst>
                  <a:path w="554039" h="954481" extrusionOk="0">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5"/>
              <p:cNvSpPr/>
              <p:nvPr/>
            </p:nvSpPr>
            <p:spPr>
              <a:xfrm>
                <a:off x="10915121" y="2538841"/>
                <a:ext cx="112453" cy="469012"/>
              </a:xfrm>
              <a:custGeom>
                <a:avLst/>
                <a:gdLst/>
                <a:ahLst/>
                <a:cxnLst/>
                <a:rect l="l" t="t" r="r" b="b"/>
                <a:pathLst>
                  <a:path w="112453" h="469012" extrusionOk="0">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5"/>
              <p:cNvSpPr/>
              <p:nvPr/>
            </p:nvSpPr>
            <p:spPr>
              <a:xfrm>
                <a:off x="11332022" y="2371532"/>
                <a:ext cx="98739" cy="161822"/>
              </a:xfrm>
              <a:custGeom>
                <a:avLst/>
                <a:gdLst/>
                <a:ahLst/>
                <a:cxnLst/>
                <a:rect l="l" t="t" r="r" b="b"/>
                <a:pathLst>
                  <a:path w="98739" h="161822" extrusionOk="0">
                    <a:moveTo>
                      <a:pt x="98740" y="112453"/>
                    </a:moveTo>
                    <a:lnTo>
                      <a:pt x="98740" y="49370"/>
                    </a:lnTo>
                    <a:cubicBezTo>
                      <a:pt x="98740" y="21942"/>
                      <a:pt x="76797" y="0"/>
                      <a:pt x="49369" y="0"/>
                    </a:cubicBezTo>
                    <a:cubicBezTo>
                      <a:pt x="21942" y="0"/>
                      <a:pt x="0" y="21942"/>
                      <a:pt x="0" y="49370"/>
                    </a:cubicBezTo>
                    <a:lnTo>
                      <a:pt x="0" y="112453"/>
                    </a:lnTo>
                    <a:cubicBezTo>
                      <a:pt x="0" y="139881"/>
                      <a:pt x="21942" y="161823"/>
                      <a:pt x="49369" y="161823"/>
                    </a:cubicBezTo>
                    <a:cubicBezTo>
                      <a:pt x="76797" y="161823"/>
                      <a:pt x="98740" y="139881"/>
                      <a:pt x="98740" y="112453"/>
                    </a:cubicBezTo>
                    <a:lnTo>
                      <a:pt x="98740" y="112453"/>
                    </a:lnTo>
                    <a:close/>
                    <a:moveTo>
                      <a:pt x="35656" y="112453"/>
                    </a:moveTo>
                    <a:lnTo>
                      <a:pt x="35656" y="49370"/>
                    </a:lnTo>
                    <a:cubicBezTo>
                      <a:pt x="35656" y="41141"/>
                      <a:pt x="43884" y="32913"/>
                      <a:pt x="52112" y="32913"/>
                    </a:cubicBezTo>
                    <a:cubicBezTo>
                      <a:pt x="60340" y="32913"/>
                      <a:pt x="68569" y="41141"/>
                      <a:pt x="68569" y="49370"/>
                    </a:cubicBezTo>
                    <a:lnTo>
                      <a:pt x="68569" y="112453"/>
                    </a:lnTo>
                    <a:cubicBezTo>
                      <a:pt x="68569" y="120681"/>
                      <a:pt x="60340" y="128910"/>
                      <a:pt x="52112" y="128910"/>
                    </a:cubicBezTo>
                    <a:cubicBezTo>
                      <a:pt x="43884" y="128910"/>
                      <a:pt x="35656" y="120681"/>
                      <a:pt x="35656" y="112453"/>
                    </a:cubicBezTo>
                    <a:lnTo>
                      <a:pt x="35656" y="112453"/>
                    </a:lnTo>
                    <a:close/>
                  </a:path>
                </a:pathLst>
              </a:custGeom>
              <a:solidFill>
                <a:srgbClr val="04363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5"/>
              <p:cNvSpPr/>
              <p:nvPr/>
            </p:nvSpPr>
            <p:spPr>
              <a:xfrm>
                <a:off x="10544848" y="2733577"/>
                <a:ext cx="405930" cy="178279"/>
              </a:xfrm>
              <a:custGeom>
                <a:avLst/>
                <a:gdLst/>
                <a:ahLst/>
                <a:cxnLst/>
                <a:rect l="l" t="t" r="r" b="b"/>
                <a:pathLst>
                  <a:path w="405930" h="178279" extrusionOk="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5"/>
              <p:cNvSpPr/>
              <p:nvPr/>
            </p:nvSpPr>
            <p:spPr>
              <a:xfrm>
                <a:off x="10731356" y="2807631"/>
                <a:ext cx="41141" cy="32913"/>
              </a:xfrm>
              <a:custGeom>
                <a:avLst/>
                <a:gdLst/>
                <a:ahLst/>
                <a:cxnLst/>
                <a:rect l="l" t="t" r="r" b="b"/>
                <a:pathLst>
                  <a:path w="41141" h="32913" extrusionOk="0">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5"/>
              <p:cNvSpPr/>
              <p:nvPr/>
            </p:nvSpPr>
            <p:spPr>
              <a:xfrm>
                <a:off x="10640844"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5"/>
              <p:cNvSpPr/>
              <p:nvPr/>
            </p:nvSpPr>
            <p:spPr>
              <a:xfrm>
                <a:off x="10832838"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361" name="Google Shape;361;p5"/>
          <p:cNvGrpSpPr/>
          <p:nvPr/>
        </p:nvGrpSpPr>
        <p:grpSpPr>
          <a:xfrm>
            <a:off x="10120591" y="4528967"/>
            <a:ext cx="1032393" cy="910397"/>
            <a:chOff x="5632524" y="3887743"/>
            <a:chExt cx="867188" cy="794922"/>
          </a:xfrm>
        </p:grpSpPr>
        <p:sp>
          <p:nvSpPr>
            <p:cNvPr id="362" name="Google Shape;362;p5"/>
            <p:cNvSpPr/>
            <p:nvPr/>
          </p:nvSpPr>
          <p:spPr>
            <a:xfrm>
              <a:off x="6219683" y="3963622"/>
              <a:ext cx="173437" cy="160791"/>
            </a:xfrm>
            <a:custGeom>
              <a:avLst/>
              <a:gdLst/>
              <a:ahLst/>
              <a:cxnLst/>
              <a:rect l="l" t="t" r="r" b="b"/>
              <a:pathLst>
                <a:path w="173437" h="160791" extrusionOk="0">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5"/>
            <p:cNvSpPr/>
            <p:nvPr/>
          </p:nvSpPr>
          <p:spPr>
            <a:xfrm>
              <a:off x="6118511" y="3905809"/>
              <a:ext cx="245687" cy="142976"/>
            </a:xfrm>
            <a:custGeom>
              <a:avLst/>
              <a:gdLst/>
              <a:ahLst/>
              <a:cxnLst/>
              <a:rect l="l" t="t" r="r" b="b"/>
              <a:pathLst>
                <a:path w="173437" h="160791" extrusionOk="0">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5"/>
            <p:cNvSpPr/>
            <p:nvPr/>
          </p:nvSpPr>
          <p:spPr>
            <a:xfrm>
              <a:off x="5699369" y="3949169"/>
              <a:ext cx="202343" cy="160791"/>
            </a:xfrm>
            <a:custGeom>
              <a:avLst/>
              <a:gdLst/>
              <a:ahLst/>
              <a:cxnLst/>
              <a:rect l="l" t="t" r="r" b="b"/>
              <a:pathLst>
                <a:path w="202343" h="160791" extrusionOk="0">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EF995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5" name="Google Shape;365;p5"/>
            <p:cNvGrpSpPr/>
            <p:nvPr/>
          </p:nvGrpSpPr>
          <p:grpSpPr>
            <a:xfrm>
              <a:off x="5632524" y="3887743"/>
              <a:ext cx="867188" cy="794922"/>
              <a:chOff x="5632524" y="3887743"/>
              <a:chExt cx="867188" cy="794922"/>
            </a:xfrm>
          </p:grpSpPr>
          <p:sp>
            <p:nvSpPr>
              <p:cNvPr id="366" name="Google Shape;366;p5"/>
              <p:cNvSpPr/>
              <p:nvPr/>
            </p:nvSpPr>
            <p:spPr>
              <a:xfrm>
                <a:off x="5632524" y="4290624"/>
                <a:ext cx="867188" cy="392041"/>
              </a:xfrm>
              <a:custGeom>
                <a:avLst/>
                <a:gdLst/>
                <a:ahLst/>
                <a:cxnLst/>
                <a:rect l="l" t="t" r="r" b="b"/>
                <a:pathLst>
                  <a:path w="867188" h="392041" extrusionOk="0">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5"/>
              <p:cNvSpPr/>
              <p:nvPr/>
            </p:nvSpPr>
            <p:spPr>
              <a:xfrm>
                <a:off x="6080571" y="3887743"/>
                <a:ext cx="332422" cy="288861"/>
              </a:xfrm>
              <a:custGeom>
                <a:avLst/>
                <a:gdLst/>
                <a:ahLst/>
                <a:cxnLst/>
                <a:rect l="l" t="t" r="r" b="b"/>
                <a:pathLst>
                  <a:path w="332422" h="288861" extrusionOk="0">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5"/>
              <p:cNvSpPr/>
              <p:nvPr/>
            </p:nvSpPr>
            <p:spPr>
              <a:xfrm>
                <a:off x="5661430" y="3931102"/>
                <a:ext cx="260156" cy="231250"/>
              </a:xfrm>
              <a:custGeom>
                <a:avLst/>
                <a:gdLst/>
                <a:ahLst/>
                <a:cxnLst/>
                <a:rect l="l" t="t" r="r" b="b"/>
                <a:pathLst>
                  <a:path w="260156" h="231250" extrusionOk="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5"/>
              <p:cNvSpPr/>
              <p:nvPr/>
            </p:nvSpPr>
            <p:spPr>
              <a:xfrm>
                <a:off x="5719243"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5"/>
              <p:cNvSpPr/>
              <p:nvPr/>
            </p:nvSpPr>
            <p:spPr>
              <a:xfrm>
                <a:off x="5777055"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5"/>
              <p:cNvSpPr/>
              <p:nvPr/>
            </p:nvSpPr>
            <p:spPr>
              <a:xfrm>
                <a:off x="5834868" y="4003368"/>
                <a:ext cx="28906" cy="28906"/>
              </a:xfrm>
              <a:custGeom>
                <a:avLst/>
                <a:gdLst/>
                <a:ahLst/>
                <a:cxnLst/>
                <a:rect l="l" t="t" r="r" b="b"/>
                <a:pathLst>
                  <a:path w="28906" h="28906" extrusionOk="0">
                    <a:moveTo>
                      <a:pt x="0" y="0"/>
                    </a:moveTo>
                    <a:lnTo>
                      <a:pt x="28906" y="0"/>
                    </a:lnTo>
                    <a:lnTo>
                      <a:pt x="28906" y="28907"/>
                    </a:lnTo>
                    <a:lnTo>
                      <a:pt x="0" y="2890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5"/>
              <p:cNvSpPr/>
              <p:nvPr/>
            </p:nvSpPr>
            <p:spPr>
              <a:xfrm>
                <a:off x="6008306" y="4162352"/>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5"/>
              <p:cNvSpPr/>
              <p:nvPr/>
            </p:nvSpPr>
            <p:spPr>
              <a:xfrm>
                <a:off x="6384087" y="4191259"/>
                <a:ext cx="115625" cy="115625"/>
              </a:xfrm>
              <a:custGeom>
                <a:avLst/>
                <a:gdLst/>
                <a:ahLst/>
                <a:cxnLst/>
                <a:rect l="l" t="t" r="r" b="b"/>
                <a:pathLst>
                  <a:path w="115625" h="115625" extrusionOk="0">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5"/>
              <p:cNvSpPr/>
              <p:nvPr/>
            </p:nvSpPr>
            <p:spPr>
              <a:xfrm>
                <a:off x="5632524" y="4191259"/>
                <a:ext cx="115625" cy="115625"/>
              </a:xfrm>
              <a:custGeom>
                <a:avLst/>
                <a:gdLst/>
                <a:ahLst/>
                <a:cxnLst/>
                <a:rect l="l" t="t" r="r" b="b"/>
                <a:pathLst>
                  <a:path w="115625" h="115625" extrusionOk="0">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cxnSp>
        <p:nvCxnSpPr>
          <p:cNvPr id="375" name="Google Shape;375;p5"/>
          <p:cNvCxnSpPr/>
          <p:nvPr/>
        </p:nvCxnSpPr>
        <p:spPr>
          <a:xfrm>
            <a:off x="2759653" y="1857080"/>
            <a:ext cx="0" cy="3356247"/>
          </a:xfrm>
          <a:prstGeom prst="straightConnector1">
            <a:avLst/>
          </a:prstGeom>
          <a:noFill/>
          <a:ln w="9525" cap="flat" cmpd="sng">
            <a:solidFill>
              <a:schemeClr val="lt2"/>
            </a:solidFill>
            <a:prstDash val="solid"/>
            <a:miter lim="800000"/>
            <a:headEnd type="none" w="sm" len="sm"/>
            <a:tailEnd type="none" w="sm" len="sm"/>
          </a:ln>
        </p:spPr>
      </p:cxnSp>
      <p:cxnSp>
        <p:nvCxnSpPr>
          <p:cNvPr id="376" name="Google Shape;376;p5"/>
          <p:cNvCxnSpPr/>
          <p:nvPr/>
        </p:nvCxnSpPr>
        <p:spPr>
          <a:xfrm>
            <a:off x="5071209" y="1817310"/>
            <a:ext cx="0" cy="3356247"/>
          </a:xfrm>
          <a:prstGeom prst="straightConnector1">
            <a:avLst/>
          </a:prstGeom>
          <a:noFill/>
          <a:ln w="9525" cap="flat" cmpd="sng">
            <a:solidFill>
              <a:schemeClr val="lt2"/>
            </a:solidFill>
            <a:prstDash val="solid"/>
            <a:miter lim="800000"/>
            <a:headEnd type="none" w="sm" len="sm"/>
            <a:tailEnd type="none" w="sm" len="sm"/>
          </a:ln>
        </p:spPr>
      </p:cxnSp>
      <p:cxnSp>
        <p:nvCxnSpPr>
          <p:cNvPr id="377" name="Google Shape;377;p5"/>
          <p:cNvCxnSpPr/>
          <p:nvPr/>
        </p:nvCxnSpPr>
        <p:spPr>
          <a:xfrm>
            <a:off x="9570720" y="1873495"/>
            <a:ext cx="0" cy="3356247"/>
          </a:xfrm>
          <a:prstGeom prst="straightConnector1">
            <a:avLst/>
          </a:prstGeom>
          <a:noFill/>
          <a:ln w="9525" cap="flat" cmpd="sng">
            <a:solidFill>
              <a:schemeClr val="lt2"/>
            </a:solidFill>
            <a:prstDash val="solid"/>
            <a:miter lim="800000"/>
            <a:headEnd type="none" w="sm" len="sm"/>
            <a:tailEnd type="none" w="sm" len="sm"/>
          </a:ln>
        </p:spPr>
      </p:cxnSp>
      <p:cxnSp>
        <p:nvCxnSpPr>
          <p:cNvPr id="378" name="Google Shape;378;p5"/>
          <p:cNvCxnSpPr/>
          <p:nvPr/>
        </p:nvCxnSpPr>
        <p:spPr>
          <a:xfrm>
            <a:off x="7276034" y="1857080"/>
            <a:ext cx="0" cy="3356247"/>
          </a:xfrm>
          <a:prstGeom prst="straightConnector1">
            <a:avLst/>
          </a:prstGeom>
          <a:noFill/>
          <a:ln w="9525" cap="flat" cmpd="sng">
            <a:solidFill>
              <a:schemeClr val="lt2"/>
            </a:solidFill>
            <a:prstDash val="solid"/>
            <a:miter lim="800000"/>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50"/>
          <p:cNvSpPr txBox="1">
            <a:spLocks noGrp="1"/>
          </p:cNvSpPr>
          <p:nvPr>
            <p:ph type="body" idx="1"/>
          </p:nvPr>
        </p:nvSpPr>
        <p:spPr>
          <a:xfrm>
            <a:off x="2149154" y="934084"/>
            <a:ext cx="9397224"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Omgekeerd Mentorschap</a:t>
            </a:r>
            <a:endParaRPr/>
          </a:p>
        </p:txBody>
      </p:sp>
      <p:sp>
        <p:nvSpPr>
          <p:cNvPr id="923" name="Google Shape;923;p5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05</a:t>
            </a:r>
            <a:endParaRPr/>
          </a:p>
        </p:txBody>
      </p:sp>
      <p:pic>
        <p:nvPicPr>
          <p:cNvPr id="924" name="Google Shape;924;p50"/>
          <p:cNvPicPr preferRelativeResize="0"/>
          <p:nvPr/>
        </p:nvPicPr>
        <p:blipFill rotWithShape="1">
          <a:blip r:embed="rId3">
            <a:alphaModFix/>
          </a:blip>
          <a:srcRect/>
          <a:stretch/>
        </p:blipFill>
        <p:spPr>
          <a:xfrm>
            <a:off x="4376779" y="2127391"/>
            <a:ext cx="3438442" cy="26032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1"/>
          <p:cNvSpPr txBox="1">
            <a:spLocks noGrp="1"/>
          </p:cNvSpPr>
          <p:nvPr>
            <p:ph type="body" idx="1"/>
          </p:nvPr>
        </p:nvSpPr>
        <p:spPr>
          <a:xfrm>
            <a:off x="10784126" y="4881025"/>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930" name="Google Shape;930;p51"/>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fontScale="70000" lnSpcReduction="20000"/>
          </a:bodyPr>
          <a:lstStyle/>
          <a:p>
            <a:pPr marL="0" lvl="0" indent="0" algn="ctr" rtl="0">
              <a:lnSpc>
                <a:spcPct val="120000"/>
              </a:lnSpc>
              <a:spcBef>
                <a:spcPts val="0"/>
              </a:spcBef>
              <a:spcAft>
                <a:spcPts val="0"/>
              </a:spcAft>
              <a:buClr>
                <a:schemeClr val="lt1"/>
              </a:buClr>
              <a:buSzPct val="100000"/>
              <a:buNone/>
            </a:pPr>
            <a:r>
              <a:rPr lang="en-US" sz="3200" dirty="0" err="1">
                <a:latin typeface="Raleway"/>
                <a:ea typeface="Raleway"/>
                <a:cs typeface="Raleway"/>
                <a:sym typeface="Raleway"/>
              </a:rPr>
              <a:t>Ook</a:t>
            </a:r>
            <a:r>
              <a:rPr lang="en-US" sz="3200" dirty="0">
                <a:latin typeface="Raleway"/>
                <a:ea typeface="Raleway"/>
                <a:cs typeface="Raleway"/>
                <a:sym typeface="Raleway"/>
              </a:rPr>
              <a:t> </a:t>
            </a:r>
            <a:r>
              <a:rPr lang="en-US" sz="3200" dirty="0" err="1">
                <a:latin typeface="Raleway"/>
                <a:ea typeface="Raleway"/>
                <a:cs typeface="Raleway"/>
                <a:sym typeface="Raleway"/>
              </a:rPr>
              <a:t>bekend</a:t>
            </a:r>
            <a:r>
              <a:rPr lang="en-US" sz="3200" dirty="0">
                <a:latin typeface="Raleway"/>
                <a:ea typeface="Raleway"/>
                <a:cs typeface="Raleway"/>
                <a:sym typeface="Raleway"/>
              </a:rPr>
              <a:t> </a:t>
            </a:r>
            <a:r>
              <a:rPr lang="en-US" sz="3200" dirty="0" err="1">
                <a:latin typeface="Raleway"/>
                <a:ea typeface="Raleway"/>
                <a:cs typeface="Raleway"/>
                <a:sym typeface="Raleway"/>
              </a:rPr>
              <a:t>als</a:t>
            </a:r>
            <a:r>
              <a:rPr lang="en-US" sz="3200" dirty="0">
                <a:latin typeface="Raleway"/>
                <a:ea typeface="Raleway"/>
                <a:cs typeface="Raleway"/>
                <a:sym typeface="Raleway"/>
              </a:rPr>
              <a:t> "</a:t>
            </a:r>
            <a:r>
              <a:rPr lang="en-US" sz="3200" dirty="0" err="1">
                <a:latin typeface="Raleway"/>
                <a:ea typeface="Raleway"/>
                <a:cs typeface="Raleway"/>
                <a:sym typeface="Raleway"/>
              </a:rPr>
              <a:t>opwaartse</a:t>
            </a:r>
            <a:r>
              <a:rPr lang="en-US" sz="3200" dirty="0">
                <a:latin typeface="Raleway"/>
                <a:ea typeface="Raleway"/>
                <a:cs typeface="Raleway"/>
                <a:sym typeface="Raleway"/>
              </a:rPr>
              <a:t> mentoring", </a:t>
            </a:r>
            <a:r>
              <a:rPr lang="en-US" sz="3200" dirty="0" err="1">
                <a:latin typeface="Raleway"/>
                <a:ea typeface="Raleway"/>
                <a:cs typeface="Raleway"/>
                <a:sym typeface="Raleway"/>
              </a:rPr>
              <a:t>zet</a:t>
            </a:r>
            <a:r>
              <a:rPr lang="en-US" sz="3200" dirty="0">
                <a:latin typeface="Raleway"/>
                <a:ea typeface="Raleway"/>
                <a:cs typeface="Raleway"/>
                <a:sym typeface="Raleway"/>
              </a:rPr>
              <a:t> </a:t>
            </a:r>
            <a:r>
              <a:rPr lang="en-US" sz="3200" dirty="0" err="1">
                <a:solidFill>
                  <a:schemeClr val="bg1"/>
                </a:solidFill>
                <a:latin typeface="Raleway"/>
                <a:ea typeface="Raleway"/>
                <a:cs typeface="Raleway"/>
                <a:sym typeface="Raleway"/>
              </a:rPr>
              <a:t>omgekeerd</a:t>
            </a:r>
            <a:r>
              <a:rPr lang="en-US" sz="3200" dirty="0">
                <a:solidFill>
                  <a:schemeClr val="bg1"/>
                </a:solidFill>
                <a:latin typeface="Raleway"/>
                <a:ea typeface="Raleway"/>
                <a:cs typeface="Raleway"/>
                <a:sym typeface="Raleway"/>
              </a:rPr>
              <a:t> </a:t>
            </a:r>
            <a:r>
              <a:rPr lang="en-US" sz="3200" dirty="0" err="1">
                <a:solidFill>
                  <a:schemeClr val="bg1"/>
                </a:solidFill>
                <a:latin typeface="Raleway"/>
                <a:ea typeface="Raleway"/>
                <a:cs typeface="Raleway"/>
                <a:sym typeface="Raleway"/>
              </a:rPr>
              <a:t>mentorschap</a:t>
            </a:r>
            <a:r>
              <a:rPr lang="en-US" sz="3200" dirty="0">
                <a:solidFill>
                  <a:srgbClr val="043637"/>
                </a:solidFill>
                <a:latin typeface="Raleway"/>
                <a:ea typeface="Raleway"/>
                <a:cs typeface="Raleway"/>
                <a:sym typeface="Raleway"/>
              </a:rPr>
              <a:t> </a:t>
            </a:r>
            <a:r>
              <a:rPr lang="en-US" sz="3200" dirty="0">
                <a:latin typeface="Raleway"/>
                <a:ea typeface="Raleway"/>
                <a:cs typeface="Raleway"/>
                <a:sym typeface="Raleway"/>
              </a:rPr>
              <a:t>de </a:t>
            </a:r>
            <a:r>
              <a:rPr lang="en-US" sz="3200" dirty="0" err="1">
                <a:latin typeface="Raleway"/>
                <a:ea typeface="Raleway"/>
                <a:cs typeface="Raleway"/>
                <a:sym typeface="Raleway"/>
              </a:rPr>
              <a:t>traditionele</a:t>
            </a:r>
            <a:r>
              <a:rPr lang="en-US" sz="3200" dirty="0">
                <a:latin typeface="Raleway"/>
                <a:ea typeface="Raleway"/>
                <a:cs typeface="Raleway"/>
                <a:sym typeface="Raleway"/>
              </a:rPr>
              <a:t> </a:t>
            </a:r>
            <a:r>
              <a:rPr lang="en-US" sz="3200" dirty="0" err="1">
                <a:latin typeface="Raleway"/>
                <a:ea typeface="Raleway"/>
                <a:cs typeface="Raleway"/>
                <a:sym typeface="Raleway"/>
              </a:rPr>
              <a:t>hiërarchische</a:t>
            </a:r>
            <a:r>
              <a:rPr lang="en-US" sz="3200" dirty="0">
                <a:latin typeface="Raleway"/>
                <a:ea typeface="Raleway"/>
                <a:cs typeface="Raleway"/>
                <a:sym typeface="Raleway"/>
              </a:rPr>
              <a:t> </a:t>
            </a:r>
            <a:r>
              <a:rPr lang="en-US" sz="3200" dirty="0" err="1">
                <a:latin typeface="Raleway"/>
                <a:ea typeface="Raleway"/>
                <a:cs typeface="Raleway"/>
                <a:sym typeface="Raleway"/>
              </a:rPr>
              <a:t>benadering</a:t>
            </a:r>
            <a:r>
              <a:rPr lang="en-US" sz="3200" dirty="0">
                <a:latin typeface="Raleway"/>
                <a:ea typeface="Raleway"/>
                <a:cs typeface="Raleway"/>
                <a:sym typeface="Raleway"/>
              </a:rPr>
              <a:t> van mentoring op </a:t>
            </a:r>
            <a:r>
              <a:rPr lang="en-US" sz="3200" dirty="0" err="1">
                <a:latin typeface="Raleway"/>
                <a:ea typeface="Raleway"/>
                <a:cs typeface="Raleway"/>
                <a:sym typeface="Raleway"/>
              </a:rPr>
              <a:t>zijn</a:t>
            </a:r>
            <a:r>
              <a:rPr lang="en-US" sz="3200" dirty="0">
                <a:latin typeface="Raleway"/>
                <a:ea typeface="Raleway"/>
                <a:cs typeface="Raleway"/>
                <a:sym typeface="Raleway"/>
              </a:rPr>
              <a:t> kop. In </a:t>
            </a:r>
            <a:r>
              <a:rPr lang="en-US" sz="3200" dirty="0" err="1">
                <a:latin typeface="Raleway"/>
                <a:ea typeface="Raleway"/>
                <a:cs typeface="Raleway"/>
                <a:sym typeface="Raleway"/>
              </a:rPr>
              <a:t>plaats</a:t>
            </a:r>
            <a:r>
              <a:rPr lang="en-US" sz="3200" dirty="0">
                <a:latin typeface="Raleway"/>
                <a:ea typeface="Raleway"/>
                <a:cs typeface="Raleway"/>
                <a:sym typeface="Raleway"/>
              </a:rPr>
              <a:t> van </a:t>
            </a:r>
            <a:r>
              <a:rPr lang="en-US" sz="3200" dirty="0" err="1">
                <a:latin typeface="Raleway"/>
                <a:ea typeface="Raleway"/>
                <a:cs typeface="Raleway"/>
                <a:sym typeface="Raleway"/>
              </a:rPr>
              <a:t>dat</a:t>
            </a:r>
            <a:r>
              <a:rPr lang="en-US" sz="3200" dirty="0">
                <a:latin typeface="Raleway"/>
                <a:ea typeface="Raleway"/>
                <a:cs typeface="Raleway"/>
                <a:sym typeface="Raleway"/>
              </a:rPr>
              <a:t> </a:t>
            </a:r>
            <a:r>
              <a:rPr lang="en-US" sz="3200" dirty="0" err="1">
                <a:latin typeface="Raleway"/>
                <a:ea typeface="Raleway"/>
                <a:cs typeface="Raleway"/>
                <a:sym typeface="Raleway"/>
              </a:rPr>
              <a:t>een</a:t>
            </a:r>
            <a:r>
              <a:rPr lang="en-US" sz="3200" dirty="0">
                <a:latin typeface="Raleway"/>
                <a:ea typeface="Raleway"/>
                <a:cs typeface="Raleway"/>
                <a:sym typeface="Raleway"/>
              </a:rPr>
              <a:t> senior </a:t>
            </a:r>
            <a:r>
              <a:rPr lang="en-US" sz="3200" dirty="0" err="1">
                <a:latin typeface="Raleway"/>
                <a:ea typeface="Raleway"/>
                <a:cs typeface="Raleway"/>
                <a:sym typeface="Raleway"/>
              </a:rPr>
              <a:t>een</a:t>
            </a:r>
            <a:r>
              <a:rPr lang="en-US" sz="3200" dirty="0">
                <a:latin typeface="Raleway"/>
                <a:ea typeface="Raleway"/>
                <a:cs typeface="Raleway"/>
                <a:sym typeface="Raleway"/>
              </a:rPr>
              <a:t> minder </a:t>
            </a:r>
            <a:r>
              <a:rPr lang="en-US" sz="3200" dirty="0" err="1">
                <a:latin typeface="Raleway"/>
                <a:ea typeface="Raleway"/>
                <a:cs typeface="Raleway"/>
                <a:sym typeface="Raleway"/>
              </a:rPr>
              <a:t>ervaren</a:t>
            </a:r>
            <a:r>
              <a:rPr lang="en-US" sz="3200" dirty="0">
                <a:latin typeface="Raleway"/>
                <a:ea typeface="Raleway"/>
                <a:cs typeface="Raleway"/>
                <a:sym typeface="Raleway"/>
              </a:rPr>
              <a:t> </a:t>
            </a:r>
            <a:r>
              <a:rPr lang="en-US" sz="3200" dirty="0" err="1">
                <a:latin typeface="Raleway"/>
                <a:ea typeface="Raleway"/>
                <a:cs typeface="Raleway"/>
                <a:sym typeface="Raleway"/>
              </a:rPr>
              <a:t>speler</a:t>
            </a:r>
            <a:r>
              <a:rPr lang="en-US" sz="3200" dirty="0">
                <a:latin typeface="Raleway"/>
                <a:ea typeface="Raleway"/>
                <a:cs typeface="Raleway"/>
                <a:sym typeface="Raleway"/>
              </a:rPr>
              <a:t> "</a:t>
            </a:r>
            <a:r>
              <a:rPr lang="en-US" sz="3200" dirty="0" err="1">
                <a:latin typeface="Raleway"/>
                <a:ea typeface="Raleway"/>
                <a:cs typeface="Raleway"/>
                <a:sym typeface="Raleway"/>
              </a:rPr>
              <a:t>onder</a:t>
            </a:r>
            <a:r>
              <a:rPr lang="en-US" sz="3200" dirty="0">
                <a:latin typeface="Raleway"/>
                <a:ea typeface="Raleway"/>
                <a:cs typeface="Raleway"/>
                <a:sym typeface="Raleway"/>
              </a:rPr>
              <a:t> </a:t>
            </a:r>
            <a:r>
              <a:rPr lang="en-US" sz="3200" dirty="0" err="1">
                <a:latin typeface="Raleway"/>
                <a:ea typeface="Raleway"/>
                <a:cs typeface="Raleway"/>
                <a:sym typeface="Raleway"/>
              </a:rPr>
              <a:t>zijn</a:t>
            </a:r>
            <a:r>
              <a:rPr lang="en-US" sz="3200" dirty="0">
                <a:latin typeface="Raleway"/>
                <a:ea typeface="Raleway"/>
                <a:cs typeface="Raleway"/>
                <a:sym typeface="Raleway"/>
              </a:rPr>
              <a:t> </a:t>
            </a:r>
            <a:r>
              <a:rPr lang="en-US" sz="3200" dirty="0" err="1">
                <a:latin typeface="Raleway"/>
                <a:ea typeface="Raleway"/>
                <a:cs typeface="Raleway"/>
                <a:sym typeface="Raleway"/>
              </a:rPr>
              <a:t>hoede</a:t>
            </a:r>
            <a:r>
              <a:rPr lang="en-US" sz="3200" dirty="0">
                <a:latin typeface="Raleway"/>
                <a:ea typeface="Raleway"/>
                <a:cs typeface="Raleway"/>
                <a:sym typeface="Raleway"/>
              </a:rPr>
              <a:t>" </a:t>
            </a:r>
            <a:r>
              <a:rPr lang="en-US" sz="3200" dirty="0" err="1">
                <a:latin typeface="Raleway"/>
                <a:ea typeface="Raleway"/>
                <a:cs typeface="Raleway"/>
                <a:sym typeface="Raleway"/>
              </a:rPr>
              <a:t>neemt</a:t>
            </a:r>
            <a:r>
              <a:rPr lang="en-US" sz="3200" dirty="0">
                <a:latin typeface="Raleway"/>
                <a:ea typeface="Raleway"/>
                <a:cs typeface="Raleway"/>
                <a:sym typeface="Raleway"/>
              </a:rPr>
              <a:t>, </a:t>
            </a:r>
            <a:r>
              <a:rPr lang="en-US" sz="3200" dirty="0" err="1">
                <a:latin typeface="Raleway"/>
                <a:ea typeface="Raleway"/>
                <a:cs typeface="Raleway"/>
                <a:sym typeface="Raleway"/>
              </a:rPr>
              <a:t>plaatsen</a:t>
            </a:r>
            <a:r>
              <a:rPr lang="en-US" sz="3200" dirty="0">
                <a:latin typeface="Raleway"/>
                <a:ea typeface="Raleway"/>
                <a:cs typeface="Raleway"/>
                <a:sym typeface="Raleway"/>
              </a:rPr>
              <a:t> </a:t>
            </a:r>
            <a:r>
              <a:rPr lang="en-US" sz="3200" dirty="0" err="1">
                <a:latin typeface="Raleway"/>
                <a:ea typeface="Raleway"/>
                <a:cs typeface="Raleway"/>
                <a:sym typeface="Raleway"/>
              </a:rPr>
              <a:t>omgekeerde</a:t>
            </a:r>
            <a:r>
              <a:rPr lang="en-US" sz="3200" dirty="0">
                <a:latin typeface="Raleway"/>
                <a:ea typeface="Raleway"/>
                <a:cs typeface="Raleway"/>
                <a:sym typeface="Raleway"/>
              </a:rPr>
              <a:t> </a:t>
            </a:r>
            <a:r>
              <a:rPr lang="en-US" sz="3200" dirty="0" err="1">
                <a:latin typeface="Raleway"/>
                <a:ea typeface="Raleway"/>
                <a:cs typeface="Raleway"/>
                <a:sym typeface="Raleway"/>
              </a:rPr>
              <a:t>mentorrelaties</a:t>
            </a:r>
            <a:r>
              <a:rPr lang="en-US" sz="3200" dirty="0">
                <a:latin typeface="Raleway"/>
                <a:ea typeface="Raleway"/>
                <a:cs typeface="Raleway"/>
                <a:sym typeface="Raleway"/>
              </a:rPr>
              <a:t> de </a:t>
            </a:r>
            <a:r>
              <a:rPr lang="en-US" sz="3200" dirty="0" err="1">
                <a:latin typeface="Raleway"/>
                <a:ea typeface="Raleway"/>
                <a:cs typeface="Raleway"/>
                <a:sym typeface="Raleway"/>
              </a:rPr>
              <a:t>meer</a:t>
            </a:r>
            <a:r>
              <a:rPr lang="en-US" sz="3200" dirty="0">
                <a:latin typeface="Raleway"/>
                <a:ea typeface="Raleway"/>
                <a:cs typeface="Raleway"/>
                <a:sym typeface="Raleway"/>
              </a:rPr>
              <a:t> senior </a:t>
            </a:r>
            <a:r>
              <a:rPr lang="en-US" sz="3200" dirty="0" err="1">
                <a:latin typeface="Raleway"/>
                <a:ea typeface="Raleway"/>
                <a:cs typeface="Raleway"/>
                <a:sym typeface="Raleway"/>
              </a:rPr>
              <a:t>persoon</a:t>
            </a:r>
            <a:r>
              <a:rPr lang="en-US" sz="3200" dirty="0">
                <a:latin typeface="Raleway"/>
                <a:ea typeface="Raleway"/>
                <a:cs typeface="Raleway"/>
                <a:sym typeface="Raleway"/>
              </a:rPr>
              <a:t> </a:t>
            </a:r>
            <a:r>
              <a:rPr lang="en-US" sz="3200" dirty="0" err="1">
                <a:latin typeface="Raleway"/>
                <a:ea typeface="Raleway"/>
                <a:cs typeface="Raleway"/>
                <a:sym typeface="Raleway"/>
              </a:rPr>
              <a:t>als</a:t>
            </a:r>
            <a:r>
              <a:rPr lang="en-US" sz="3200" dirty="0">
                <a:latin typeface="Raleway"/>
                <a:ea typeface="Raleway"/>
                <a:cs typeface="Raleway"/>
                <a:sym typeface="Raleway"/>
              </a:rPr>
              <a:t> de </a:t>
            </a:r>
            <a:r>
              <a:rPr lang="en-US" sz="3200" dirty="0" err="1">
                <a:latin typeface="Raleway"/>
                <a:ea typeface="Raleway"/>
                <a:cs typeface="Raleway"/>
                <a:sym typeface="Raleway"/>
              </a:rPr>
              <a:t>primaire</a:t>
            </a:r>
            <a:r>
              <a:rPr lang="en-US" sz="3200" dirty="0">
                <a:latin typeface="Raleway"/>
                <a:ea typeface="Raleway"/>
                <a:cs typeface="Raleway"/>
                <a:sym typeface="Raleway"/>
              </a:rPr>
              <a:t> </a:t>
            </a:r>
            <a:r>
              <a:rPr lang="en-US" sz="3200" dirty="0" err="1">
                <a:latin typeface="Raleway"/>
                <a:ea typeface="Raleway"/>
                <a:cs typeface="Raleway"/>
                <a:sym typeface="Raleway"/>
              </a:rPr>
              <a:t>leerling</a:t>
            </a:r>
            <a:r>
              <a:rPr lang="en-US" sz="3200" dirty="0">
                <a:latin typeface="Raleway"/>
                <a:ea typeface="Raleway"/>
                <a:cs typeface="Raleway"/>
                <a:sym typeface="Raleway"/>
              </a:rPr>
              <a:t> </a:t>
            </a:r>
            <a:r>
              <a:rPr lang="en-US" sz="3200" dirty="0" err="1">
                <a:latin typeface="Raleway"/>
                <a:ea typeface="Raleway"/>
                <a:cs typeface="Raleway"/>
                <a:sym typeface="Raleway"/>
              </a:rPr>
              <a:t>en</a:t>
            </a:r>
            <a:r>
              <a:rPr lang="en-US" sz="3200" dirty="0">
                <a:latin typeface="Raleway"/>
                <a:ea typeface="Raleway"/>
                <a:cs typeface="Raleway"/>
                <a:sym typeface="Raleway"/>
              </a:rPr>
              <a:t> </a:t>
            </a:r>
            <a:r>
              <a:rPr lang="en-US" sz="3200" dirty="0" err="1">
                <a:latin typeface="Raleway"/>
                <a:ea typeface="Raleway"/>
                <a:cs typeface="Raleway"/>
                <a:sym typeface="Raleway"/>
              </a:rPr>
              <a:t>benadrukken</a:t>
            </a:r>
            <a:r>
              <a:rPr lang="en-US" sz="3200" dirty="0">
                <a:latin typeface="Raleway"/>
                <a:ea typeface="Raleway"/>
                <a:cs typeface="Raleway"/>
                <a:sym typeface="Raleway"/>
              </a:rPr>
              <a:t> ze de </a:t>
            </a:r>
            <a:r>
              <a:rPr lang="en-US" sz="3200" dirty="0" err="1">
                <a:latin typeface="Raleway"/>
                <a:ea typeface="Raleway"/>
                <a:cs typeface="Raleway"/>
                <a:sym typeface="Raleway"/>
              </a:rPr>
              <a:t>ervaring</a:t>
            </a:r>
            <a:r>
              <a:rPr lang="en-US" sz="3200" dirty="0">
                <a:latin typeface="Raleway"/>
                <a:ea typeface="Raleway"/>
                <a:cs typeface="Raleway"/>
                <a:sym typeface="Raleway"/>
              </a:rPr>
              <a:t> van de junior </a:t>
            </a:r>
            <a:r>
              <a:rPr lang="en-US" sz="3200" dirty="0" err="1">
                <a:latin typeface="Raleway"/>
                <a:ea typeface="Raleway"/>
                <a:cs typeface="Raleway"/>
                <a:sym typeface="Raleway"/>
              </a:rPr>
              <a:t>persoon</a:t>
            </a:r>
            <a:r>
              <a:rPr lang="en-US" dirty="0"/>
              <a:t>.</a:t>
            </a:r>
            <a:endParaRPr dirty="0"/>
          </a:p>
        </p:txBody>
      </p:sp>
      <p:sp>
        <p:nvSpPr>
          <p:cNvPr id="931" name="Google Shape;931;p51"/>
          <p:cNvSpPr txBox="1">
            <a:spLocks noGrp="1"/>
          </p:cNvSpPr>
          <p:nvPr>
            <p:ph type="body" idx="3"/>
          </p:nvPr>
        </p:nvSpPr>
        <p:spPr>
          <a:xfrm>
            <a:off x="6686204" y="813620"/>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a:t>"</a:t>
            </a:r>
            <a:endParaRPr/>
          </a:p>
        </p:txBody>
      </p:sp>
      <p:pic>
        <p:nvPicPr>
          <p:cNvPr id="932" name="Google Shape;932;p51" descr="Person preparing a cake"/>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a:stretch/>
        </p:blipFill>
        <p:spPr>
          <a:xfrm>
            <a:off x="705779" y="0"/>
            <a:ext cx="5248975" cy="68580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2"/>
          <p:cNvSpPr txBox="1">
            <a:spLocks noGrp="1"/>
          </p:cNvSpPr>
          <p:nvPr>
            <p:ph type="body" idx="1"/>
          </p:nvPr>
        </p:nvSpPr>
        <p:spPr>
          <a:xfrm>
            <a:off x="515388" y="1482690"/>
            <a:ext cx="5798326" cy="4394407"/>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2100"/>
              <a:buNone/>
            </a:pPr>
            <a:r>
              <a:rPr lang="en-US" sz="2100" dirty="0">
                <a:latin typeface="Raleway"/>
                <a:ea typeface="Raleway"/>
                <a:cs typeface="Raleway"/>
                <a:sym typeface="Raleway"/>
              </a:rPr>
              <a:t>Het </a:t>
            </a:r>
            <a:r>
              <a:rPr lang="en-US" sz="2100" dirty="0" err="1">
                <a:latin typeface="Raleway"/>
                <a:ea typeface="Raleway"/>
                <a:cs typeface="Raleway"/>
                <a:sym typeface="Raleway"/>
              </a:rPr>
              <a:t>doel</a:t>
            </a:r>
            <a:r>
              <a:rPr lang="en-US" sz="2100" dirty="0">
                <a:latin typeface="Raleway"/>
                <a:ea typeface="Raleway"/>
                <a:cs typeface="Raleway"/>
                <a:sym typeface="Raleway"/>
              </a:rPr>
              <a:t> van </a:t>
            </a:r>
            <a:r>
              <a:rPr lang="en-US" sz="2000" dirty="0" err="1">
                <a:solidFill>
                  <a:schemeClr val="bg1"/>
                </a:solidFill>
                <a:latin typeface="Raleway"/>
                <a:ea typeface="Raleway"/>
                <a:cs typeface="Raleway"/>
                <a:sym typeface="Raleway"/>
              </a:rPr>
              <a:t>omgekeerd</a:t>
            </a:r>
            <a:r>
              <a:rPr lang="en-US" sz="2000" dirty="0">
                <a:solidFill>
                  <a:schemeClr val="bg1"/>
                </a:solidFill>
                <a:latin typeface="Raleway"/>
                <a:ea typeface="Raleway"/>
                <a:cs typeface="Raleway"/>
                <a:sym typeface="Raleway"/>
              </a:rPr>
              <a:t> </a:t>
            </a:r>
            <a:r>
              <a:rPr lang="en-US" sz="2000" dirty="0" err="1">
                <a:solidFill>
                  <a:schemeClr val="bg1"/>
                </a:solidFill>
                <a:latin typeface="Raleway"/>
                <a:ea typeface="Raleway"/>
                <a:cs typeface="Raleway"/>
                <a:sym typeface="Raleway"/>
              </a:rPr>
              <a:t>mentorschap</a:t>
            </a:r>
            <a:r>
              <a:rPr lang="en-US" sz="2000" dirty="0">
                <a:solidFill>
                  <a:schemeClr val="bg1"/>
                </a:solidFill>
                <a:latin typeface="Raleway"/>
                <a:ea typeface="Raleway"/>
                <a:cs typeface="Raleway"/>
                <a:sym typeface="Raleway"/>
              </a:rPr>
              <a:t> </a:t>
            </a:r>
            <a:r>
              <a:rPr lang="en-US" sz="2100" dirty="0">
                <a:latin typeface="Raleway"/>
                <a:ea typeface="Raleway"/>
                <a:cs typeface="Raleway"/>
                <a:sym typeface="Raleway"/>
              </a:rPr>
              <a:t>is </a:t>
            </a:r>
            <a:r>
              <a:rPr lang="en-US" sz="2100" dirty="0" err="1">
                <a:latin typeface="Raleway"/>
                <a:ea typeface="Raleway"/>
                <a:cs typeface="Raleway"/>
                <a:sym typeface="Raleway"/>
              </a:rPr>
              <a:t>vooral</a:t>
            </a:r>
            <a:r>
              <a:rPr lang="en-US" sz="2100" dirty="0">
                <a:latin typeface="Raleway"/>
                <a:ea typeface="Raleway"/>
                <a:cs typeface="Raleway"/>
                <a:sym typeface="Raleway"/>
              </a:rPr>
              <a:t> om </a:t>
            </a:r>
            <a:r>
              <a:rPr lang="en-US" sz="2100" dirty="0" err="1">
                <a:latin typeface="Raleway"/>
                <a:ea typeface="Raleway"/>
                <a:cs typeface="Raleway"/>
                <a:sym typeface="Raleway"/>
              </a:rPr>
              <a:t>leiders</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managers in </a:t>
            </a:r>
            <a:r>
              <a:rPr lang="en-US" sz="2100" dirty="0" err="1">
                <a:latin typeface="Raleway"/>
                <a:ea typeface="Raleway"/>
                <a:cs typeface="Raleway"/>
                <a:sym typeface="Raleway"/>
              </a:rPr>
              <a:t>staat</a:t>
            </a:r>
            <a:r>
              <a:rPr lang="en-US" sz="2100" dirty="0">
                <a:latin typeface="Raleway"/>
                <a:ea typeface="Raleway"/>
                <a:cs typeface="Raleway"/>
                <a:sym typeface="Raleway"/>
              </a:rPr>
              <a:t> </a:t>
            </a:r>
            <a:r>
              <a:rPr lang="en-US" sz="2100" dirty="0" err="1">
                <a:latin typeface="Raleway"/>
                <a:ea typeface="Raleway"/>
                <a:cs typeface="Raleway"/>
                <a:sym typeface="Raleway"/>
              </a:rPr>
              <a:t>te</a:t>
            </a:r>
            <a:r>
              <a:rPr lang="en-US" sz="2100" dirty="0">
                <a:latin typeface="Raleway"/>
                <a:ea typeface="Raleway"/>
                <a:cs typeface="Raleway"/>
                <a:sym typeface="Raleway"/>
              </a:rPr>
              <a:t> </a:t>
            </a:r>
            <a:r>
              <a:rPr lang="en-US" sz="2100" dirty="0" err="1">
                <a:latin typeface="Raleway"/>
                <a:ea typeface="Raleway"/>
                <a:cs typeface="Raleway"/>
                <a:sym typeface="Raleway"/>
              </a:rPr>
              <a:t>stellen</a:t>
            </a:r>
            <a:r>
              <a:rPr lang="en-US" sz="2100" dirty="0">
                <a:latin typeface="Raleway"/>
                <a:ea typeface="Raleway"/>
                <a:cs typeface="Raleway"/>
                <a:sym typeface="Raleway"/>
              </a:rPr>
              <a:t> contact </a:t>
            </a:r>
            <a:r>
              <a:rPr lang="en-US" sz="2100" dirty="0" err="1">
                <a:latin typeface="Raleway"/>
                <a:ea typeface="Raleway"/>
                <a:cs typeface="Raleway"/>
                <a:sym typeface="Raleway"/>
              </a:rPr>
              <a:t>te</a:t>
            </a:r>
            <a:r>
              <a:rPr lang="en-US" sz="2100" dirty="0">
                <a:latin typeface="Raleway"/>
                <a:ea typeface="Raleway"/>
                <a:cs typeface="Raleway"/>
                <a:sym typeface="Raleway"/>
              </a:rPr>
              <a:t> </a:t>
            </a:r>
            <a:r>
              <a:rPr lang="en-US" sz="2100" dirty="0" err="1">
                <a:latin typeface="Raleway"/>
                <a:ea typeface="Raleway"/>
                <a:cs typeface="Raleway"/>
                <a:sym typeface="Raleway"/>
              </a:rPr>
              <a:t>houden</a:t>
            </a:r>
            <a:r>
              <a:rPr lang="en-US" sz="2100" dirty="0">
                <a:latin typeface="Raleway"/>
                <a:ea typeface="Raleway"/>
                <a:cs typeface="Raleway"/>
                <a:sym typeface="Raleway"/>
              </a:rPr>
              <a:t> met </a:t>
            </a:r>
            <a:r>
              <a:rPr lang="en-US" sz="2100" dirty="0" err="1">
                <a:latin typeface="Raleway"/>
                <a:ea typeface="Raleway"/>
                <a:cs typeface="Raleway"/>
                <a:sym typeface="Raleway"/>
              </a:rPr>
              <a:t>hun</a:t>
            </a:r>
            <a:r>
              <a:rPr lang="en-US" sz="2100" dirty="0">
                <a:latin typeface="Raleway"/>
                <a:ea typeface="Raleway"/>
                <a:cs typeface="Raleway"/>
                <a:sym typeface="Raleway"/>
              </a:rPr>
              <a:t> </a:t>
            </a:r>
            <a:r>
              <a:rPr lang="en-US" sz="2100" dirty="0" err="1">
                <a:latin typeface="Raleway"/>
                <a:ea typeface="Raleway"/>
                <a:cs typeface="Raleway"/>
                <a:sym typeface="Raleway"/>
              </a:rPr>
              <a:t>bedrijf</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de </a:t>
            </a:r>
            <a:r>
              <a:rPr lang="en-US" sz="2100" dirty="0" err="1">
                <a:latin typeface="Raleway"/>
                <a:ea typeface="Raleway"/>
                <a:cs typeface="Raleway"/>
                <a:sym typeface="Raleway"/>
              </a:rPr>
              <a:t>buitenwereld</a:t>
            </a:r>
            <a:r>
              <a:rPr lang="en-US" sz="2100" dirty="0">
                <a:latin typeface="Raleway"/>
                <a:ea typeface="Raleway"/>
                <a:cs typeface="Raleway"/>
                <a:sym typeface="Raleway"/>
              </a:rPr>
              <a:t> via </a:t>
            </a:r>
            <a:r>
              <a:rPr lang="en-US" sz="2100" dirty="0" err="1">
                <a:latin typeface="Raleway"/>
                <a:ea typeface="Raleway"/>
                <a:cs typeface="Raleway"/>
                <a:sym typeface="Raleway"/>
              </a:rPr>
              <a:t>deze</a:t>
            </a:r>
            <a:r>
              <a:rPr lang="en-US" sz="2100" dirty="0">
                <a:latin typeface="Raleway"/>
                <a:ea typeface="Raleway"/>
                <a:cs typeface="Raleway"/>
                <a:sym typeface="Raleway"/>
              </a:rPr>
              <a:t> </a:t>
            </a:r>
            <a:r>
              <a:rPr lang="en-US" sz="2100" dirty="0" err="1">
                <a:latin typeface="Raleway"/>
                <a:ea typeface="Raleway"/>
                <a:cs typeface="Raleway"/>
                <a:sym typeface="Raleway"/>
              </a:rPr>
              <a:t>studenten</a:t>
            </a:r>
            <a:r>
              <a:rPr lang="en-US" sz="2100" dirty="0">
                <a:latin typeface="Raleway"/>
                <a:ea typeface="Raleway"/>
                <a:cs typeface="Raleway"/>
                <a:sym typeface="Raleway"/>
              </a:rPr>
              <a:t> die </a:t>
            </a:r>
            <a:r>
              <a:rPr lang="en-US" sz="2100" dirty="0" err="1">
                <a:latin typeface="Raleway"/>
                <a:ea typeface="Raleway"/>
                <a:cs typeface="Raleway"/>
                <a:sym typeface="Raleway"/>
              </a:rPr>
              <a:t>nieuwe</a:t>
            </a:r>
            <a:r>
              <a:rPr lang="en-US" sz="2100" dirty="0">
                <a:latin typeface="Raleway"/>
                <a:ea typeface="Raleway"/>
                <a:cs typeface="Raleway"/>
                <a:sym typeface="Raleway"/>
              </a:rPr>
              <a:t> </a:t>
            </a:r>
            <a:r>
              <a:rPr lang="en-US" sz="2100" dirty="0" err="1">
                <a:latin typeface="Raleway"/>
                <a:ea typeface="Raleway"/>
                <a:cs typeface="Raleway"/>
                <a:sym typeface="Raleway"/>
              </a:rPr>
              <a:t>technieken</a:t>
            </a:r>
            <a:r>
              <a:rPr lang="en-US" sz="2100" dirty="0">
                <a:latin typeface="Raleway"/>
                <a:ea typeface="Raleway"/>
                <a:cs typeface="Raleway"/>
                <a:sym typeface="Raleway"/>
              </a:rPr>
              <a:t> &amp; </a:t>
            </a:r>
            <a:r>
              <a:rPr lang="en-US" sz="2100" dirty="0" err="1">
                <a:latin typeface="Raleway"/>
                <a:ea typeface="Raleway"/>
                <a:cs typeface="Raleway"/>
                <a:sym typeface="Raleway"/>
              </a:rPr>
              <a:t>recepten</a:t>
            </a:r>
            <a:r>
              <a:rPr lang="en-US" sz="2100" dirty="0">
                <a:latin typeface="Raleway"/>
                <a:ea typeface="Raleway"/>
                <a:cs typeface="Raleway"/>
                <a:sym typeface="Raleway"/>
              </a:rPr>
              <a:t> </a:t>
            </a:r>
            <a:r>
              <a:rPr lang="en-US" sz="2100" dirty="0" err="1">
                <a:latin typeface="Raleway"/>
                <a:ea typeface="Raleway"/>
                <a:cs typeface="Raleway"/>
                <a:sym typeface="Raleway"/>
              </a:rPr>
              <a:t>kunnen</a:t>
            </a:r>
            <a:r>
              <a:rPr lang="en-US" sz="2100" dirty="0">
                <a:latin typeface="Raleway"/>
                <a:ea typeface="Raleway"/>
                <a:cs typeface="Raleway"/>
                <a:sym typeface="Raleway"/>
              </a:rPr>
              <a:t> </a:t>
            </a:r>
            <a:r>
              <a:rPr lang="en-US" sz="2100" dirty="0" err="1">
                <a:latin typeface="Raleway"/>
                <a:ea typeface="Raleway"/>
                <a:cs typeface="Raleway"/>
                <a:sym typeface="Raleway"/>
              </a:rPr>
              <a:t>introduceren</a:t>
            </a:r>
            <a:r>
              <a:rPr lang="en-US" sz="2100" dirty="0">
                <a:latin typeface="Raleway"/>
                <a:ea typeface="Raleway"/>
                <a:cs typeface="Raleway"/>
                <a:sym typeface="Raleway"/>
              </a:rPr>
              <a:t>.</a:t>
            </a:r>
            <a:endParaRPr dirty="0"/>
          </a:p>
          <a:p>
            <a:pPr marL="0" lvl="0" indent="0" algn="l" rtl="0">
              <a:lnSpc>
                <a:spcPct val="120000"/>
              </a:lnSpc>
              <a:spcBef>
                <a:spcPts val="1000"/>
              </a:spcBef>
              <a:spcAft>
                <a:spcPts val="0"/>
              </a:spcAft>
              <a:buClr>
                <a:schemeClr val="lt1"/>
              </a:buClr>
              <a:buSzPts val="2100"/>
              <a:buNone/>
            </a:pPr>
            <a:r>
              <a:rPr lang="en-US" sz="2100" dirty="0">
                <a:latin typeface="Raleway"/>
                <a:ea typeface="Raleway"/>
                <a:cs typeface="Raleway"/>
                <a:sym typeface="Raleway"/>
              </a:rPr>
              <a:t>Maar de </a:t>
            </a:r>
            <a:r>
              <a:rPr lang="en-US" sz="2100" dirty="0" err="1">
                <a:latin typeface="Raleway"/>
                <a:ea typeface="Raleway"/>
                <a:cs typeface="Raleway"/>
                <a:sym typeface="Raleway"/>
              </a:rPr>
              <a:t>voordelen</a:t>
            </a:r>
            <a:r>
              <a:rPr lang="en-US" sz="2100" dirty="0">
                <a:latin typeface="Raleway"/>
                <a:ea typeface="Raleway"/>
                <a:cs typeface="Raleway"/>
                <a:sym typeface="Raleway"/>
              </a:rPr>
              <a:t> </a:t>
            </a:r>
            <a:r>
              <a:rPr lang="en-US" sz="2100" dirty="0" err="1">
                <a:latin typeface="Raleway"/>
                <a:ea typeface="Raleway"/>
                <a:cs typeface="Raleway"/>
                <a:sym typeface="Raleway"/>
              </a:rPr>
              <a:t>gaan</a:t>
            </a:r>
            <a:r>
              <a:rPr lang="en-US" sz="2100" dirty="0">
                <a:latin typeface="Raleway"/>
                <a:ea typeface="Raleway"/>
                <a:cs typeface="Raleway"/>
                <a:sym typeface="Raleway"/>
              </a:rPr>
              <a:t> in </a:t>
            </a:r>
            <a:r>
              <a:rPr lang="en-US" sz="2100" dirty="0" err="1">
                <a:latin typeface="Raleway"/>
                <a:ea typeface="Raleway"/>
                <a:cs typeface="Raleway"/>
                <a:sym typeface="Raleway"/>
              </a:rPr>
              <a:t>beide</a:t>
            </a:r>
            <a:r>
              <a:rPr lang="en-US" sz="2100" dirty="0">
                <a:latin typeface="Raleway"/>
                <a:ea typeface="Raleway"/>
                <a:cs typeface="Raleway"/>
                <a:sym typeface="Raleway"/>
              </a:rPr>
              <a:t> </a:t>
            </a:r>
            <a:r>
              <a:rPr lang="en-US" sz="2100" dirty="0" err="1">
                <a:latin typeface="Raleway"/>
                <a:ea typeface="Raleway"/>
                <a:cs typeface="Raleway"/>
                <a:sym typeface="Raleway"/>
              </a:rPr>
              <a:t>richtingen</a:t>
            </a:r>
            <a:r>
              <a:rPr lang="en-US" sz="2100" dirty="0">
                <a:latin typeface="Raleway"/>
                <a:ea typeface="Raleway"/>
                <a:cs typeface="Raleway"/>
                <a:sym typeface="Raleway"/>
              </a:rPr>
              <a:t>, </a:t>
            </a:r>
            <a:r>
              <a:rPr lang="en-US" sz="2100" dirty="0" err="1">
                <a:latin typeface="Raleway"/>
                <a:ea typeface="Raleway"/>
                <a:cs typeface="Raleway"/>
                <a:sym typeface="Raleway"/>
              </a:rPr>
              <a:t>aangezien</a:t>
            </a:r>
            <a:r>
              <a:rPr lang="en-US" sz="2100" dirty="0">
                <a:latin typeface="Raleway"/>
                <a:ea typeface="Raleway"/>
                <a:cs typeface="Raleway"/>
                <a:sym typeface="Raleway"/>
              </a:rPr>
              <a:t> </a:t>
            </a:r>
            <a:r>
              <a:rPr lang="en-US" sz="2100" dirty="0" err="1">
                <a:latin typeface="Raleway"/>
                <a:ea typeface="Raleway"/>
                <a:cs typeface="Raleway"/>
                <a:sym typeface="Raleway"/>
              </a:rPr>
              <a:t>meer</a:t>
            </a:r>
            <a:r>
              <a:rPr lang="en-US" sz="2100" dirty="0">
                <a:latin typeface="Raleway"/>
                <a:ea typeface="Raleway"/>
                <a:cs typeface="Raleway"/>
                <a:sym typeface="Raleway"/>
              </a:rPr>
              <a:t> </a:t>
            </a:r>
            <a:r>
              <a:rPr lang="en-US" sz="2100" dirty="0" err="1">
                <a:latin typeface="Raleway"/>
                <a:ea typeface="Raleway"/>
                <a:cs typeface="Raleway"/>
                <a:sym typeface="Raleway"/>
              </a:rPr>
              <a:t>jongere</a:t>
            </a:r>
            <a:r>
              <a:rPr lang="en-US" sz="2100" dirty="0">
                <a:latin typeface="Raleway"/>
                <a:ea typeface="Raleway"/>
                <a:cs typeface="Raleway"/>
                <a:sym typeface="Raleway"/>
              </a:rPr>
              <a:t> </a:t>
            </a:r>
            <a:r>
              <a:rPr lang="en-US" sz="2100" dirty="0" err="1">
                <a:latin typeface="Raleway"/>
                <a:ea typeface="Raleway"/>
                <a:cs typeface="Raleway"/>
                <a:sym typeface="Raleway"/>
              </a:rPr>
              <a:t>personeelsleden</a:t>
            </a:r>
            <a:r>
              <a:rPr lang="en-US" sz="2100" dirty="0">
                <a:latin typeface="Raleway"/>
                <a:ea typeface="Raleway"/>
                <a:cs typeface="Raleway"/>
                <a:sym typeface="Raleway"/>
              </a:rPr>
              <a:t> de </a:t>
            </a:r>
            <a:r>
              <a:rPr lang="en-US" sz="2100" dirty="0" err="1">
                <a:latin typeface="Raleway"/>
                <a:ea typeface="Raleway"/>
                <a:cs typeface="Raleway"/>
                <a:sym typeface="Raleway"/>
              </a:rPr>
              <a:t>kans</a:t>
            </a:r>
            <a:r>
              <a:rPr lang="en-US" sz="2100" dirty="0">
                <a:latin typeface="Raleway"/>
                <a:ea typeface="Raleway"/>
                <a:cs typeface="Raleway"/>
                <a:sym typeface="Raleway"/>
              </a:rPr>
              <a:t> </a:t>
            </a:r>
            <a:r>
              <a:rPr lang="en-US" sz="2100" dirty="0" err="1">
                <a:latin typeface="Raleway"/>
                <a:ea typeface="Raleway"/>
                <a:cs typeface="Raleway"/>
                <a:sym typeface="Raleway"/>
              </a:rPr>
              <a:t>krijgen</a:t>
            </a:r>
            <a:r>
              <a:rPr lang="en-US" sz="2100" dirty="0">
                <a:latin typeface="Raleway"/>
                <a:ea typeface="Raleway"/>
                <a:cs typeface="Raleway"/>
                <a:sym typeface="Raleway"/>
              </a:rPr>
              <a:t> om </a:t>
            </a:r>
            <a:r>
              <a:rPr lang="en-US" sz="2100" dirty="0" err="1">
                <a:latin typeface="Raleway"/>
                <a:ea typeface="Raleway"/>
                <a:cs typeface="Raleway"/>
                <a:sym typeface="Raleway"/>
              </a:rPr>
              <a:t>te</a:t>
            </a:r>
            <a:r>
              <a:rPr lang="en-US" sz="2100" dirty="0">
                <a:latin typeface="Raleway"/>
                <a:ea typeface="Raleway"/>
                <a:cs typeface="Raleway"/>
                <a:sym typeface="Raleway"/>
              </a:rPr>
              <a:t> </a:t>
            </a:r>
            <a:r>
              <a:rPr lang="en-US" sz="2100" dirty="0" err="1">
                <a:latin typeface="Raleway"/>
                <a:ea typeface="Raleway"/>
                <a:cs typeface="Raleway"/>
                <a:sym typeface="Raleway"/>
              </a:rPr>
              <a:t>begrijpen</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a:t>
            </a:r>
            <a:r>
              <a:rPr lang="en-US" sz="2100" dirty="0" err="1">
                <a:latin typeface="Raleway"/>
                <a:ea typeface="Raleway"/>
                <a:cs typeface="Raleway"/>
                <a:sym typeface="Raleway"/>
              </a:rPr>
              <a:t>gehoord</a:t>
            </a:r>
            <a:r>
              <a:rPr lang="en-US" sz="2100" dirty="0">
                <a:latin typeface="Raleway"/>
                <a:ea typeface="Raleway"/>
                <a:cs typeface="Raleway"/>
                <a:sym typeface="Raleway"/>
              </a:rPr>
              <a:t> </a:t>
            </a:r>
            <a:r>
              <a:rPr lang="en-US" sz="2100" dirty="0" err="1">
                <a:latin typeface="Raleway"/>
                <a:ea typeface="Raleway"/>
                <a:cs typeface="Raleway"/>
                <a:sym typeface="Raleway"/>
              </a:rPr>
              <a:t>te</a:t>
            </a:r>
            <a:r>
              <a:rPr lang="en-US" sz="2100" dirty="0">
                <a:latin typeface="Raleway"/>
                <a:ea typeface="Raleway"/>
                <a:cs typeface="Raleway"/>
                <a:sym typeface="Raleway"/>
              </a:rPr>
              <a:t> </a:t>
            </a:r>
            <a:r>
              <a:rPr lang="en-US" sz="2100" dirty="0" err="1">
                <a:latin typeface="Raleway"/>
                <a:ea typeface="Raleway"/>
                <a:cs typeface="Raleway"/>
                <a:sym typeface="Raleway"/>
              </a:rPr>
              <a:t>worden</a:t>
            </a:r>
            <a:r>
              <a:rPr lang="en-US" sz="2100" dirty="0">
                <a:latin typeface="Raleway"/>
                <a:ea typeface="Raleway"/>
                <a:cs typeface="Raleway"/>
                <a:sym typeface="Raleway"/>
              </a:rPr>
              <a:t> door </a:t>
            </a:r>
            <a:r>
              <a:rPr lang="en-US" sz="2100" dirty="0" err="1">
                <a:latin typeface="Raleway"/>
                <a:ea typeface="Raleway"/>
                <a:cs typeface="Raleway"/>
                <a:sym typeface="Raleway"/>
              </a:rPr>
              <a:t>meer</a:t>
            </a:r>
            <a:r>
              <a:rPr lang="en-US" sz="2100" dirty="0">
                <a:latin typeface="Raleway"/>
                <a:ea typeface="Raleway"/>
                <a:cs typeface="Raleway"/>
                <a:sym typeface="Raleway"/>
              </a:rPr>
              <a:t> senior </a:t>
            </a:r>
            <a:r>
              <a:rPr lang="en-US" sz="2100" dirty="0" err="1">
                <a:latin typeface="Raleway"/>
                <a:ea typeface="Raleway"/>
                <a:cs typeface="Raleway"/>
                <a:sym typeface="Raleway"/>
              </a:rPr>
              <a:t>en</a:t>
            </a:r>
            <a:r>
              <a:rPr lang="en-US" sz="2100" dirty="0">
                <a:latin typeface="Raleway"/>
                <a:ea typeface="Raleway"/>
                <a:cs typeface="Raleway"/>
                <a:sym typeface="Raleway"/>
              </a:rPr>
              <a:t> </a:t>
            </a:r>
            <a:r>
              <a:rPr lang="en-US" sz="2100" dirty="0" err="1">
                <a:latin typeface="Raleway"/>
                <a:ea typeface="Raleway"/>
                <a:cs typeface="Raleway"/>
                <a:sym typeface="Raleway"/>
              </a:rPr>
              <a:t>ervaren</a:t>
            </a:r>
            <a:r>
              <a:rPr lang="en-US" sz="2100" dirty="0">
                <a:latin typeface="Raleway"/>
                <a:ea typeface="Raleway"/>
                <a:cs typeface="Raleway"/>
                <a:sym typeface="Raleway"/>
              </a:rPr>
              <a:t> </a:t>
            </a:r>
            <a:r>
              <a:rPr lang="en-US" sz="2100" dirty="0" err="1">
                <a:latin typeface="Raleway"/>
                <a:ea typeface="Raleway"/>
                <a:cs typeface="Raleway"/>
                <a:sym typeface="Raleway"/>
              </a:rPr>
              <a:t>mensen</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zo </a:t>
            </a:r>
            <a:r>
              <a:rPr lang="en-US" sz="2100" dirty="0" err="1">
                <a:latin typeface="Raleway"/>
                <a:ea typeface="Raleway"/>
                <a:cs typeface="Raleway"/>
                <a:sym typeface="Raleway"/>
              </a:rPr>
              <a:t>vertrouwen</a:t>
            </a:r>
            <a:r>
              <a:rPr lang="en-US" sz="2100" dirty="0">
                <a:latin typeface="Raleway"/>
                <a:ea typeface="Raleway"/>
                <a:cs typeface="Raleway"/>
                <a:sym typeface="Raleway"/>
              </a:rPr>
              <a:t> </a:t>
            </a:r>
            <a:r>
              <a:rPr lang="en-US" sz="2100" dirty="0" err="1">
                <a:latin typeface="Raleway"/>
                <a:ea typeface="Raleway"/>
                <a:cs typeface="Raleway"/>
                <a:sym typeface="Raleway"/>
              </a:rPr>
              <a:t>krijgen</a:t>
            </a:r>
            <a:r>
              <a:rPr lang="en-US" sz="2100" dirty="0">
                <a:latin typeface="Raleway"/>
                <a:ea typeface="Raleway"/>
                <a:cs typeface="Raleway"/>
                <a:sym typeface="Raleway"/>
              </a:rPr>
              <a:t> </a:t>
            </a:r>
            <a:r>
              <a:rPr lang="en-US" sz="2100" dirty="0" err="1">
                <a:latin typeface="Raleway"/>
                <a:ea typeface="Raleway"/>
                <a:cs typeface="Raleway"/>
                <a:sym typeface="Raleway"/>
              </a:rPr>
              <a:t>en</a:t>
            </a:r>
            <a:r>
              <a:rPr lang="en-US" sz="2100" dirty="0">
                <a:latin typeface="Raleway"/>
                <a:ea typeface="Raleway"/>
                <a:cs typeface="Raleway"/>
                <a:sym typeface="Raleway"/>
              </a:rPr>
              <a:t> de </a:t>
            </a:r>
            <a:r>
              <a:rPr lang="en-US" sz="2100" dirty="0" err="1">
                <a:latin typeface="Raleway"/>
                <a:ea typeface="Raleway"/>
                <a:cs typeface="Raleway"/>
                <a:sym typeface="Raleway"/>
              </a:rPr>
              <a:t>theorie</a:t>
            </a:r>
            <a:r>
              <a:rPr lang="en-US" sz="2100" dirty="0">
                <a:latin typeface="Raleway"/>
                <a:ea typeface="Raleway"/>
                <a:cs typeface="Raleway"/>
                <a:sym typeface="Raleway"/>
              </a:rPr>
              <a:t> in </a:t>
            </a:r>
            <a:r>
              <a:rPr lang="en-US" sz="2100" dirty="0" err="1">
                <a:latin typeface="Raleway"/>
                <a:ea typeface="Raleway"/>
                <a:cs typeface="Raleway"/>
                <a:sym typeface="Raleway"/>
              </a:rPr>
              <a:t>praktijk</a:t>
            </a:r>
            <a:r>
              <a:rPr lang="en-US" sz="2100" dirty="0">
                <a:latin typeface="Raleway"/>
                <a:ea typeface="Raleway"/>
                <a:cs typeface="Raleway"/>
                <a:sym typeface="Raleway"/>
              </a:rPr>
              <a:t> </a:t>
            </a:r>
            <a:r>
              <a:rPr lang="en-US" sz="2100" dirty="0" err="1">
                <a:latin typeface="Raleway"/>
                <a:ea typeface="Raleway"/>
                <a:cs typeface="Raleway"/>
                <a:sym typeface="Raleway"/>
              </a:rPr>
              <a:t>kunnen</a:t>
            </a:r>
            <a:r>
              <a:rPr lang="en-US" sz="2100" dirty="0">
                <a:latin typeface="Raleway"/>
                <a:ea typeface="Raleway"/>
                <a:cs typeface="Raleway"/>
                <a:sym typeface="Raleway"/>
              </a:rPr>
              <a:t> </a:t>
            </a:r>
            <a:r>
              <a:rPr lang="en-US" sz="2100" dirty="0" err="1">
                <a:latin typeface="Raleway"/>
                <a:ea typeface="Raleway"/>
                <a:cs typeface="Raleway"/>
                <a:sym typeface="Raleway"/>
              </a:rPr>
              <a:t>brengen</a:t>
            </a:r>
            <a:r>
              <a:rPr lang="en-US" sz="2100" dirty="0">
                <a:latin typeface="Raleway"/>
                <a:ea typeface="Raleway"/>
                <a:cs typeface="Raleway"/>
                <a:sym typeface="Raleway"/>
              </a:rPr>
              <a:t>.</a:t>
            </a:r>
            <a:endParaRPr sz="2100" dirty="0">
              <a:latin typeface="Raleway"/>
              <a:ea typeface="Raleway"/>
              <a:cs typeface="Raleway"/>
              <a:sym typeface="Raleway"/>
            </a:endParaRPr>
          </a:p>
        </p:txBody>
      </p:sp>
      <p:sp>
        <p:nvSpPr>
          <p:cNvPr id="938" name="Google Shape;938;p52"/>
          <p:cNvSpPr txBox="1">
            <a:spLocks noGrp="1"/>
          </p:cNvSpPr>
          <p:nvPr>
            <p:ph type="body" idx="2"/>
          </p:nvPr>
        </p:nvSpPr>
        <p:spPr>
          <a:xfrm>
            <a:off x="515388" y="434825"/>
            <a:ext cx="530448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Voordelen...</a:t>
            </a:r>
            <a:endParaRPr sz="3200"/>
          </a:p>
        </p:txBody>
      </p:sp>
      <p:pic>
        <p:nvPicPr>
          <p:cNvPr id="939" name="Google Shape;939;p52" descr="One glowing fluorescent bulb amonst unlit incandescent bulbs"/>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53"/>
          <p:cNvSpPr txBox="1">
            <a:spLocks noGrp="1"/>
          </p:cNvSpPr>
          <p:nvPr>
            <p:ph type="body" idx="2"/>
          </p:nvPr>
        </p:nvSpPr>
        <p:spPr>
          <a:xfrm>
            <a:off x="6517178" y="906086"/>
            <a:ext cx="5029200" cy="4621877"/>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lt1"/>
              </a:buClr>
              <a:buSzPts val="2200"/>
              <a:buNone/>
            </a:pPr>
            <a:r>
              <a:rPr lang="en-US" sz="2200" i="0">
                <a:latin typeface="Raleway"/>
                <a:ea typeface="Raleway"/>
                <a:cs typeface="Raleway"/>
                <a:sym typeface="Raleway"/>
              </a:rPr>
              <a:t>Gewoonlijk wordt van een mentor verwacht dat hij of zij een hogere leeftijd en meer ervaring heeft dan zijn of haar mentee. Bij omgekeerd mentorschap wordt echter erkend dat er </a:t>
            </a:r>
            <a:r>
              <a:rPr lang="en-US" sz="2200" b="1" i="0">
                <a:solidFill>
                  <a:srgbClr val="EF9958"/>
                </a:solidFill>
                <a:latin typeface="Raleway"/>
                <a:ea typeface="Raleway"/>
                <a:cs typeface="Raleway"/>
                <a:sym typeface="Raleway"/>
              </a:rPr>
              <a:t>aan beide kanten lacunes in de vaardigheden </a:t>
            </a:r>
            <a:r>
              <a:rPr lang="en-US" sz="2200" i="0">
                <a:latin typeface="Raleway"/>
                <a:ea typeface="Raleway"/>
                <a:cs typeface="Raleway"/>
                <a:sym typeface="Raleway"/>
              </a:rPr>
              <a:t>zijn, en dat ieder zijn zwakke punten kan aanpakken met behulp van de sterke punten van de ander. </a:t>
            </a:r>
            <a:endParaRPr sz="2200" i="0">
              <a:latin typeface="Raleway"/>
              <a:ea typeface="Raleway"/>
              <a:cs typeface="Raleway"/>
              <a:sym typeface="Raleway"/>
            </a:endParaRPr>
          </a:p>
        </p:txBody>
      </p:sp>
      <p:pic>
        <p:nvPicPr>
          <p:cNvPr id="945" name="Google Shape;945;p53" descr="Person making dough"/>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t="-888"/>
          <a:stretch/>
        </p:blipFill>
        <p:spPr>
          <a:xfrm>
            <a:off x="705779" y="0"/>
            <a:ext cx="5248975" cy="6858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54" descr="A person holding a plate of food&#10;&#10;Description automatically generated with medium confidenc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r="-1332"/>
          <a:stretch/>
        </p:blipFill>
        <p:spPr>
          <a:xfrm>
            <a:off x="247650" y="1469050"/>
            <a:ext cx="10026881" cy="4699000"/>
          </a:xfrm>
          <a:prstGeom prst="rect">
            <a:avLst/>
          </a:prstGeom>
          <a:solidFill>
            <a:schemeClr val="lt1"/>
          </a:solidFill>
          <a:ln>
            <a:noFill/>
          </a:ln>
        </p:spPr>
      </p:pic>
      <p:sp>
        <p:nvSpPr>
          <p:cNvPr id="951" name="Google Shape;951;p54"/>
          <p:cNvSpPr txBox="1">
            <a:spLocks noGrp="1"/>
          </p:cNvSpPr>
          <p:nvPr>
            <p:ph type="body" idx="1"/>
          </p:nvPr>
        </p:nvSpPr>
        <p:spPr>
          <a:xfrm>
            <a:off x="6096000" y="2663080"/>
            <a:ext cx="6096000" cy="2310939"/>
          </a:xfrm>
          <a:prstGeom prst="rect">
            <a:avLst/>
          </a:prstGeom>
          <a:solidFill>
            <a:srgbClr val="568754"/>
          </a:solidFill>
          <a:ln>
            <a:noFill/>
          </a:ln>
        </p:spPr>
        <p:txBody>
          <a:bodyPr spcFirstLastPara="1" wrap="square" lIns="91425" tIns="45700" rIns="91425" bIns="45700" anchor="ctr" anchorCtr="0">
            <a:normAutofit/>
          </a:bodyPr>
          <a:lstStyle/>
          <a:p>
            <a:pPr marL="228600" lvl="0" indent="-228600" algn="ctr" rtl="0">
              <a:lnSpc>
                <a:spcPct val="100000"/>
              </a:lnSpc>
              <a:spcBef>
                <a:spcPts val="0"/>
              </a:spcBef>
              <a:spcAft>
                <a:spcPts val="0"/>
              </a:spcAft>
              <a:buClr>
                <a:schemeClr val="lt1"/>
              </a:buClr>
              <a:buSzPts val="2200"/>
              <a:buNone/>
            </a:pPr>
            <a:r>
              <a:rPr lang="en-US" sz="2200">
                <a:latin typeface="Raleway"/>
                <a:ea typeface="Raleway"/>
                <a:cs typeface="Raleway"/>
                <a:sym typeface="Raleway"/>
              </a:rPr>
              <a:t>Jongere personeelsleden die net aan de slag gaan, hebben vaak nieuwe vaardigheden en expertise, en zij kunnen zorgen voor frisse perspectieven en werkwijzen waar hun meer gevestigde collega's van kunnen profiteren.</a:t>
            </a:r>
            <a:endParaRPr sz="2200">
              <a:latin typeface="Raleway"/>
              <a:ea typeface="Raleway"/>
              <a:cs typeface="Raleway"/>
              <a:sym typeface="Raleway"/>
            </a:endParaRPr>
          </a:p>
        </p:txBody>
      </p:sp>
      <p:sp>
        <p:nvSpPr>
          <p:cNvPr id="952" name="Google Shape;952;p54"/>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Nieuw perspectief...</a:t>
            </a:r>
            <a:endParaRPr sz="32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55"/>
          <p:cNvPicPr preferRelativeResize="0">
            <a:picLocks noGrp="1"/>
          </p:cNvPicPr>
          <p:nvPr>
            <p:ph type="pic" idx="2"/>
          </p:nvPr>
        </p:nvPicPr>
        <p:blipFill rotWithShape="1">
          <a:blip r:embed="rId3">
            <a:alphaModFix/>
          </a:blip>
          <a:srcRect/>
          <a:stretch/>
        </p:blipFill>
        <p:spPr>
          <a:xfrm>
            <a:off x="247650" y="1469050"/>
            <a:ext cx="11696699" cy="4699000"/>
          </a:xfrm>
          <a:prstGeom prst="rect">
            <a:avLst/>
          </a:prstGeom>
          <a:solidFill>
            <a:schemeClr val="lt1"/>
          </a:solidFill>
          <a:ln>
            <a:noFill/>
          </a:ln>
        </p:spPr>
      </p:pic>
      <p:sp>
        <p:nvSpPr>
          <p:cNvPr id="958" name="Google Shape;958;p55"/>
          <p:cNvSpPr txBox="1">
            <a:spLocks noGrp="1"/>
          </p:cNvSpPr>
          <p:nvPr>
            <p:ph type="body" idx="1"/>
          </p:nvPr>
        </p:nvSpPr>
        <p:spPr>
          <a:xfrm>
            <a:off x="6367549" y="2452256"/>
            <a:ext cx="5824451" cy="2552006"/>
          </a:xfrm>
          <a:prstGeom prst="rect">
            <a:avLst/>
          </a:prstGeom>
          <a:solidFill>
            <a:srgbClr val="568754"/>
          </a:solidFill>
          <a:ln>
            <a:noFill/>
          </a:ln>
        </p:spPr>
        <p:txBody>
          <a:bodyPr spcFirstLastPara="1" wrap="square" lIns="91425" tIns="45700" rIns="91425" bIns="45700" anchor="ctr" anchorCtr="0">
            <a:normAutofit/>
          </a:bodyPr>
          <a:lstStyle/>
          <a:p>
            <a:pPr marL="228600" lvl="0" indent="-228600" algn="ctr" rtl="0">
              <a:lnSpc>
                <a:spcPct val="110000"/>
              </a:lnSpc>
              <a:spcBef>
                <a:spcPts val="0"/>
              </a:spcBef>
              <a:spcAft>
                <a:spcPts val="0"/>
              </a:spcAft>
              <a:buClr>
                <a:schemeClr val="lt1"/>
              </a:buClr>
              <a:buSzPts val="2400"/>
              <a:buNone/>
            </a:pPr>
            <a:r>
              <a:rPr lang="en-US" dirty="0" err="1">
                <a:latin typeface="Raleway"/>
                <a:ea typeface="Raleway"/>
                <a:cs typeface="Raleway"/>
                <a:sym typeface="Raleway"/>
              </a:rPr>
              <a:t>Bij</a:t>
            </a:r>
            <a:r>
              <a:rPr lang="en-US" dirty="0">
                <a:latin typeface="Raleway"/>
                <a:ea typeface="Raleway"/>
                <a:cs typeface="Raleway"/>
                <a:sym typeface="Raleway"/>
              </a:rPr>
              <a:t> </a:t>
            </a:r>
            <a:r>
              <a:rPr lang="en-US" dirty="0" err="1">
                <a:latin typeface="Raleway"/>
                <a:ea typeface="Raleway"/>
                <a:cs typeface="Raleway"/>
                <a:sym typeface="Raleway"/>
              </a:rPr>
              <a:t>omgekeerd</a:t>
            </a:r>
            <a:r>
              <a:rPr lang="en-US" dirty="0">
                <a:latin typeface="Raleway"/>
                <a:ea typeface="Raleway"/>
                <a:cs typeface="Raleway"/>
                <a:sym typeface="Raleway"/>
              </a:rPr>
              <a:t> </a:t>
            </a:r>
            <a:r>
              <a:rPr lang="en-US" dirty="0" err="1">
                <a:latin typeface="Raleway"/>
                <a:ea typeface="Raleway"/>
                <a:cs typeface="Raleway"/>
                <a:sym typeface="Raleway"/>
              </a:rPr>
              <a:t>mentorschap</a:t>
            </a:r>
            <a:r>
              <a:rPr lang="en-US" dirty="0">
                <a:latin typeface="Raleway"/>
                <a:ea typeface="Raleway"/>
                <a:cs typeface="Raleway"/>
                <a:sym typeface="Raleway"/>
              </a:rPr>
              <a:t> </a:t>
            </a:r>
            <a:r>
              <a:rPr lang="en-US" dirty="0" err="1">
                <a:latin typeface="Raleway"/>
                <a:ea typeface="Raleway"/>
                <a:cs typeface="Raleway"/>
                <a:sym typeface="Raleway"/>
              </a:rPr>
              <a:t>gaat</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junior </a:t>
            </a:r>
            <a:r>
              <a:rPr lang="en-US" dirty="0" err="1">
                <a:latin typeface="Raleway"/>
                <a:ea typeface="Raleway"/>
                <a:cs typeface="Raleway"/>
                <a:sym typeface="Raleway"/>
              </a:rPr>
              <a:t>teamlid</a:t>
            </a:r>
            <a:r>
              <a:rPr lang="en-US" dirty="0">
                <a:latin typeface="Raleway"/>
                <a:ea typeface="Raleway"/>
                <a:cs typeface="Raleway"/>
                <a:sym typeface="Raleway"/>
              </a:rPr>
              <a:t> of </a:t>
            </a:r>
            <a:r>
              <a:rPr lang="en-US" dirty="0" err="1">
                <a:latin typeface="Raleway"/>
                <a:ea typeface="Raleway"/>
                <a:cs typeface="Raleway"/>
                <a:sym typeface="Raleway"/>
              </a:rPr>
              <a:t>stagiair</a:t>
            </a:r>
            <a:r>
              <a:rPr lang="en-US" dirty="0">
                <a:latin typeface="Raleway"/>
                <a:ea typeface="Raleway"/>
                <a:cs typeface="Raleway"/>
                <a:sym typeface="Raleway"/>
              </a:rPr>
              <a:t> </a:t>
            </a:r>
            <a:r>
              <a:rPr lang="en-US" dirty="0" err="1">
                <a:latin typeface="Raleway"/>
                <a:ea typeface="Raleway"/>
                <a:cs typeface="Raleway"/>
                <a:sym typeface="Raleway"/>
              </a:rPr>
              <a:t>een</a:t>
            </a:r>
            <a:r>
              <a:rPr lang="en-US" dirty="0">
                <a:latin typeface="Raleway"/>
                <a:ea typeface="Raleway"/>
                <a:cs typeface="Raleway"/>
                <a:sym typeface="Raleway"/>
              </a:rPr>
              <a:t> "</a:t>
            </a:r>
            <a:r>
              <a:rPr lang="en-US" b="1" dirty="0" err="1">
                <a:solidFill>
                  <a:srgbClr val="EF9958"/>
                </a:solidFill>
                <a:latin typeface="Raleway"/>
                <a:ea typeface="Raleway"/>
                <a:cs typeface="Raleway"/>
                <a:sym typeface="Raleway"/>
              </a:rPr>
              <a:t>professionele</a:t>
            </a:r>
            <a:r>
              <a:rPr lang="en-US" b="1" dirty="0">
                <a:solidFill>
                  <a:srgbClr val="EF9958"/>
                </a:solidFill>
                <a:latin typeface="Raleway"/>
                <a:ea typeface="Raleway"/>
                <a:cs typeface="Raleway"/>
                <a:sym typeface="Raleway"/>
              </a:rPr>
              <a:t> </a:t>
            </a:r>
            <a:r>
              <a:rPr lang="en-US" b="1" dirty="0" err="1">
                <a:solidFill>
                  <a:srgbClr val="EF9958"/>
                </a:solidFill>
                <a:latin typeface="Raleway"/>
                <a:ea typeface="Raleway"/>
                <a:cs typeface="Raleway"/>
                <a:sym typeface="Raleway"/>
              </a:rPr>
              <a:t>vriendschap</a:t>
            </a:r>
            <a:r>
              <a:rPr lang="en-US" b="1" dirty="0">
                <a:latin typeface="Raleway"/>
                <a:ea typeface="Raleway"/>
                <a:cs typeface="Raleway"/>
                <a:sym typeface="Raleway"/>
              </a:rPr>
              <a:t>" </a:t>
            </a:r>
            <a:r>
              <a:rPr lang="en-US" b="1" dirty="0" err="1">
                <a:latin typeface="Raleway"/>
                <a:ea typeface="Raleway"/>
                <a:cs typeface="Raleway"/>
                <a:sym typeface="Raleway"/>
              </a:rPr>
              <a:t>aan</a:t>
            </a:r>
            <a:r>
              <a:rPr lang="en-US" b="1" dirty="0">
                <a:latin typeface="Raleway"/>
                <a:ea typeface="Raleway"/>
                <a:cs typeface="Raleway"/>
                <a:sym typeface="Raleway"/>
              </a:rPr>
              <a:t> </a:t>
            </a:r>
            <a:r>
              <a:rPr lang="en-US" dirty="0">
                <a:latin typeface="Raleway"/>
                <a:ea typeface="Raleway"/>
                <a:cs typeface="Raleway"/>
                <a:sym typeface="Raleway"/>
              </a:rPr>
              <a:t>met </a:t>
            </a:r>
            <a:r>
              <a:rPr lang="en-US" dirty="0" err="1">
                <a:latin typeface="Raleway"/>
                <a:ea typeface="Raleway"/>
                <a:cs typeface="Raleway"/>
                <a:sym typeface="Raleway"/>
              </a:rPr>
              <a:t>iemand</a:t>
            </a:r>
            <a:r>
              <a:rPr lang="en-US" dirty="0">
                <a:latin typeface="Raleway"/>
                <a:ea typeface="Raleway"/>
                <a:cs typeface="Raleway"/>
                <a:sym typeface="Raleway"/>
              </a:rPr>
              <a:t> met </a:t>
            </a:r>
            <a:r>
              <a:rPr lang="en-US" dirty="0" err="1">
                <a:latin typeface="Raleway"/>
                <a:ea typeface="Raleway"/>
                <a:cs typeface="Raleway"/>
                <a:sym typeface="Raleway"/>
              </a:rPr>
              <a:t>meer</a:t>
            </a:r>
            <a:r>
              <a:rPr lang="en-US" dirty="0">
                <a:latin typeface="Raleway"/>
                <a:ea typeface="Raleway"/>
                <a:cs typeface="Raleway"/>
                <a:sym typeface="Raleway"/>
              </a:rPr>
              <a:t> </a:t>
            </a:r>
            <a:r>
              <a:rPr lang="en-US" dirty="0" err="1"/>
              <a:t>ervaringsjaren</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a:t>
            </a:r>
            <a:r>
              <a:rPr lang="en-US" dirty="0" err="1">
                <a:latin typeface="Raleway"/>
                <a:ea typeface="Raleway"/>
                <a:cs typeface="Raleway"/>
                <a:sym typeface="Raleway"/>
              </a:rPr>
              <a:t>wisselen</a:t>
            </a:r>
            <a:r>
              <a:rPr lang="en-US" dirty="0">
                <a:latin typeface="Raleway"/>
                <a:ea typeface="Raleway"/>
                <a:cs typeface="Raleway"/>
                <a:sym typeface="Raleway"/>
              </a:rPr>
              <a:t> </a:t>
            </a:r>
            <a:r>
              <a:rPr lang="en-US" dirty="0" err="1">
                <a:latin typeface="Raleway"/>
                <a:ea typeface="Raleway"/>
                <a:cs typeface="Raleway"/>
                <a:sym typeface="Raleway"/>
              </a:rPr>
              <a:t>zij</a:t>
            </a:r>
            <a:r>
              <a:rPr lang="en-US" dirty="0">
                <a:latin typeface="Raleway"/>
                <a:ea typeface="Raleway"/>
                <a:cs typeface="Raleway"/>
                <a:sym typeface="Raleway"/>
              </a:rPr>
              <a:t> </a:t>
            </a:r>
            <a:r>
              <a:rPr lang="en-US" dirty="0" err="1">
                <a:latin typeface="Raleway"/>
                <a:ea typeface="Raleway"/>
                <a:cs typeface="Raleway"/>
                <a:sym typeface="Raleway"/>
              </a:rPr>
              <a:t>vaardigheden</a:t>
            </a:r>
            <a:r>
              <a:rPr lang="en-US" dirty="0">
                <a:latin typeface="Raleway"/>
                <a:ea typeface="Raleway"/>
                <a:cs typeface="Raleway"/>
                <a:sym typeface="Raleway"/>
              </a:rPr>
              <a:t>, </a:t>
            </a:r>
            <a:r>
              <a:rPr lang="en-US" dirty="0" err="1">
                <a:latin typeface="Raleway"/>
                <a:ea typeface="Raleway"/>
                <a:cs typeface="Raleway"/>
                <a:sym typeface="Raleway"/>
              </a:rPr>
              <a:t>kennis</a:t>
            </a:r>
            <a:r>
              <a:rPr lang="en-US" dirty="0">
                <a:latin typeface="Raleway"/>
                <a:ea typeface="Raleway"/>
                <a:cs typeface="Raleway"/>
                <a:sym typeface="Raleway"/>
              </a:rPr>
              <a:t> </a:t>
            </a:r>
            <a:r>
              <a:rPr lang="en-US" dirty="0" err="1">
                <a:latin typeface="Raleway"/>
                <a:ea typeface="Raleway"/>
                <a:cs typeface="Raleway"/>
                <a:sym typeface="Raleway"/>
              </a:rPr>
              <a:t>en</a:t>
            </a:r>
            <a:r>
              <a:rPr lang="en-US" dirty="0">
                <a:latin typeface="Raleway"/>
                <a:ea typeface="Raleway"/>
                <a:cs typeface="Raleway"/>
                <a:sym typeface="Raleway"/>
              </a:rPr>
              <a:t> begrip </a:t>
            </a:r>
            <a:r>
              <a:rPr lang="en-US" dirty="0" err="1">
                <a:latin typeface="Raleway"/>
                <a:ea typeface="Raleway"/>
                <a:cs typeface="Raleway"/>
                <a:sym typeface="Raleway"/>
              </a:rPr>
              <a:t>uit</a:t>
            </a:r>
            <a:r>
              <a:rPr lang="en-US" dirty="0"/>
              <a:t>.</a:t>
            </a:r>
            <a:endParaRPr dirty="0"/>
          </a:p>
        </p:txBody>
      </p:sp>
      <p:sp>
        <p:nvSpPr>
          <p:cNvPr id="959" name="Google Shape;959;p55"/>
          <p:cNvSpPr txBox="1">
            <a:spLocks noGrp="1"/>
          </p:cNvSpPr>
          <p:nvPr>
            <p:ph type="body" idx="3"/>
          </p:nvPr>
        </p:nvSpPr>
        <p:spPr>
          <a:xfrm>
            <a:off x="464195" y="444299"/>
            <a:ext cx="65101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"Professionele vriendschap"</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56"/>
          <p:cNvSpPr txBox="1">
            <a:spLocks noGrp="1"/>
          </p:cNvSpPr>
          <p:nvPr>
            <p:ph type="body" idx="1"/>
          </p:nvPr>
        </p:nvSpPr>
        <p:spPr>
          <a:xfrm>
            <a:off x="99752" y="1352116"/>
            <a:ext cx="11992495" cy="4879571"/>
          </a:xfrm>
          <a:prstGeom prst="rect">
            <a:avLst/>
          </a:prstGeom>
          <a:noFill/>
          <a:ln>
            <a:noFill/>
          </a:ln>
        </p:spPr>
        <p:txBody>
          <a:bodyPr spcFirstLastPara="1" wrap="square" lIns="91425" tIns="45700" rIns="91425" bIns="45700" anchor="t" anchorCtr="0">
            <a:noAutofit/>
          </a:bodyPr>
          <a:lstStyle/>
          <a:p>
            <a:pPr marL="457200" lvl="0" indent="-457200" algn="l" rtl="0">
              <a:lnSpc>
                <a:spcPct val="120000"/>
              </a:lnSpc>
              <a:spcBef>
                <a:spcPts val="0"/>
              </a:spcBef>
              <a:spcAft>
                <a:spcPts val="0"/>
              </a:spcAft>
              <a:buClr>
                <a:srgbClr val="033637"/>
              </a:buClr>
              <a:buSzPts val="2200"/>
              <a:buFont typeface="Calibri"/>
              <a:buAutoNum type="arabicPeriod"/>
            </a:pPr>
            <a:r>
              <a:rPr lang="en-US" sz="2200" dirty="0" err="1">
                <a:latin typeface="Raleway"/>
                <a:ea typeface="Raleway"/>
                <a:cs typeface="Raleway"/>
                <a:sym typeface="Raleway"/>
              </a:rPr>
              <a:t>Alle</a:t>
            </a:r>
            <a:r>
              <a:rPr lang="en-US" sz="2200" dirty="0">
                <a:latin typeface="Raleway"/>
                <a:ea typeface="Raleway"/>
                <a:cs typeface="Raleway"/>
                <a:sym typeface="Raleway"/>
              </a:rPr>
              <a:t> </a:t>
            </a:r>
            <a:r>
              <a:rPr lang="en-US" sz="2200" dirty="0" err="1">
                <a:latin typeface="Raleway"/>
                <a:ea typeface="Raleway"/>
                <a:cs typeface="Raleway"/>
                <a:sym typeface="Raleway"/>
              </a:rPr>
              <a:t>werkgevers</a:t>
            </a:r>
            <a:r>
              <a:rPr lang="en-US" sz="2200" dirty="0">
                <a:latin typeface="Raleway"/>
                <a:ea typeface="Raleway"/>
                <a:cs typeface="Raleway"/>
                <a:sym typeface="Raleway"/>
              </a:rPr>
              <a:t> </a:t>
            </a:r>
            <a:r>
              <a:rPr lang="en-US" sz="2200" dirty="0" err="1">
                <a:latin typeface="Raleway"/>
                <a:ea typeface="Raleway"/>
                <a:cs typeface="Raleway"/>
                <a:sym typeface="Raleway"/>
              </a:rPr>
              <a:t>streven</a:t>
            </a:r>
            <a:r>
              <a:rPr lang="en-US" sz="2200" dirty="0">
                <a:latin typeface="Raleway"/>
                <a:ea typeface="Raleway"/>
                <a:cs typeface="Raleway"/>
                <a:sym typeface="Raleway"/>
              </a:rPr>
              <a:t> </a:t>
            </a:r>
            <a:r>
              <a:rPr lang="en-US" sz="2200" dirty="0" err="1">
                <a:latin typeface="Raleway"/>
                <a:ea typeface="Raleway"/>
                <a:cs typeface="Raleway"/>
                <a:sym typeface="Raleway"/>
              </a:rPr>
              <a:t>ernaar</a:t>
            </a:r>
            <a:r>
              <a:rPr lang="en-US" sz="2200" dirty="0">
                <a:latin typeface="Raleway"/>
                <a:ea typeface="Raleway"/>
                <a:cs typeface="Raleway"/>
                <a:sym typeface="Raleway"/>
              </a:rPr>
              <a:t> </a:t>
            </a:r>
            <a:r>
              <a:rPr lang="en-US" sz="2200" dirty="0" err="1">
                <a:latin typeface="Raleway"/>
                <a:ea typeface="Raleway"/>
                <a:cs typeface="Raleway"/>
                <a:sym typeface="Raleway"/>
              </a:rPr>
              <a:t>zich</a:t>
            </a:r>
            <a:r>
              <a:rPr lang="en-US" sz="2200" dirty="0">
                <a:latin typeface="Raleway"/>
                <a:ea typeface="Raleway"/>
                <a:cs typeface="Raleway"/>
                <a:sym typeface="Raleway"/>
              </a:rPr>
              <a:t> </a:t>
            </a:r>
            <a:r>
              <a:rPr lang="en-US" sz="2200" dirty="0" err="1">
                <a:latin typeface="Raleway"/>
                <a:ea typeface="Raleway"/>
                <a:cs typeface="Raleway"/>
                <a:sym typeface="Raleway"/>
              </a:rPr>
              <a:t>meer</a:t>
            </a:r>
            <a:r>
              <a:rPr lang="en-US" sz="2200" dirty="0">
                <a:latin typeface="Raleway"/>
                <a:ea typeface="Raleway"/>
                <a:cs typeface="Raleway"/>
                <a:sym typeface="Raleway"/>
              </a:rPr>
              <a:t> in </a:t>
            </a:r>
            <a:r>
              <a:rPr lang="en-US" sz="2200" dirty="0" err="1">
                <a:latin typeface="Raleway"/>
                <a:ea typeface="Raleway"/>
                <a:cs typeface="Raleway"/>
                <a:sym typeface="Raleway"/>
              </a:rPr>
              <a:t>te</a:t>
            </a:r>
            <a:r>
              <a:rPr lang="en-US" sz="2200" dirty="0">
                <a:latin typeface="Raleway"/>
                <a:ea typeface="Raleway"/>
                <a:cs typeface="Raleway"/>
                <a:sym typeface="Raleway"/>
              </a:rPr>
              <a:t> </a:t>
            </a:r>
            <a:r>
              <a:rPr lang="en-US" sz="2200" dirty="0" err="1">
                <a:latin typeface="Raleway"/>
                <a:ea typeface="Raleway"/>
                <a:cs typeface="Raleway"/>
                <a:sym typeface="Raleway"/>
              </a:rPr>
              <a:t>zetten</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a:t>
            </a:r>
            <a:r>
              <a:rPr lang="en-US" sz="2200" dirty="0" err="1">
                <a:latin typeface="Raleway"/>
                <a:ea typeface="Raleway"/>
                <a:cs typeface="Raleway"/>
                <a:sym typeface="Raleway"/>
              </a:rPr>
              <a:t>diversiteit</a:t>
            </a:r>
            <a:r>
              <a:rPr lang="en-US" sz="2200" dirty="0">
                <a:latin typeface="Raleway"/>
                <a:ea typeface="Raleway"/>
                <a:cs typeface="Raleway"/>
                <a:sym typeface="Raleway"/>
              </a:rPr>
              <a:t> in het </a:t>
            </a:r>
            <a:r>
              <a:rPr lang="en-US" sz="2200" dirty="0" err="1">
                <a:latin typeface="Raleway"/>
                <a:ea typeface="Raleway"/>
                <a:cs typeface="Raleway"/>
                <a:sym typeface="Raleway"/>
              </a:rPr>
              <a:t>personeelsbestand</a:t>
            </a:r>
            <a:r>
              <a:rPr lang="en-US" sz="2200" dirty="0">
                <a:latin typeface="Raleway"/>
                <a:ea typeface="Raleway"/>
                <a:cs typeface="Raleway"/>
                <a:sym typeface="Raleway"/>
              </a:rPr>
              <a:t>; </a:t>
            </a:r>
            <a:r>
              <a:rPr lang="en-US" sz="2200" dirty="0" err="1">
                <a:latin typeface="Raleway"/>
                <a:ea typeface="Raleway"/>
                <a:cs typeface="Raleway"/>
                <a:sym typeface="Raleway"/>
              </a:rPr>
              <a:t>deze</a:t>
            </a:r>
            <a:r>
              <a:rPr lang="en-US" sz="2200" dirty="0">
                <a:latin typeface="Raleway"/>
                <a:ea typeface="Raleway"/>
                <a:cs typeface="Raleway"/>
                <a:sym typeface="Raleway"/>
              </a:rPr>
              <a:t> </a:t>
            </a:r>
            <a:r>
              <a:rPr lang="en-US" sz="2200" dirty="0" err="1">
                <a:latin typeface="Raleway"/>
                <a:ea typeface="Raleway"/>
                <a:cs typeface="Raleway"/>
                <a:sym typeface="Raleway"/>
              </a:rPr>
              <a:t>praktijk</a:t>
            </a:r>
            <a:r>
              <a:rPr lang="en-US" sz="2200" dirty="0">
                <a:latin typeface="Raleway"/>
                <a:ea typeface="Raleway"/>
                <a:cs typeface="Raleway"/>
                <a:sym typeface="Raleway"/>
              </a:rPr>
              <a:t> </a:t>
            </a:r>
            <a:r>
              <a:rPr lang="en-US" sz="2200" dirty="0" err="1">
                <a:latin typeface="Raleway"/>
                <a:ea typeface="Raleway"/>
                <a:cs typeface="Raleway"/>
                <a:sym typeface="Raleway"/>
              </a:rPr>
              <a:t>resulteert</a:t>
            </a:r>
            <a:r>
              <a:rPr lang="en-US" sz="2200" dirty="0">
                <a:latin typeface="Raleway"/>
                <a:ea typeface="Raleway"/>
                <a:cs typeface="Raleway"/>
                <a:sym typeface="Raleway"/>
              </a:rPr>
              <a:t> in de </a:t>
            </a:r>
            <a:r>
              <a:rPr lang="en-US" sz="2200" dirty="0" err="1">
                <a:latin typeface="Raleway"/>
                <a:ea typeface="Raleway"/>
                <a:cs typeface="Raleway"/>
                <a:sym typeface="Raleway"/>
              </a:rPr>
              <a:t>ontwikkeling</a:t>
            </a:r>
            <a:r>
              <a:rPr lang="en-US" sz="2200" dirty="0">
                <a:latin typeface="Raleway"/>
                <a:ea typeface="Raleway"/>
                <a:cs typeface="Raleway"/>
                <a:sym typeface="Raleway"/>
              </a:rPr>
              <a:t> van </a:t>
            </a:r>
            <a:r>
              <a:rPr lang="en-US" sz="2200" dirty="0" err="1">
                <a:latin typeface="Raleway"/>
                <a:ea typeface="Raleway"/>
                <a:cs typeface="Raleway"/>
                <a:sym typeface="Raleway"/>
              </a:rPr>
              <a:t>kwaliteitsrelaties</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verbindingen</a:t>
            </a:r>
            <a:r>
              <a:rPr lang="en-US" sz="2200" dirty="0">
                <a:latin typeface="Raleway"/>
                <a:ea typeface="Raleway"/>
                <a:cs typeface="Raleway"/>
                <a:sym typeface="Raleway"/>
              </a:rPr>
              <a:t> op </a:t>
            </a:r>
            <a:r>
              <a:rPr lang="en-US" sz="2200" dirty="0" err="1">
                <a:latin typeface="Raleway"/>
                <a:ea typeface="Raleway"/>
                <a:cs typeface="Raleway"/>
                <a:sym typeface="Raleway"/>
              </a:rPr>
              <a:t>alle</a:t>
            </a:r>
            <a:r>
              <a:rPr lang="en-US" sz="2200" dirty="0">
                <a:latin typeface="Raleway"/>
                <a:ea typeface="Raleway"/>
                <a:cs typeface="Raleway"/>
                <a:sym typeface="Raleway"/>
              </a:rPr>
              <a:t> </a:t>
            </a:r>
            <a:r>
              <a:rPr lang="en-US" sz="2200" dirty="0" err="1">
                <a:latin typeface="Raleway"/>
                <a:ea typeface="Raleway"/>
                <a:cs typeface="Raleway"/>
                <a:sym typeface="Raleway"/>
              </a:rPr>
              <a:t>niveaus</a:t>
            </a:r>
            <a:r>
              <a:rPr lang="en-US" sz="2200" dirty="0">
                <a:latin typeface="Raleway"/>
                <a:ea typeface="Raleway"/>
                <a:cs typeface="Raleway"/>
                <a:sym typeface="Raleway"/>
              </a:rPr>
              <a:t>.</a:t>
            </a:r>
            <a:endParaRPr dirty="0"/>
          </a:p>
          <a:p>
            <a:pPr marL="457200" lvl="0" indent="-457200" algn="l" rtl="0">
              <a:lnSpc>
                <a:spcPct val="120000"/>
              </a:lnSpc>
              <a:spcBef>
                <a:spcPts val="1000"/>
              </a:spcBef>
              <a:spcAft>
                <a:spcPts val="0"/>
              </a:spcAft>
              <a:buClr>
                <a:srgbClr val="033637"/>
              </a:buClr>
              <a:buSzPts val="2200"/>
              <a:buFont typeface="Calibri"/>
              <a:buAutoNum type="arabicPeriod"/>
            </a:pPr>
            <a:r>
              <a:rPr lang="en-US" sz="2200" dirty="0" err="1">
                <a:latin typeface="Raleway"/>
                <a:ea typeface="Raleway"/>
                <a:cs typeface="Raleway"/>
                <a:sym typeface="Raleway"/>
              </a:rPr>
              <a:t>Culinaire</a:t>
            </a:r>
            <a:r>
              <a:rPr lang="en-US" sz="2200" dirty="0">
                <a:latin typeface="Raleway"/>
                <a:ea typeface="Raleway"/>
                <a:cs typeface="Raleway"/>
                <a:sym typeface="Raleway"/>
              </a:rPr>
              <a:t> </a:t>
            </a:r>
            <a:r>
              <a:rPr lang="en-US" sz="2200" dirty="0" err="1">
                <a:latin typeface="Raleway"/>
                <a:ea typeface="Raleway"/>
                <a:cs typeface="Raleway"/>
                <a:sym typeface="Raleway"/>
              </a:rPr>
              <a:t>bedrijven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werkgevers</a:t>
            </a:r>
            <a:r>
              <a:rPr lang="en-US" sz="2200" dirty="0">
                <a:latin typeface="Raleway"/>
                <a:ea typeface="Raleway"/>
                <a:cs typeface="Raleway"/>
                <a:sym typeface="Raleway"/>
              </a:rPr>
              <a:t> </a:t>
            </a:r>
            <a:r>
              <a:rPr lang="en-US" sz="2200" dirty="0" err="1">
                <a:latin typeface="Raleway"/>
                <a:ea typeface="Raleway"/>
                <a:cs typeface="Raleway"/>
                <a:sym typeface="Raleway"/>
              </a:rPr>
              <a:t>moeten</a:t>
            </a:r>
            <a:r>
              <a:rPr lang="en-US" sz="2200" dirty="0">
                <a:latin typeface="Raleway"/>
                <a:ea typeface="Raleway"/>
                <a:cs typeface="Raleway"/>
                <a:sym typeface="Raleway"/>
              </a:rPr>
              <a:t> </a:t>
            </a:r>
            <a:r>
              <a:rPr lang="en-US" sz="2200" dirty="0" err="1">
                <a:latin typeface="Raleway"/>
                <a:ea typeface="Raleway"/>
                <a:cs typeface="Raleway"/>
                <a:sym typeface="Raleway"/>
              </a:rPr>
              <a:t>zich</a:t>
            </a:r>
            <a:r>
              <a:rPr lang="en-US" sz="2200" dirty="0">
                <a:latin typeface="Raleway"/>
                <a:ea typeface="Raleway"/>
                <a:cs typeface="Raleway"/>
                <a:sym typeface="Raleway"/>
              </a:rPr>
              <a:t> steeds </a:t>
            </a:r>
            <a:r>
              <a:rPr lang="en-US" sz="2200" dirty="0" err="1">
                <a:latin typeface="Raleway"/>
                <a:ea typeface="Raleway"/>
                <a:cs typeface="Raleway"/>
                <a:sym typeface="Raleway"/>
              </a:rPr>
              <a:t>meer</a:t>
            </a:r>
            <a:r>
              <a:rPr lang="en-US" sz="2200" dirty="0">
                <a:latin typeface="Raleway"/>
                <a:ea typeface="Raleway"/>
                <a:cs typeface="Raleway"/>
                <a:sym typeface="Raleway"/>
              </a:rPr>
              <a:t> </a:t>
            </a:r>
            <a:r>
              <a:rPr lang="en-US" sz="2200" dirty="0" err="1">
                <a:latin typeface="Raleway"/>
                <a:ea typeface="Raleway"/>
                <a:cs typeface="Raleway"/>
                <a:sym typeface="Raleway"/>
              </a:rPr>
              <a:t>aanpassen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gelijke</a:t>
            </a:r>
            <a:r>
              <a:rPr lang="en-US" sz="2200" dirty="0">
                <a:latin typeface="Raleway"/>
                <a:ea typeface="Raleway"/>
                <a:cs typeface="Raleway"/>
                <a:sym typeface="Raleway"/>
              </a:rPr>
              <a:t> </a:t>
            </a:r>
            <a:r>
              <a:rPr lang="en-US" sz="2200" dirty="0" err="1">
                <a:latin typeface="Raleway"/>
                <a:ea typeface="Raleway"/>
                <a:cs typeface="Raleway"/>
                <a:sym typeface="Raleway"/>
              </a:rPr>
              <a:t>tred</a:t>
            </a:r>
            <a:r>
              <a:rPr lang="en-US" sz="2200" dirty="0">
                <a:latin typeface="Raleway"/>
                <a:ea typeface="Raleway"/>
                <a:cs typeface="Raleway"/>
                <a:sym typeface="Raleway"/>
              </a:rPr>
              <a:t> </a:t>
            </a:r>
            <a:r>
              <a:rPr lang="en-US" sz="2200" dirty="0" err="1">
                <a:latin typeface="Raleway"/>
                <a:ea typeface="Raleway"/>
                <a:cs typeface="Raleway"/>
                <a:sym typeface="Raleway"/>
              </a:rPr>
              <a:t>houden</a:t>
            </a:r>
            <a:r>
              <a:rPr lang="en-US" sz="2200" dirty="0">
                <a:latin typeface="Raleway"/>
                <a:ea typeface="Raleway"/>
                <a:cs typeface="Raleway"/>
                <a:sym typeface="Raleway"/>
              </a:rPr>
              <a:t> met de </a:t>
            </a:r>
            <a:r>
              <a:rPr lang="en-US" sz="2200" dirty="0" err="1">
                <a:latin typeface="Raleway"/>
                <a:ea typeface="Raleway"/>
                <a:cs typeface="Raleway"/>
                <a:sym typeface="Raleway"/>
              </a:rPr>
              <a:t>technologische</a:t>
            </a:r>
            <a:r>
              <a:rPr lang="en-US" sz="2200" dirty="0">
                <a:latin typeface="Raleway"/>
                <a:ea typeface="Raleway"/>
                <a:cs typeface="Raleway"/>
                <a:sym typeface="Raleway"/>
              </a:rPr>
              <a:t> </a:t>
            </a:r>
            <a:r>
              <a:rPr lang="en-US" sz="2200" dirty="0" err="1">
                <a:latin typeface="Raleway"/>
                <a:ea typeface="Raleway"/>
                <a:cs typeface="Raleway"/>
                <a:sym typeface="Raleway"/>
              </a:rPr>
              <a:t>vooruitgang</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de </a:t>
            </a:r>
            <a:r>
              <a:rPr lang="en-US" sz="2200" dirty="0" err="1">
                <a:latin typeface="Raleway"/>
                <a:ea typeface="Raleway"/>
                <a:cs typeface="Raleway"/>
                <a:sym typeface="Raleway"/>
              </a:rPr>
              <a:t>digitalisering</a:t>
            </a:r>
            <a:r>
              <a:rPr lang="en-US" sz="2200" dirty="0">
                <a:latin typeface="Raleway"/>
                <a:ea typeface="Raleway"/>
                <a:cs typeface="Raleway"/>
                <a:sym typeface="Raleway"/>
              </a:rPr>
              <a:t>. </a:t>
            </a:r>
            <a:r>
              <a:rPr lang="en-US" sz="2200" dirty="0" err="1">
                <a:latin typeface="Raleway"/>
                <a:ea typeface="Raleway"/>
                <a:cs typeface="Raleway"/>
                <a:sym typeface="Raleway"/>
              </a:rPr>
              <a:t>Jongeren</a:t>
            </a:r>
            <a:r>
              <a:rPr lang="en-US" sz="2200" dirty="0">
                <a:latin typeface="Raleway"/>
                <a:ea typeface="Raleway"/>
                <a:cs typeface="Raleway"/>
                <a:sym typeface="Raleway"/>
              </a:rPr>
              <a:t> </a:t>
            </a:r>
            <a:r>
              <a:rPr lang="en-US" sz="2200" dirty="0" err="1">
                <a:latin typeface="Raleway"/>
                <a:ea typeface="Raleway"/>
                <a:cs typeface="Raleway"/>
                <a:sym typeface="Raleway"/>
              </a:rPr>
              <a:t>kunnen</a:t>
            </a:r>
            <a:r>
              <a:rPr lang="en-US" sz="2200" dirty="0">
                <a:latin typeface="Raleway"/>
                <a:ea typeface="Raleway"/>
                <a:cs typeface="Raleway"/>
                <a:sym typeface="Raleway"/>
              </a:rPr>
              <a:t> </a:t>
            </a:r>
            <a:r>
              <a:rPr lang="en-US" sz="2200" dirty="0" err="1">
                <a:latin typeface="Raleway"/>
                <a:ea typeface="Raleway"/>
                <a:cs typeface="Raleway"/>
                <a:sym typeface="Raleway"/>
              </a:rPr>
              <a:t>digitale</a:t>
            </a:r>
            <a:r>
              <a:rPr lang="en-US" sz="2200" dirty="0">
                <a:latin typeface="Raleway"/>
                <a:ea typeface="Raleway"/>
                <a:cs typeface="Raleway"/>
                <a:sym typeface="Raleway"/>
              </a:rPr>
              <a:t> </a:t>
            </a:r>
            <a:r>
              <a:rPr lang="en-US" sz="2200" dirty="0" err="1">
                <a:latin typeface="Raleway"/>
                <a:ea typeface="Raleway"/>
                <a:cs typeface="Raleway"/>
                <a:sym typeface="Raleway"/>
              </a:rPr>
              <a:t>vaardigheden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competenties</a:t>
            </a:r>
            <a:r>
              <a:rPr lang="en-US" sz="2200" dirty="0">
                <a:latin typeface="Raleway"/>
                <a:ea typeface="Raleway"/>
                <a:cs typeface="Raleway"/>
                <a:sym typeface="Raleway"/>
              </a:rPr>
              <a:t> </a:t>
            </a:r>
            <a:r>
              <a:rPr lang="en-US" sz="2200" dirty="0" err="1">
                <a:latin typeface="Raleway"/>
                <a:ea typeface="Raleway"/>
                <a:cs typeface="Raleway"/>
                <a:sym typeface="Raleway"/>
              </a:rPr>
              <a:t>meebrengen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vaak</a:t>
            </a:r>
            <a:r>
              <a:rPr lang="en-US" sz="2200" dirty="0">
                <a:latin typeface="Raleway"/>
                <a:ea typeface="Raleway"/>
                <a:cs typeface="Raleway"/>
                <a:sym typeface="Raleway"/>
              </a:rPr>
              <a:t> </a:t>
            </a:r>
            <a:r>
              <a:rPr lang="en-US" sz="2200" dirty="0" err="1">
                <a:latin typeface="Raleway"/>
                <a:ea typeface="Raleway"/>
                <a:cs typeface="Raleway"/>
                <a:sym typeface="Raleway"/>
              </a:rPr>
              <a:t>hebben</a:t>
            </a:r>
            <a:r>
              <a:rPr lang="en-US" sz="2200" dirty="0">
                <a:latin typeface="Raleway"/>
                <a:ea typeface="Raleway"/>
                <a:cs typeface="Raleway"/>
                <a:sym typeface="Raleway"/>
              </a:rPr>
              <a:t> </a:t>
            </a:r>
            <a:r>
              <a:rPr lang="en-US" sz="2200" dirty="0" err="1">
                <a:latin typeface="Raleway"/>
                <a:ea typeface="Raleway"/>
                <a:cs typeface="Raleway"/>
                <a:sym typeface="Raleway"/>
              </a:rPr>
              <a:t>stagiairs</a:t>
            </a:r>
            <a:r>
              <a:rPr lang="en-US" sz="2200" dirty="0">
                <a:latin typeface="Raleway"/>
                <a:ea typeface="Raleway"/>
                <a:cs typeface="Raleway"/>
                <a:sym typeface="Raleway"/>
              </a:rPr>
              <a:t> </a:t>
            </a:r>
            <a:r>
              <a:rPr lang="en-US" sz="2200" dirty="0" err="1">
                <a:latin typeface="Raleway"/>
                <a:ea typeface="Raleway"/>
                <a:cs typeface="Raleway"/>
                <a:sym typeface="Raleway"/>
              </a:rPr>
              <a:t>meer</a:t>
            </a:r>
            <a:r>
              <a:rPr lang="en-US" sz="2200" dirty="0">
                <a:latin typeface="Raleway"/>
                <a:ea typeface="Raleway"/>
                <a:cs typeface="Raleway"/>
                <a:sym typeface="Raleway"/>
              </a:rPr>
              <a:t> </a:t>
            </a:r>
            <a:r>
              <a:rPr lang="en-US" sz="2200" dirty="0" err="1">
                <a:latin typeface="Raleway"/>
                <a:ea typeface="Raleway"/>
                <a:cs typeface="Raleway"/>
                <a:sym typeface="Raleway"/>
              </a:rPr>
              <a:t>ervaring</a:t>
            </a:r>
            <a:r>
              <a:rPr lang="en-US" sz="2200" dirty="0">
                <a:latin typeface="Raleway"/>
                <a:ea typeface="Raleway"/>
                <a:cs typeface="Raleway"/>
                <a:sym typeface="Raleway"/>
              </a:rPr>
              <a:t> met de </a:t>
            </a:r>
            <a:r>
              <a:rPr lang="en-US" sz="2200" dirty="0" err="1">
                <a:latin typeface="Raleway"/>
                <a:ea typeface="Raleway"/>
                <a:cs typeface="Raleway"/>
                <a:sym typeface="Raleway"/>
              </a:rPr>
              <a:t>nieuwste</a:t>
            </a:r>
            <a:r>
              <a:rPr lang="en-US" sz="2200" dirty="0">
                <a:latin typeface="Raleway"/>
                <a:ea typeface="Raleway"/>
                <a:cs typeface="Raleway"/>
                <a:sym typeface="Raleway"/>
              </a:rPr>
              <a:t> </a:t>
            </a:r>
            <a:r>
              <a:rPr lang="en-US" sz="2200" dirty="0" err="1">
                <a:latin typeface="Raleway"/>
                <a:ea typeface="Raleway"/>
                <a:cs typeface="Raleway"/>
                <a:sym typeface="Raleway"/>
              </a:rPr>
              <a:t>technologieën</a:t>
            </a:r>
            <a:r>
              <a:rPr lang="en-US" sz="2200" dirty="0">
                <a:latin typeface="Raleway"/>
                <a:ea typeface="Raleway"/>
                <a:cs typeface="Raleway"/>
                <a:sym typeface="Raleway"/>
              </a:rPr>
              <a:t> of </a:t>
            </a:r>
            <a:r>
              <a:rPr lang="en-US" sz="2200" dirty="0" err="1">
                <a:latin typeface="Raleway"/>
                <a:ea typeface="Raleway"/>
                <a:cs typeface="Raleway"/>
                <a:sym typeface="Raleway"/>
              </a:rPr>
              <a:t>technieken</a:t>
            </a:r>
            <a:r>
              <a:rPr lang="en-US" sz="2200" dirty="0">
                <a:latin typeface="Raleway"/>
                <a:ea typeface="Raleway"/>
                <a:cs typeface="Raleway"/>
                <a:sym typeface="Raleway"/>
              </a:rPr>
              <a:t>. </a:t>
            </a:r>
            <a:endParaRPr dirty="0"/>
          </a:p>
          <a:p>
            <a:pPr marL="457200" lvl="0" indent="-457200" algn="l" rtl="0">
              <a:lnSpc>
                <a:spcPct val="120000"/>
              </a:lnSpc>
              <a:spcBef>
                <a:spcPts val="1000"/>
              </a:spcBef>
              <a:spcAft>
                <a:spcPts val="0"/>
              </a:spcAft>
              <a:buClr>
                <a:srgbClr val="033637"/>
              </a:buClr>
              <a:buSzPts val="2200"/>
              <a:buFont typeface="Calibri"/>
              <a:buAutoNum type="arabicPeriod"/>
            </a:pPr>
            <a:r>
              <a:rPr lang="en-US" sz="2200" dirty="0">
                <a:latin typeface="Raleway"/>
                <a:ea typeface="Raleway"/>
                <a:cs typeface="Raleway"/>
                <a:sym typeface="Raleway"/>
              </a:rPr>
              <a:t>Het </a:t>
            </a:r>
            <a:r>
              <a:rPr lang="en-US" sz="2200" dirty="0" err="1">
                <a:latin typeface="Raleway"/>
                <a:ea typeface="Raleway"/>
                <a:cs typeface="Raleway"/>
                <a:sym typeface="Raleway"/>
              </a:rPr>
              <a:t>bevordert</a:t>
            </a:r>
            <a:r>
              <a:rPr lang="en-US" sz="2200" dirty="0">
                <a:latin typeface="Raleway"/>
                <a:ea typeface="Raleway"/>
                <a:cs typeface="Raleway"/>
                <a:sym typeface="Raleway"/>
              </a:rPr>
              <a:t> de </a:t>
            </a:r>
            <a:r>
              <a:rPr lang="en-US" sz="2200" dirty="0" err="1">
                <a:latin typeface="Raleway"/>
                <a:ea typeface="Raleway"/>
                <a:cs typeface="Raleway"/>
                <a:sym typeface="Raleway"/>
              </a:rPr>
              <a:t>technische</a:t>
            </a:r>
            <a:r>
              <a:rPr lang="en-US" sz="2200" dirty="0">
                <a:latin typeface="Raleway"/>
                <a:ea typeface="Raleway"/>
                <a:cs typeface="Raleway"/>
                <a:sym typeface="Raleway"/>
              </a:rPr>
              <a:t> </a:t>
            </a:r>
            <a:r>
              <a:rPr lang="en-US" sz="2200" dirty="0" err="1">
                <a:latin typeface="Raleway"/>
                <a:ea typeface="Raleway"/>
                <a:cs typeface="Raleway"/>
                <a:sym typeface="Raleway"/>
              </a:rPr>
              <a:t>vaardigheden</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het </a:t>
            </a:r>
            <a:r>
              <a:rPr lang="en-US" sz="2200" dirty="0" err="1">
                <a:latin typeface="Raleway"/>
                <a:ea typeface="Raleway"/>
                <a:cs typeface="Raleway"/>
                <a:sym typeface="Raleway"/>
              </a:rPr>
              <a:t>inzicht</a:t>
            </a:r>
            <a:r>
              <a:rPr lang="en-US" sz="2200" dirty="0">
                <a:latin typeface="Raleway"/>
                <a:ea typeface="Raleway"/>
                <a:cs typeface="Raleway"/>
                <a:sym typeface="Raleway"/>
              </a:rPr>
              <a:t> in </a:t>
            </a:r>
            <a:r>
              <a:rPr lang="en-US" sz="2200" dirty="0" err="1">
                <a:latin typeface="Raleway"/>
                <a:ea typeface="Raleway"/>
                <a:cs typeface="Raleway"/>
                <a:sym typeface="Raleway"/>
              </a:rPr>
              <a:t>kennisdeling</a:t>
            </a:r>
            <a:r>
              <a:rPr lang="en-US" sz="2200" dirty="0">
                <a:latin typeface="Raleway"/>
                <a:ea typeface="Raleway"/>
                <a:cs typeface="Raleway"/>
                <a:sym typeface="Raleway"/>
              </a:rPr>
              <a:t> van senior catering- of </a:t>
            </a:r>
            <a:r>
              <a:rPr lang="en-US" sz="2200" dirty="0" err="1">
                <a:latin typeface="Raleway"/>
                <a:ea typeface="Raleway"/>
                <a:cs typeface="Raleway"/>
                <a:sym typeface="Raleway"/>
              </a:rPr>
              <a:t>horecapersoneel</a:t>
            </a:r>
            <a:r>
              <a:rPr lang="en-US" sz="2200" dirty="0">
                <a:latin typeface="Raleway"/>
                <a:ea typeface="Raleway"/>
                <a:cs typeface="Raleway"/>
                <a:sym typeface="Raleway"/>
              </a:rPr>
              <a:t>/management.</a:t>
            </a:r>
            <a:endParaRPr dirty="0"/>
          </a:p>
          <a:p>
            <a:pPr marL="457200" lvl="0" indent="-457200" algn="l" rtl="0">
              <a:lnSpc>
                <a:spcPct val="120000"/>
              </a:lnSpc>
              <a:spcBef>
                <a:spcPts val="1000"/>
              </a:spcBef>
              <a:spcAft>
                <a:spcPts val="0"/>
              </a:spcAft>
              <a:buClr>
                <a:srgbClr val="033637"/>
              </a:buClr>
              <a:buSzPts val="2200"/>
              <a:buFont typeface="Calibri"/>
              <a:buAutoNum type="arabicPeriod"/>
            </a:pPr>
            <a:r>
              <a:rPr lang="en-US" sz="2200" dirty="0" err="1">
                <a:latin typeface="Raleway"/>
                <a:ea typeface="Raleway"/>
                <a:cs typeface="Raleway"/>
                <a:sym typeface="Raleway"/>
              </a:rPr>
              <a:t>Deze</a:t>
            </a:r>
            <a:r>
              <a:rPr lang="en-US" sz="2200" dirty="0">
                <a:latin typeface="Raleway"/>
                <a:ea typeface="Raleway"/>
                <a:cs typeface="Raleway"/>
                <a:sym typeface="Raleway"/>
              </a:rPr>
              <a:t> </a:t>
            </a:r>
            <a:r>
              <a:rPr lang="en-US" sz="2200" dirty="0" err="1">
                <a:latin typeface="Raleway"/>
                <a:ea typeface="Raleway"/>
                <a:cs typeface="Raleway"/>
                <a:sym typeface="Raleway"/>
              </a:rPr>
              <a:t>wederzijds</a:t>
            </a:r>
            <a:r>
              <a:rPr lang="en-US" sz="2200" dirty="0">
                <a:latin typeface="Raleway"/>
                <a:ea typeface="Raleway"/>
                <a:cs typeface="Raleway"/>
                <a:sym typeface="Raleway"/>
              </a:rPr>
              <a:t> </a:t>
            </a:r>
            <a:r>
              <a:rPr lang="en-US" sz="2200" dirty="0" err="1">
                <a:latin typeface="Raleway"/>
                <a:ea typeface="Raleway"/>
                <a:cs typeface="Raleway"/>
                <a:sym typeface="Raleway"/>
              </a:rPr>
              <a:t>voordelige</a:t>
            </a:r>
            <a:r>
              <a:rPr lang="en-US" sz="2200" dirty="0">
                <a:latin typeface="Raleway"/>
                <a:ea typeface="Raleway"/>
                <a:cs typeface="Raleway"/>
                <a:sym typeface="Raleway"/>
              </a:rPr>
              <a:t> </a:t>
            </a:r>
            <a:r>
              <a:rPr lang="en-US" sz="2200" dirty="0" err="1">
                <a:latin typeface="Raleway"/>
                <a:ea typeface="Raleway"/>
                <a:cs typeface="Raleway"/>
                <a:sym typeface="Raleway"/>
              </a:rPr>
              <a:t>relaties</a:t>
            </a:r>
            <a:r>
              <a:rPr lang="en-US" sz="2200" dirty="0">
                <a:latin typeface="Raleway"/>
                <a:ea typeface="Raleway"/>
                <a:cs typeface="Raleway"/>
                <a:sym typeface="Raleway"/>
              </a:rPr>
              <a:t> </a:t>
            </a:r>
            <a:r>
              <a:rPr lang="en-US" sz="2200" dirty="0" err="1">
                <a:latin typeface="Raleway"/>
                <a:ea typeface="Raleway"/>
                <a:cs typeface="Raleway"/>
                <a:sym typeface="Raleway"/>
              </a:rPr>
              <a:t>vormen</a:t>
            </a:r>
            <a:r>
              <a:rPr lang="en-US" sz="2200" dirty="0">
                <a:latin typeface="Raleway"/>
                <a:ea typeface="Raleway"/>
                <a:cs typeface="Raleway"/>
                <a:sym typeface="Raleway"/>
              </a:rPr>
              <a:t> </a:t>
            </a:r>
            <a:r>
              <a:rPr lang="en-US" sz="2200" dirty="0" err="1">
                <a:latin typeface="Raleway"/>
                <a:ea typeface="Raleway"/>
                <a:cs typeface="Raleway"/>
                <a:sym typeface="Raleway"/>
              </a:rPr>
              <a:t>niet</a:t>
            </a:r>
            <a:r>
              <a:rPr lang="en-US" sz="2200" dirty="0">
                <a:latin typeface="Raleway"/>
                <a:ea typeface="Raleway"/>
                <a:cs typeface="Raleway"/>
                <a:sym typeface="Raleway"/>
              </a:rPr>
              <a:t> </a:t>
            </a:r>
            <a:r>
              <a:rPr lang="en-US" sz="2200" dirty="0" err="1">
                <a:latin typeface="Raleway"/>
                <a:ea typeface="Raleway"/>
                <a:cs typeface="Raleway"/>
                <a:sym typeface="Raleway"/>
              </a:rPr>
              <a:t>alleen</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veilige</a:t>
            </a:r>
            <a:r>
              <a:rPr lang="en-US" sz="2200" dirty="0">
                <a:latin typeface="Raleway"/>
                <a:ea typeface="Raleway"/>
                <a:cs typeface="Raleway"/>
                <a:sym typeface="Raleway"/>
              </a:rPr>
              <a:t> </a:t>
            </a:r>
            <a:r>
              <a:rPr lang="en-US" sz="2200" dirty="0" err="1">
                <a:latin typeface="Raleway"/>
                <a:ea typeface="Raleway"/>
                <a:cs typeface="Raleway"/>
                <a:sym typeface="Raleway"/>
              </a:rPr>
              <a:t>leerplek</a:t>
            </a:r>
            <a:r>
              <a:rPr lang="en-US" sz="2200" dirty="0">
                <a:latin typeface="Raleway"/>
                <a:ea typeface="Raleway"/>
                <a:cs typeface="Raleway"/>
                <a:sym typeface="Raleway"/>
              </a:rPr>
              <a:t> </a:t>
            </a:r>
            <a:r>
              <a:rPr lang="en-US" sz="2200" dirty="0" err="1">
                <a:latin typeface="Raleway"/>
                <a:ea typeface="Raleway"/>
                <a:cs typeface="Raleway"/>
                <a:sym typeface="Raleway"/>
              </a:rPr>
              <a:t>voor</a:t>
            </a:r>
            <a:r>
              <a:rPr lang="en-US" sz="2200" dirty="0">
                <a:latin typeface="Raleway"/>
                <a:ea typeface="Raleway"/>
                <a:cs typeface="Raleway"/>
                <a:sym typeface="Raleway"/>
              </a:rPr>
              <a:t> </a:t>
            </a:r>
            <a:r>
              <a:rPr lang="en-US" sz="2200" dirty="0" err="1">
                <a:latin typeface="Raleway"/>
                <a:ea typeface="Raleway"/>
                <a:cs typeface="Raleway"/>
                <a:sym typeface="Raleway"/>
              </a:rPr>
              <a:t>hoger</a:t>
            </a:r>
            <a:r>
              <a:rPr lang="en-US" sz="2200" dirty="0">
                <a:latin typeface="Raleway"/>
                <a:ea typeface="Raleway"/>
                <a:cs typeface="Raleway"/>
                <a:sym typeface="Raleway"/>
              </a:rPr>
              <a:t> of </a:t>
            </a:r>
            <a:r>
              <a:rPr lang="en-US" sz="2200" dirty="0" err="1">
                <a:latin typeface="Raleway"/>
                <a:ea typeface="Raleway"/>
                <a:cs typeface="Raleway"/>
                <a:sym typeface="Raleway"/>
              </a:rPr>
              <a:t>meer</a:t>
            </a:r>
            <a:r>
              <a:rPr lang="en-US" sz="2200" dirty="0">
                <a:latin typeface="Raleway"/>
                <a:ea typeface="Raleway"/>
                <a:cs typeface="Raleway"/>
                <a:sym typeface="Raleway"/>
              </a:rPr>
              <a:t> </a:t>
            </a:r>
            <a:r>
              <a:rPr lang="en-US" sz="2200" dirty="0" err="1">
                <a:latin typeface="Raleway"/>
                <a:ea typeface="Raleway"/>
                <a:cs typeface="Raleway"/>
                <a:sym typeface="Raleway"/>
              </a:rPr>
              <a:t>ervaren</a:t>
            </a:r>
            <a:r>
              <a:rPr lang="en-US" sz="2200" dirty="0">
                <a:latin typeface="Raleway"/>
                <a:ea typeface="Raleway"/>
                <a:cs typeface="Raleway"/>
                <a:sym typeface="Raleway"/>
              </a:rPr>
              <a:t> </a:t>
            </a:r>
            <a:r>
              <a:rPr lang="en-US" sz="2200" dirty="0" err="1">
                <a:latin typeface="Raleway"/>
                <a:ea typeface="Raleway"/>
                <a:cs typeface="Raleway"/>
                <a:sym typeface="Raleway"/>
              </a:rPr>
              <a:t>personeel</a:t>
            </a:r>
            <a:r>
              <a:rPr lang="en-US" sz="2200" dirty="0">
                <a:latin typeface="Raleway"/>
                <a:ea typeface="Raleway"/>
                <a:cs typeface="Raleway"/>
                <a:sym typeface="Raleway"/>
              </a:rPr>
              <a:t>, maar </a:t>
            </a:r>
            <a:r>
              <a:rPr lang="en-US" sz="2200" dirty="0" err="1">
                <a:latin typeface="Raleway"/>
                <a:ea typeface="Raleway"/>
                <a:cs typeface="Raleway"/>
                <a:sym typeface="Raleway"/>
              </a:rPr>
              <a:t>geven</a:t>
            </a:r>
            <a:r>
              <a:rPr lang="en-US" sz="2200" dirty="0">
                <a:latin typeface="Raleway"/>
                <a:ea typeface="Raleway"/>
                <a:cs typeface="Raleway"/>
                <a:sym typeface="Raleway"/>
              </a:rPr>
              <a:t> de </a:t>
            </a:r>
            <a:r>
              <a:rPr lang="en-US" sz="2200" dirty="0" err="1">
                <a:latin typeface="Raleway"/>
                <a:ea typeface="Raleway"/>
                <a:cs typeface="Raleway"/>
                <a:sym typeface="Raleway"/>
              </a:rPr>
              <a:t>leerlingen</a:t>
            </a:r>
            <a:r>
              <a:rPr lang="en-US" sz="2200" dirty="0">
                <a:latin typeface="Raleway"/>
                <a:ea typeface="Raleway"/>
                <a:cs typeface="Raleway"/>
                <a:sym typeface="Raleway"/>
              </a:rPr>
              <a:t> </a:t>
            </a:r>
            <a:r>
              <a:rPr lang="en-US" sz="2200" dirty="0" err="1">
                <a:latin typeface="Raleway"/>
                <a:ea typeface="Raleway"/>
                <a:cs typeface="Raleway"/>
                <a:sym typeface="Raleway"/>
              </a:rPr>
              <a:t>ook</a:t>
            </a:r>
            <a:r>
              <a:rPr lang="en-US" sz="2200" dirty="0">
                <a:latin typeface="Raleway"/>
                <a:ea typeface="Raleway"/>
                <a:cs typeface="Raleway"/>
                <a:sym typeface="Raleway"/>
              </a:rPr>
              <a:t> </a:t>
            </a:r>
            <a:r>
              <a:rPr lang="en-US" sz="2200" dirty="0" err="1">
                <a:latin typeface="Raleway"/>
                <a:ea typeface="Raleway"/>
                <a:cs typeface="Raleway"/>
                <a:sym typeface="Raleway"/>
              </a:rPr>
              <a:t>een</a:t>
            </a:r>
            <a:r>
              <a:rPr lang="en-US" sz="2200" dirty="0">
                <a:latin typeface="Raleway"/>
                <a:ea typeface="Raleway"/>
                <a:cs typeface="Raleway"/>
                <a:sym typeface="Raleway"/>
              </a:rPr>
              <a:t> </a:t>
            </a:r>
            <a:r>
              <a:rPr lang="en-US" sz="2200" dirty="0" err="1">
                <a:latin typeface="Raleway"/>
                <a:ea typeface="Raleway"/>
                <a:cs typeface="Raleway"/>
                <a:sym typeface="Raleway"/>
              </a:rPr>
              <a:t>gevoel</a:t>
            </a:r>
            <a:r>
              <a:rPr lang="en-US" sz="2200" dirty="0">
                <a:latin typeface="Raleway"/>
                <a:ea typeface="Raleway"/>
                <a:cs typeface="Raleway"/>
                <a:sym typeface="Raleway"/>
              </a:rPr>
              <a:t> van </a:t>
            </a:r>
            <a:r>
              <a:rPr lang="en-US" sz="2200" dirty="0" err="1">
                <a:latin typeface="Raleway"/>
                <a:ea typeface="Raleway"/>
                <a:cs typeface="Raleway"/>
                <a:sym typeface="Raleway"/>
              </a:rPr>
              <a:t>doelgerichtheid</a:t>
            </a:r>
            <a:r>
              <a:rPr lang="en-US" sz="2200" dirty="0">
                <a:latin typeface="Raleway"/>
                <a:ea typeface="Raleway"/>
                <a:cs typeface="Raleway"/>
                <a:sym typeface="Raleway"/>
              </a:rPr>
              <a:t> </a:t>
            </a:r>
            <a:r>
              <a:rPr lang="en-US" sz="2200" dirty="0" err="1">
                <a:latin typeface="Raleway"/>
                <a:ea typeface="Raleway"/>
                <a:cs typeface="Raleway"/>
                <a:sym typeface="Raleway"/>
              </a:rPr>
              <a:t>en</a:t>
            </a:r>
            <a:r>
              <a:rPr lang="en-US" sz="2200" dirty="0">
                <a:latin typeface="Raleway"/>
                <a:ea typeface="Raleway"/>
                <a:cs typeface="Raleway"/>
                <a:sym typeface="Raleway"/>
              </a:rPr>
              <a:t> </a:t>
            </a:r>
            <a:r>
              <a:rPr lang="en-US" sz="2200" dirty="0" err="1">
                <a:latin typeface="Raleway"/>
                <a:ea typeface="Raleway"/>
                <a:cs typeface="Raleway"/>
                <a:sym typeface="Raleway"/>
              </a:rPr>
              <a:t>verbondenheid</a:t>
            </a:r>
            <a:r>
              <a:rPr lang="en-US" sz="2200" dirty="0">
                <a:latin typeface="Raleway"/>
                <a:ea typeface="Raleway"/>
                <a:cs typeface="Raleway"/>
                <a:sym typeface="Raleway"/>
              </a:rPr>
              <a:t>.</a:t>
            </a:r>
            <a:endParaRPr dirty="0"/>
          </a:p>
        </p:txBody>
      </p:sp>
      <p:sp>
        <p:nvSpPr>
          <p:cNvPr id="965" name="Google Shape;965;p56"/>
          <p:cNvSpPr txBox="1">
            <a:spLocks noGrp="1"/>
          </p:cNvSpPr>
          <p:nvPr>
            <p:ph type="body" idx="2"/>
          </p:nvPr>
        </p:nvSpPr>
        <p:spPr>
          <a:xfrm>
            <a:off x="735013" y="642938"/>
            <a:ext cx="10593387" cy="5826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Wat omgekeerd mentorschap doet:</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57"/>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Reverse Mentoring in Business: Deel 1</a:t>
            </a:r>
            <a:endParaRPr/>
          </a:p>
        </p:txBody>
      </p:sp>
      <p:pic>
        <p:nvPicPr>
          <p:cNvPr id="971" name="Google Shape;971;p57" title="Jack Welch and Reverse Mentoring in Business - Part 1"/>
          <p:cNvPicPr preferRelativeResize="0"/>
          <p:nvPr/>
        </p:nvPicPr>
        <p:blipFill rotWithShape="1">
          <a:blip r:embed="rId3">
            <a:alphaModFix/>
          </a:blip>
          <a:srcRect/>
          <a:stretch/>
        </p:blipFill>
        <p:spPr>
          <a:xfrm>
            <a:off x="5184107" y="1463040"/>
            <a:ext cx="6339702" cy="3581932"/>
          </a:xfrm>
          <a:prstGeom prst="rect">
            <a:avLst/>
          </a:prstGeom>
          <a:noFill/>
          <a:ln>
            <a:noFill/>
          </a:ln>
        </p:spPr>
      </p:pic>
      <p:sp>
        <p:nvSpPr>
          <p:cNvPr id="972" name="Google Shape;972;p57"/>
          <p:cNvSpPr txBox="1"/>
          <p:nvPr/>
        </p:nvSpPr>
        <p:spPr>
          <a:xfrm>
            <a:off x="6076143" y="5082644"/>
            <a:ext cx="505925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Jack Welch en omgekeerd mentorschap in het bedrijfsleven - deel 1 - YouTube</a:t>
            </a:r>
            <a:endParaRPr sz="2400" b="1">
              <a:solidFill>
                <a:schemeClr val="dk1"/>
              </a:solidFill>
              <a:latin typeface="Calibri"/>
              <a:ea typeface="Calibri"/>
              <a:cs typeface="Calibri"/>
              <a:sym typeface="Calibri"/>
            </a:endParaRPr>
          </a:p>
        </p:txBody>
      </p:sp>
      <p:sp>
        <p:nvSpPr>
          <p:cNvPr id="973" name="Google Shape;973;p57"/>
          <p:cNvSpPr txBox="1"/>
          <p:nvPr/>
        </p:nvSpPr>
        <p:spPr>
          <a:xfrm>
            <a:off x="447896" y="1830479"/>
            <a:ext cx="4174904" cy="4154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043637"/>
                </a:solidFill>
                <a:latin typeface="Raleway"/>
                <a:ea typeface="Raleway"/>
                <a:cs typeface="Raleway"/>
                <a:sym typeface="Raleway"/>
              </a:rPr>
              <a:t>Het </a:t>
            </a:r>
            <a:r>
              <a:rPr lang="en-US" sz="2200" dirty="0" err="1">
                <a:solidFill>
                  <a:srgbClr val="043637"/>
                </a:solidFill>
                <a:latin typeface="Raleway"/>
                <a:ea typeface="Raleway"/>
                <a:cs typeface="Raleway"/>
                <a:sym typeface="Raleway"/>
              </a:rPr>
              <a:t>verhaal</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gaat</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dat</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omgekeerd</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mentorschap</a:t>
            </a:r>
            <a:r>
              <a:rPr lang="en-US" sz="2200" dirty="0">
                <a:solidFill>
                  <a:srgbClr val="043637"/>
                </a:solidFill>
                <a:latin typeface="Raleway"/>
                <a:ea typeface="Raleway"/>
                <a:cs typeface="Raleway"/>
                <a:sym typeface="Raleway"/>
              </a:rPr>
              <a:t> is </a:t>
            </a:r>
            <a:r>
              <a:rPr lang="en-US" sz="2200" dirty="0" err="1">
                <a:solidFill>
                  <a:srgbClr val="043637"/>
                </a:solidFill>
                <a:latin typeface="Raleway"/>
                <a:ea typeface="Raleway"/>
                <a:cs typeface="Raleway"/>
                <a:sym typeface="Raleway"/>
              </a:rPr>
              <a:t>ontstaan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toen</a:t>
            </a:r>
            <a:r>
              <a:rPr lang="en-US" sz="2200" dirty="0">
                <a:solidFill>
                  <a:srgbClr val="043637"/>
                </a:solidFill>
                <a:latin typeface="Raleway"/>
                <a:ea typeface="Raleway"/>
                <a:cs typeface="Raleway"/>
                <a:sym typeface="Raleway"/>
              </a:rPr>
              <a:t> Jack Welch, de </a:t>
            </a:r>
            <a:r>
              <a:rPr lang="en-US" sz="2200" dirty="0" err="1">
                <a:solidFill>
                  <a:srgbClr val="043637"/>
                </a:solidFill>
                <a:latin typeface="Raleway"/>
                <a:ea typeface="Raleway"/>
                <a:cs typeface="Raleway"/>
                <a:sym typeface="Raleway"/>
              </a:rPr>
              <a:t>gepensioneerde</a:t>
            </a:r>
            <a:r>
              <a:rPr lang="en-US" sz="2200" dirty="0">
                <a:solidFill>
                  <a:srgbClr val="043637"/>
                </a:solidFill>
                <a:latin typeface="Raleway"/>
                <a:ea typeface="Raleway"/>
                <a:cs typeface="Raleway"/>
                <a:sym typeface="Raleway"/>
              </a:rPr>
              <a:t> CEO van General Electric, het </a:t>
            </a:r>
            <a:r>
              <a:rPr lang="en-US" sz="2200" dirty="0" err="1">
                <a:solidFill>
                  <a:srgbClr val="043637"/>
                </a:solidFill>
                <a:latin typeface="Raleway"/>
                <a:ea typeface="Raleway"/>
                <a:cs typeface="Raleway"/>
                <a:sym typeface="Raleway"/>
              </a:rPr>
              <a:t>oorspronkelijke</a:t>
            </a:r>
            <a:r>
              <a:rPr lang="en-US" sz="2200" dirty="0">
                <a:solidFill>
                  <a:srgbClr val="043637"/>
                </a:solidFill>
                <a:latin typeface="Raleway"/>
                <a:ea typeface="Raleway"/>
                <a:cs typeface="Raleway"/>
                <a:sym typeface="Raleway"/>
              </a:rPr>
              <a:t> concept </a:t>
            </a:r>
            <a:r>
              <a:rPr lang="en-US" sz="2200" dirty="0" err="1">
                <a:solidFill>
                  <a:srgbClr val="043637"/>
                </a:solidFill>
                <a:latin typeface="Raleway"/>
                <a:ea typeface="Raleway"/>
                <a:cs typeface="Raleway"/>
                <a:sym typeface="Raleway"/>
              </a:rPr>
              <a:t>bedacht</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toen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hij</a:t>
            </a:r>
            <a:r>
              <a:rPr lang="en-US" sz="2200" dirty="0">
                <a:solidFill>
                  <a:srgbClr val="043637"/>
                </a:solidFill>
                <a:latin typeface="Raleway"/>
                <a:ea typeface="Raleway"/>
                <a:cs typeface="Raleway"/>
                <a:sym typeface="Raleway"/>
              </a:rPr>
              <a:t> in 1999 </a:t>
            </a:r>
            <a:r>
              <a:rPr lang="en-US" sz="2200" dirty="0" err="1">
                <a:solidFill>
                  <a:srgbClr val="043637"/>
                </a:solidFill>
                <a:latin typeface="Raleway"/>
                <a:ea typeface="Raleway"/>
                <a:cs typeface="Raleway"/>
                <a:sym typeface="Raleway"/>
              </a:rPr>
              <a:t>terugkeerde</a:t>
            </a:r>
            <a:r>
              <a:rPr lang="en-US" sz="2200" dirty="0">
                <a:solidFill>
                  <a:srgbClr val="043637"/>
                </a:solidFill>
                <a:latin typeface="Raleway"/>
                <a:ea typeface="Raleway"/>
                <a:cs typeface="Raleway"/>
                <a:sym typeface="Raleway"/>
              </a:rPr>
              <a:t> van </a:t>
            </a:r>
            <a:r>
              <a:rPr lang="en-US" sz="2200" dirty="0" err="1">
                <a:solidFill>
                  <a:srgbClr val="043637"/>
                </a:solidFill>
                <a:latin typeface="Raleway"/>
                <a:ea typeface="Raleway"/>
                <a:cs typeface="Raleway"/>
                <a:sym typeface="Raleway"/>
              </a:rPr>
              <a:t>een</a:t>
            </a:r>
            <a:r>
              <a:rPr lang="en-US" sz="2200" dirty="0">
                <a:solidFill>
                  <a:srgbClr val="043637"/>
                </a:solidFill>
                <a:latin typeface="Raleway"/>
                <a:ea typeface="Raleway"/>
                <a:cs typeface="Raleway"/>
                <a:sym typeface="Raleway"/>
              </a:rPr>
              <a:t> reis </a:t>
            </a:r>
            <a:r>
              <a:rPr lang="en-US" sz="2200" dirty="0" err="1">
                <a:solidFill>
                  <a:srgbClr val="043637"/>
                </a:solidFill>
                <a:latin typeface="Raleway"/>
                <a:ea typeface="Raleway"/>
                <a:cs typeface="Raleway"/>
                <a:sym typeface="Raleway"/>
              </a:rPr>
              <a:t>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zijn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topleiders</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vroeg</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een</a:t>
            </a:r>
            <a:r>
              <a:rPr lang="en-US" sz="2200" dirty="0">
                <a:solidFill>
                  <a:srgbClr val="043637"/>
                </a:solidFill>
                <a:latin typeface="Raleway"/>
                <a:ea typeface="Raleway"/>
                <a:cs typeface="Raleway"/>
                <a:sym typeface="Raleway"/>
              </a:rPr>
              <a:t> junior-mentor </a:t>
            </a:r>
            <a:r>
              <a:rPr lang="en-US" sz="2200" dirty="0" err="1">
                <a:solidFill>
                  <a:srgbClr val="043637"/>
                </a:solidFill>
                <a:latin typeface="Raleway"/>
                <a:ea typeface="Raleway"/>
                <a:cs typeface="Raleway"/>
                <a:sym typeface="Raleway"/>
              </a:rPr>
              <a:t>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zoeken</a:t>
            </a:r>
            <a:r>
              <a:rPr lang="en-US" sz="2200" dirty="0">
                <a:solidFill>
                  <a:srgbClr val="043637"/>
                </a:solidFill>
                <a:latin typeface="Raleway"/>
                <a:ea typeface="Raleway"/>
                <a:cs typeface="Raleway"/>
                <a:sym typeface="Raleway"/>
              </a:rPr>
              <a:t> om hen </a:t>
            </a:r>
            <a:r>
              <a:rPr lang="en-US" sz="2200" dirty="0" err="1">
                <a:solidFill>
                  <a:srgbClr val="043637"/>
                </a:solidFill>
                <a:latin typeface="Raleway"/>
                <a:ea typeface="Raleway"/>
                <a:cs typeface="Raleway"/>
                <a:sym typeface="Raleway"/>
              </a:rPr>
              <a:t>computervaardigheden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bij</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brengen</a:t>
            </a:r>
            <a:r>
              <a:rPr lang="en-US" sz="2200" dirty="0">
                <a:solidFill>
                  <a:srgbClr val="043637"/>
                </a:solidFill>
                <a:latin typeface="Raleway"/>
                <a:ea typeface="Raleway"/>
                <a:cs typeface="Raleway"/>
                <a:sym typeface="Raleway"/>
              </a:rPr>
              <a:t>.</a:t>
            </a:r>
            <a:endParaRPr sz="2200" dirty="0">
              <a:solidFill>
                <a:srgbClr val="043637"/>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1"/>
                                        </p:tgtEl>
                                        <p:attrNameLst>
                                          <p:attrName>style.visibility</p:attrName>
                                        </p:attrNameLst>
                                      </p:cBhvr>
                                      <p:to>
                                        <p:strVal val="visible"/>
                                      </p:to>
                                    </p:set>
                                    <p:animEffect transition="in" filter="fade">
                                      <p:cBhvr>
                                        <p:cTn id="7" dur="1"/>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58"/>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Omgekeerd mentorschap in het bedrijfsleven: Deel 2</a:t>
            </a:r>
            <a:endParaRPr sz="3200"/>
          </a:p>
        </p:txBody>
      </p:sp>
      <p:pic>
        <p:nvPicPr>
          <p:cNvPr id="979" name="Google Shape;979;p58" title="Reverse Mentoring in Business - Part 2"/>
          <p:cNvPicPr preferRelativeResize="0"/>
          <p:nvPr/>
        </p:nvPicPr>
        <p:blipFill rotWithShape="1">
          <a:blip r:embed="rId3">
            <a:alphaModFix/>
          </a:blip>
          <a:srcRect/>
          <a:stretch/>
        </p:blipFill>
        <p:spPr>
          <a:xfrm>
            <a:off x="649632" y="1447865"/>
            <a:ext cx="6632317" cy="3747259"/>
          </a:xfrm>
          <a:prstGeom prst="rect">
            <a:avLst/>
          </a:prstGeom>
          <a:noFill/>
          <a:ln>
            <a:noFill/>
          </a:ln>
        </p:spPr>
      </p:pic>
      <p:sp>
        <p:nvSpPr>
          <p:cNvPr id="980" name="Google Shape;980;p58"/>
          <p:cNvSpPr txBox="1"/>
          <p:nvPr/>
        </p:nvSpPr>
        <p:spPr>
          <a:xfrm flipH="1">
            <a:off x="1079432" y="5423406"/>
            <a:ext cx="512710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Omgekeerd mentorschap in het bedrijfsleven - deel 2 - YouTube</a:t>
            </a:r>
            <a:endParaRPr sz="2400" b="1">
              <a:solidFill>
                <a:schemeClr val="dk1"/>
              </a:solidFill>
              <a:latin typeface="Calibri"/>
              <a:ea typeface="Calibri"/>
              <a:cs typeface="Calibri"/>
              <a:sym typeface="Calibri"/>
            </a:endParaRPr>
          </a:p>
        </p:txBody>
      </p:sp>
      <p:sp>
        <p:nvSpPr>
          <p:cNvPr id="981" name="Google Shape;981;p58"/>
          <p:cNvSpPr txBox="1"/>
          <p:nvPr/>
        </p:nvSpPr>
        <p:spPr>
          <a:xfrm>
            <a:off x="8191351" y="1690062"/>
            <a:ext cx="3816529" cy="3477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043637"/>
                </a:solidFill>
                <a:latin typeface="Raleway"/>
                <a:ea typeface="Raleway"/>
                <a:cs typeface="Raleway"/>
                <a:sym typeface="Raleway"/>
              </a:rPr>
              <a:t>Het </a:t>
            </a:r>
            <a:r>
              <a:rPr lang="en-US" sz="2200" dirty="0" err="1">
                <a:solidFill>
                  <a:srgbClr val="043637"/>
                </a:solidFill>
                <a:latin typeface="Raleway"/>
                <a:ea typeface="Raleway"/>
                <a:cs typeface="Raleway"/>
                <a:sym typeface="Raleway"/>
              </a:rPr>
              <a:t>lijkt</a:t>
            </a:r>
            <a:r>
              <a:rPr lang="en-US" sz="2200" dirty="0">
                <a:solidFill>
                  <a:srgbClr val="043637"/>
                </a:solidFill>
                <a:latin typeface="Raleway"/>
                <a:ea typeface="Raleway"/>
                <a:cs typeface="Raleway"/>
                <a:sym typeface="Raleway"/>
              </a:rPr>
              <a:t> in </a:t>
            </a:r>
            <a:r>
              <a:rPr lang="en-US" sz="2200" dirty="0" err="1">
                <a:solidFill>
                  <a:srgbClr val="043637"/>
                </a:solidFill>
                <a:latin typeface="Raleway"/>
                <a:ea typeface="Raleway"/>
                <a:cs typeface="Raleway"/>
                <a:sym typeface="Raleway"/>
              </a:rPr>
              <a:t>eerste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instantie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misschien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ongebruikelijk</a:t>
            </a:r>
            <a:r>
              <a:rPr lang="en-US" sz="2200" dirty="0">
                <a:solidFill>
                  <a:srgbClr val="043637"/>
                </a:solidFill>
                <a:latin typeface="Raleway"/>
                <a:ea typeface="Raleway"/>
                <a:cs typeface="Raleway"/>
                <a:sym typeface="Raleway"/>
              </a:rPr>
              <a:t>, maar </a:t>
            </a:r>
            <a:r>
              <a:rPr lang="en-US" sz="2200" dirty="0" err="1">
                <a:solidFill>
                  <a:srgbClr val="043637"/>
                </a:solidFill>
                <a:latin typeface="Raleway"/>
                <a:ea typeface="Raleway"/>
                <a:cs typeface="Raleway"/>
                <a:sym typeface="Raleway"/>
              </a:rPr>
              <a:t>omgekeerd</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mentorschap</a:t>
            </a:r>
            <a:r>
              <a:rPr lang="en-US" sz="2200" dirty="0">
                <a:solidFill>
                  <a:srgbClr val="043637"/>
                </a:solidFill>
                <a:latin typeface="Raleway"/>
                <a:ea typeface="Raleway"/>
                <a:cs typeface="Raleway"/>
                <a:sym typeface="Raleway"/>
              </a:rPr>
              <a:t> is </a:t>
            </a:r>
            <a:r>
              <a:rPr lang="en-US" sz="2200" dirty="0" err="1">
                <a:solidFill>
                  <a:srgbClr val="043637"/>
                </a:solidFill>
                <a:latin typeface="Raleway"/>
                <a:ea typeface="Raleway"/>
                <a:cs typeface="Raleway"/>
                <a:sym typeface="Raleway"/>
              </a:rPr>
              <a:t>een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geweldige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manier</a:t>
            </a:r>
            <a:r>
              <a:rPr lang="en-US" sz="2200" dirty="0">
                <a:solidFill>
                  <a:srgbClr val="043637"/>
                </a:solidFill>
                <a:latin typeface="Raleway"/>
                <a:ea typeface="Raleway"/>
                <a:cs typeface="Raleway"/>
                <a:sym typeface="Raleway"/>
              </a:rPr>
              <a:t> om </a:t>
            </a:r>
            <a:r>
              <a:rPr lang="en-US" sz="2200" dirty="0" err="1">
                <a:solidFill>
                  <a:srgbClr val="043637"/>
                </a:solidFill>
                <a:latin typeface="Raleway"/>
                <a:ea typeface="Raleway"/>
                <a:cs typeface="Raleway"/>
                <a:sym typeface="Raleway"/>
              </a:rPr>
              <a:t>kennis</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delen</a:t>
            </a:r>
            <a:r>
              <a:rPr lang="en-US" sz="2200" dirty="0">
                <a:solidFill>
                  <a:srgbClr val="043637"/>
                </a:solidFill>
                <a:latin typeface="Raleway"/>
                <a:ea typeface="Raleway"/>
                <a:cs typeface="Raleway"/>
                <a:sym typeface="Raleway"/>
              </a:rPr>
              <a:t> in het </a:t>
            </a:r>
            <a:r>
              <a:rPr lang="en-US" sz="2200" dirty="0" err="1">
                <a:solidFill>
                  <a:srgbClr val="043637"/>
                </a:solidFill>
                <a:latin typeface="Raleway"/>
                <a:ea typeface="Raleway"/>
                <a:cs typeface="Raleway"/>
                <a:sym typeface="Raleway"/>
              </a:rPr>
              <a:t>bedrijfsleven</a:t>
            </a:r>
            <a:r>
              <a:rPr lang="en-US" sz="2200" dirty="0">
                <a:solidFill>
                  <a:srgbClr val="043637"/>
                </a:solidFill>
                <a:latin typeface="Raleway"/>
                <a:ea typeface="Raleway"/>
                <a:cs typeface="Raleway"/>
                <a:sym typeface="Raleway"/>
              </a:rPr>
              <a:t>. </a:t>
            </a:r>
            <a:endParaRPr dirty="0"/>
          </a:p>
          <a:p>
            <a:pPr marL="0" marR="0" lvl="0" indent="0" algn="l" rtl="0">
              <a:spcBef>
                <a:spcPts val="0"/>
              </a:spcBef>
              <a:spcAft>
                <a:spcPts val="0"/>
              </a:spcAft>
              <a:buNone/>
            </a:pPr>
            <a:r>
              <a:rPr lang="en-US" sz="2200" dirty="0">
                <a:solidFill>
                  <a:srgbClr val="043637"/>
                </a:solidFill>
                <a:latin typeface="Raleway"/>
                <a:ea typeface="Raleway"/>
                <a:cs typeface="Raleway"/>
                <a:sym typeface="Raleway"/>
              </a:rPr>
              <a:t>Maar hoe </a:t>
            </a:r>
            <a:r>
              <a:rPr lang="en-US" sz="2200" dirty="0" err="1">
                <a:solidFill>
                  <a:srgbClr val="043637"/>
                </a:solidFill>
                <a:latin typeface="Raleway"/>
                <a:ea typeface="Raleway"/>
                <a:cs typeface="Raleway"/>
                <a:sym typeface="Raleway"/>
              </a:rPr>
              <a:t>kunt</a:t>
            </a:r>
            <a:r>
              <a:rPr lang="en-US" sz="2200" dirty="0">
                <a:solidFill>
                  <a:srgbClr val="043637"/>
                </a:solidFill>
                <a:latin typeface="Raleway"/>
                <a:ea typeface="Raleway"/>
                <a:cs typeface="Raleway"/>
                <a:sym typeface="Raleway"/>
              </a:rPr>
              <a:t> u het </a:t>
            </a:r>
            <a:r>
              <a:rPr lang="en-US" sz="2200" dirty="0" err="1">
                <a:solidFill>
                  <a:srgbClr val="043637"/>
                </a:solidFill>
                <a:latin typeface="Raleway"/>
                <a:ea typeface="Raleway"/>
                <a:cs typeface="Raleway"/>
                <a:sym typeface="Raleway"/>
              </a:rPr>
              <a:t>implementeren</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Deze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animatie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geeft</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enkele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korte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algemene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richtlijnen</a:t>
            </a:r>
            <a:r>
              <a:rPr lang="en-US" sz="2200" dirty="0">
                <a:solidFill>
                  <a:srgbClr val="043637"/>
                </a:solidFill>
                <a:latin typeface="Raleway"/>
                <a:ea typeface="Raleway"/>
                <a:cs typeface="Raleway"/>
                <a:sym typeface="Raleway"/>
              </a:rPr>
              <a:t> over </a:t>
            </a:r>
            <a:r>
              <a:rPr lang="en-US" sz="2200" dirty="0" err="1">
                <a:solidFill>
                  <a:srgbClr val="043637"/>
                </a:solidFill>
                <a:latin typeface="Raleway"/>
                <a:ea typeface="Raleway"/>
                <a:cs typeface="Raleway"/>
                <a:sym typeface="Raleway"/>
              </a:rPr>
              <a:t>welke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methode</a:t>
            </a:r>
            <a:r>
              <a:rPr lang="en-US" sz="2200" dirty="0">
                <a:solidFill>
                  <a:srgbClr val="043637"/>
                </a:solidFill>
                <a:latin typeface="Raleway"/>
                <a:ea typeface="Raleway"/>
                <a:cs typeface="Raleway"/>
                <a:sym typeface="Raleway"/>
              </a:rPr>
              <a:t> het </a:t>
            </a:r>
            <a:r>
              <a:rPr lang="en-US" sz="2200" dirty="0" err="1">
                <a:solidFill>
                  <a:srgbClr val="043637"/>
                </a:solidFill>
                <a:latin typeface="Raleway"/>
                <a:ea typeface="Raleway"/>
                <a:cs typeface="Raleway"/>
                <a:sym typeface="Raleway"/>
              </a:rPr>
              <a:t>beste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bij</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verschillende</a:t>
            </a:r>
            <a:r>
              <a:rPr lang="en-US" sz="2200" dirty="0">
                <a:solidFill>
                  <a:srgbClr val="043637"/>
                </a:solidFill>
                <a:latin typeface="Raleway"/>
                <a:ea typeface="Raleway"/>
                <a:cs typeface="Raleway"/>
                <a:sym typeface="Raleway"/>
              </a:rPr>
              <a:t> </a:t>
            </a:r>
            <a:r>
              <a:rPr lang="en-US" sz="2200" dirty="0" err="1">
                <a:solidFill>
                  <a:srgbClr val="043637"/>
                </a:solidFill>
                <a:latin typeface="Raleway"/>
                <a:ea typeface="Raleway"/>
                <a:cs typeface="Raleway"/>
                <a:sym typeface="Raleway"/>
              </a:rPr>
              <a:t>bedrijven</a:t>
            </a:r>
            <a:r>
              <a:rPr lang="en-US" sz="2200" dirty="0">
                <a:solidFill>
                  <a:srgbClr val="043637"/>
                </a:solidFill>
                <a:latin typeface="Raleway"/>
                <a:ea typeface="Raleway"/>
                <a:cs typeface="Raleway"/>
                <a:sym typeface="Raleway"/>
              </a:rPr>
              <a:t> past.</a:t>
            </a:r>
            <a:endParaRPr sz="2200" dirty="0">
              <a:solidFill>
                <a:srgbClr val="043637"/>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1"/>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pic>
        <p:nvPicPr>
          <p:cNvPr id="986" name="Google Shape;986;p59"/>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7061200" y="1203325"/>
            <a:ext cx="5130800" cy="3913188"/>
          </a:xfrm>
          <a:prstGeom prst="rect">
            <a:avLst/>
          </a:prstGeom>
          <a:solidFill>
            <a:schemeClr val="lt1"/>
          </a:solidFill>
          <a:ln>
            <a:noFill/>
          </a:ln>
        </p:spPr>
      </p:pic>
      <p:sp>
        <p:nvSpPr>
          <p:cNvPr id="987" name="Google Shape;987;p59"/>
          <p:cNvSpPr txBox="1">
            <a:spLocks noGrp="1"/>
          </p:cNvSpPr>
          <p:nvPr>
            <p:ph type="body" idx="1"/>
          </p:nvPr>
        </p:nvSpPr>
        <p:spPr>
          <a:xfrm>
            <a:off x="374073" y="3594101"/>
            <a:ext cx="5486411" cy="269863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43637"/>
              </a:buClr>
              <a:buSzPts val="2200"/>
              <a:buNone/>
            </a:pPr>
            <a:r>
              <a:rPr lang="en-US" sz="2200">
                <a:solidFill>
                  <a:srgbClr val="043637"/>
                </a:solidFill>
                <a:latin typeface="Raleway"/>
                <a:ea typeface="Raleway"/>
                <a:cs typeface="Raleway"/>
                <a:sym typeface="Raleway"/>
              </a:rPr>
              <a:t>Noem als culinair bedrijf </a:t>
            </a:r>
            <a:r>
              <a:rPr lang="en-US" sz="2200" b="1">
                <a:solidFill>
                  <a:srgbClr val="043637"/>
                </a:solidFill>
                <a:latin typeface="Raleway"/>
                <a:ea typeface="Raleway"/>
                <a:cs typeface="Raleway"/>
                <a:sym typeface="Raleway"/>
              </a:rPr>
              <a:t>3 technieken, recepten of vaardigheden die </a:t>
            </a:r>
            <a:r>
              <a:rPr lang="en-US" sz="2200">
                <a:solidFill>
                  <a:srgbClr val="043637"/>
                </a:solidFill>
                <a:latin typeface="Raleway"/>
                <a:ea typeface="Raleway"/>
                <a:cs typeface="Raleway"/>
                <a:sym typeface="Raleway"/>
              </a:rPr>
              <a:t>u of uw leidinggevend personeel aan een jonger personeelslid (student) zou kunnen doorgeven tijdens een stage in uw catering- of horecabedrijf.</a:t>
            </a:r>
            <a:endParaRPr/>
          </a:p>
        </p:txBody>
      </p:sp>
      <p:sp>
        <p:nvSpPr>
          <p:cNvPr id="988" name="Google Shape;988;p59"/>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Werkgever Oefening: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6" descr="Bundle of raw carrots with tops, speckled with mud, laying on dark surface"/>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7463" y="0"/>
            <a:ext cx="5081588" cy="5459413"/>
          </a:xfrm>
          <a:prstGeom prst="rect">
            <a:avLst/>
          </a:prstGeom>
          <a:solidFill>
            <a:srgbClr val="A5A5A5"/>
          </a:solidFill>
          <a:ln>
            <a:noFill/>
          </a:ln>
        </p:spPr>
      </p:pic>
      <p:sp>
        <p:nvSpPr>
          <p:cNvPr id="384" name="Google Shape;384;p6"/>
          <p:cNvSpPr txBox="1"/>
          <p:nvPr/>
        </p:nvSpPr>
        <p:spPr>
          <a:xfrm>
            <a:off x="5628034" y="807770"/>
            <a:ext cx="6107594" cy="26212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800"/>
              <a:buFont typeface="Arial"/>
              <a:buNone/>
            </a:pPr>
            <a:r>
              <a:rPr lang="en-US" sz="4800" b="1" i="0" u="none" strike="noStrike" cap="none">
                <a:solidFill>
                  <a:srgbClr val="FFFFFF"/>
                </a:solidFill>
                <a:latin typeface="Raleway"/>
                <a:ea typeface="Raleway"/>
                <a:cs typeface="Raleway"/>
                <a:sym typeface="Raleway"/>
              </a:rPr>
              <a:t>MODULE 1</a:t>
            </a:r>
            <a:endParaRPr/>
          </a:p>
          <a:p>
            <a:pPr marL="0" marR="0" lvl="0" indent="0" algn="ctr" rtl="0">
              <a:lnSpc>
                <a:spcPct val="100000"/>
              </a:lnSpc>
              <a:spcBef>
                <a:spcPts val="1000"/>
              </a:spcBef>
              <a:spcAft>
                <a:spcPts val="0"/>
              </a:spcAft>
              <a:buClr>
                <a:srgbClr val="FFFFFF"/>
              </a:buClr>
              <a:buSzPts val="3600"/>
              <a:buFont typeface="Arial"/>
              <a:buNone/>
            </a:pPr>
            <a:r>
              <a:rPr lang="en-US" sz="3600" b="1" i="0" u="none" strike="noStrike" cap="none">
                <a:solidFill>
                  <a:srgbClr val="FFFFFF"/>
                </a:solidFill>
                <a:latin typeface="Raleway"/>
                <a:ea typeface="Raleway"/>
                <a:cs typeface="Raleway"/>
                <a:sym typeface="Raleway"/>
              </a:rPr>
              <a:t>DE KRACHT VAN STUDENTENSTAGES EN LEREN OP HET WERK</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6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7463" y="0"/>
            <a:ext cx="5081588" cy="5459598"/>
          </a:xfrm>
          <a:prstGeom prst="rect">
            <a:avLst/>
          </a:prstGeom>
          <a:solidFill>
            <a:srgbClr val="A5A5A5"/>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7"/>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endParaRPr b="1"/>
          </a:p>
          <a:p>
            <a:pPr marL="0" lvl="0" indent="0" algn="l" rtl="0">
              <a:lnSpc>
                <a:spcPct val="90000"/>
              </a:lnSpc>
              <a:spcBef>
                <a:spcPts val="1000"/>
              </a:spcBef>
              <a:spcAft>
                <a:spcPts val="0"/>
              </a:spcAft>
              <a:buClr>
                <a:srgbClr val="033637"/>
              </a:buClr>
              <a:buSzPts val="2200"/>
              <a:buNone/>
            </a:pPr>
            <a:r>
              <a:rPr lang="en-US" b="1"/>
              <a:t>De grondbeginselen van werkend leren</a:t>
            </a:r>
            <a:endParaRPr/>
          </a:p>
          <a:p>
            <a:pPr marL="0" lvl="0" indent="0" algn="l" rtl="0">
              <a:lnSpc>
                <a:spcPct val="90000"/>
              </a:lnSpc>
              <a:spcBef>
                <a:spcPts val="1000"/>
              </a:spcBef>
              <a:spcAft>
                <a:spcPts val="0"/>
              </a:spcAft>
              <a:buClr>
                <a:srgbClr val="033637"/>
              </a:buClr>
              <a:buSzPts val="2200"/>
              <a:buNone/>
            </a:pPr>
            <a:endParaRPr b="1"/>
          </a:p>
        </p:txBody>
      </p:sp>
      <p:sp>
        <p:nvSpPr>
          <p:cNvPr id="390" name="Google Shape;390;p7"/>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391" name="Google Shape;391;p7"/>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Module 1 Inhoud</a:t>
            </a:r>
            <a:endParaRPr/>
          </a:p>
        </p:txBody>
      </p:sp>
      <p:sp>
        <p:nvSpPr>
          <p:cNvPr id="392" name="Google Shape;392;p7"/>
          <p:cNvSpPr txBox="1">
            <a:spLocks noGrp="1"/>
          </p:cNvSpPr>
          <p:nvPr>
            <p:ph type="body" idx="2"/>
          </p:nvPr>
        </p:nvSpPr>
        <p:spPr>
          <a:xfrm>
            <a:off x="858218" y="1780485"/>
            <a:ext cx="4499272" cy="4556733"/>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ts val="2000"/>
              <a:buNone/>
            </a:pPr>
            <a:r>
              <a:rPr lang="en-US" sz="2000"/>
              <a:t>In deze module gaan we leren wat stages zijn en onderzoeken we hoe gunstig ze kunnen zijn voor de studenten, de culinaire bedrijven/werkgevers.  </a:t>
            </a:r>
            <a:endParaRPr/>
          </a:p>
          <a:p>
            <a:pPr marL="0" lvl="0" indent="0" algn="l" rtl="0">
              <a:lnSpc>
                <a:spcPct val="110000"/>
              </a:lnSpc>
              <a:spcBef>
                <a:spcPts val="1000"/>
              </a:spcBef>
              <a:spcAft>
                <a:spcPts val="0"/>
              </a:spcAft>
              <a:buClr>
                <a:schemeClr val="lt1"/>
              </a:buClr>
              <a:buSzPts val="2000"/>
              <a:buNone/>
            </a:pPr>
            <a:r>
              <a:rPr lang="en-US" sz="2000"/>
              <a:t>We zullen ook leren hoe zij een belangrijke invloed kunnen hebben op het opnieuw uitvinden van ons culinair erfgoed, zowel in het leven als in het bedrijfsleven.</a:t>
            </a:r>
            <a:endParaRPr/>
          </a:p>
        </p:txBody>
      </p:sp>
      <p:sp>
        <p:nvSpPr>
          <p:cNvPr id="393" name="Google Shape;393;p7"/>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394" name="Google Shape;394;p7"/>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endParaRPr b="1"/>
          </a:p>
          <a:p>
            <a:pPr marL="0" lvl="0" indent="0" algn="l" rtl="0">
              <a:lnSpc>
                <a:spcPct val="90000"/>
              </a:lnSpc>
              <a:spcBef>
                <a:spcPts val="1000"/>
              </a:spcBef>
              <a:spcAft>
                <a:spcPts val="0"/>
              </a:spcAft>
              <a:buClr>
                <a:srgbClr val="033637"/>
              </a:buClr>
              <a:buSzPts val="2200"/>
              <a:buNone/>
            </a:pPr>
            <a:r>
              <a:rPr lang="en-US" b="1"/>
              <a:t>Hoe de werkgever of het bedrijf profiteert</a:t>
            </a:r>
            <a:endParaRPr/>
          </a:p>
          <a:p>
            <a:pPr marL="0" lvl="0" indent="0" algn="l" rtl="0">
              <a:lnSpc>
                <a:spcPct val="90000"/>
              </a:lnSpc>
              <a:spcBef>
                <a:spcPts val="1000"/>
              </a:spcBef>
              <a:spcAft>
                <a:spcPts val="0"/>
              </a:spcAft>
              <a:buClr>
                <a:srgbClr val="033637"/>
              </a:buClr>
              <a:buSzPts val="2200"/>
              <a:buNone/>
            </a:pPr>
            <a:endParaRPr b="1"/>
          </a:p>
        </p:txBody>
      </p:sp>
      <p:sp>
        <p:nvSpPr>
          <p:cNvPr id="395" name="Google Shape;395;p7"/>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396" name="Google Shape;396;p7"/>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Hoe de student profiteert</a:t>
            </a:r>
            <a:endParaRPr/>
          </a:p>
        </p:txBody>
      </p:sp>
      <p:sp>
        <p:nvSpPr>
          <p:cNvPr id="397" name="Google Shape;397;p7"/>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398" name="Google Shape;398;p7"/>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De generatiekloof overbruggen</a:t>
            </a:r>
            <a:endParaRPr/>
          </a:p>
        </p:txBody>
      </p:sp>
      <p:sp>
        <p:nvSpPr>
          <p:cNvPr id="399" name="Google Shape;399;p7"/>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5</a:t>
            </a:r>
            <a:endParaRPr/>
          </a:p>
        </p:txBody>
      </p:sp>
      <p:sp>
        <p:nvSpPr>
          <p:cNvPr id="400" name="Google Shape;400;p7"/>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Omgekeerd mentorschap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8"/>
          <p:cNvSpPr txBox="1">
            <a:spLocks noGrp="1"/>
          </p:cNvSpPr>
          <p:nvPr>
            <p:ph type="body" idx="1"/>
          </p:nvPr>
        </p:nvSpPr>
        <p:spPr>
          <a:xfrm>
            <a:off x="2031038" y="974089"/>
            <a:ext cx="9685795"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n-US"/>
              <a:t>De grondbeginselen van werkend leren</a:t>
            </a:r>
            <a:endParaRPr/>
          </a:p>
          <a:p>
            <a:pPr marL="0" lvl="0" indent="0" algn="l" rtl="0">
              <a:lnSpc>
                <a:spcPct val="90000"/>
              </a:lnSpc>
              <a:spcBef>
                <a:spcPts val="1000"/>
              </a:spcBef>
              <a:spcAft>
                <a:spcPts val="0"/>
              </a:spcAft>
              <a:buClr>
                <a:schemeClr val="lt1"/>
              </a:buClr>
              <a:buSzPct val="100000"/>
              <a:buNone/>
            </a:pPr>
            <a:endParaRPr/>
          </a:p>
        </p:txBody>
      </p:sp>
      <p:sp>
        <p:nvSpPr>
          <p:cNvPr id="406" name="Google Shape;406;p8"/>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01</a:t>
            </a:r>
            <a:endParaRPr/>
          </a:p>
        </p:txBody>
      </p:sp>
      <p:grpSp>
        <p:nvGrpSpPr>
          <p:cNvPr id="407" name="Google Shape;407;p8"/>
          <p:cNvGrpSpPr/>
          <p:nvPr/>
        </p:nvGrpSpPr>
        <p:grpSpPr>
          <a:xfrm>
            <a:off x="4380948" y="2185925"/>
            <a:ext cx="3313908" cy="2484250"/>
            <a:chOff x="2904151" y="2414371"/>
            <a:chExt cx="2770617" cy="2076976"/>
          </a:xfrm>
        </p:grpSpPr>
        <p:sp>
          <p:nvSpPr>
            <p:cNvPr id="408" name="Google Shape;408;p8"/>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409" name="Google Shape;409;p8"/>
            <p:cNvGrpSpPr/>
            <p:nvPr/>
          </p:nvGrpSpPr>
          <p:grpSpPr>
            <a:xfrm>
              <a:off x="2904151" y="2414371"/>
              <a:ext cx="2770617" cy="2076976"/>
              <a:chOff x="2904151" y="2414371"/>
              <a:chExt cx="2770617" cy="2076976"/>
            </a:xfrm>
          </p:grpSpPr>
          <p:sp>
            <p:nvSpPr>
              <p:cNvPr id="410" name="Google Shape;410;p8"/>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1" name="Google Shape;411;p8"/>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2" name="Google Shape;412;p8"/>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3" name="Google Shape;413;p8"/>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4" name="Google Shape;414;p8"/>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5" name="Google Shape;415;p8"/>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6" name="Google Shape;416;p8"/>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7" name="Google Shape;417;p8"/>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8" name="Google Shape;418;p8"/>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9" name="Google Shape;419;p8"/>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0" name="Google Shape;420;p8"/>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1" name="Google Shape;421;p8"/>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2" name="Google Shape;422;p8"/>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3" name="Google Shape;423;p8"/>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4" name="Google Shape;424;p8"/>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5" name="Google Shape;425;p8"/>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6" name="Google Shape;426;p8"/>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7" name="Google Shape;427;p8"/>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8" name="Google Shape;428;p8"/>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9" name="Google Shape;429;p8"/>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0" name="Google Shape;430;p8"/>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1" name="Google Shape;431;p8"/>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2" name="Google Shape;432;p8"/>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3" name="Google Shape;433;p8"/>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4" name="Google Shape;434;p8"/>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5" name="Google Shape;435;p8"/>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6" name="Google Shape;436;p8"/>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7" name="Google Shape;437;p8"/>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8" name="Google Shape;438;p8"/>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9" name="Google Shape;439;p8"/>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0" name="Google Shape;440;p8"/>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1" name="Google Shape;441;p8"/>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2" name="Google Shape;442;p8"/>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3" name="Google Shape;443;p8"/>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4" name="Google Shape;444;p8"/>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5" name="Google Shape;445;p8"/>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6" name="Google Shape;446;p8"/>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7" name="Google Shape;447;p8"/>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8" name="Google Shape;448;p8"/>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9" name="Google Shape;449;p8"/>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0" name="Google Shape;450;p8"/>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1" name="Google Shape;451;p8"/>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2" name="Google Shape;452;p8"/>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3" name="Google Shape;453;p8"/>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4" name="Google Shape;454;p8"/>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5" name="Google Shape;455;p8"/>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6" name="Google Shape;456;p8"/>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7" name="Google Shape;457;p8"/>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8" name="Google Shape;458;p8"/>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9" name="Google Shape;459;p8"/>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0" name="Google Shape;460;p8"/>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1" name="Google Shape;461;p8"/>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2" name="Google Shape;462;p8"/>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3" name="Google Shape;463;p8"/>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4" name="Google Shape;464;p8"/>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5" name="Google Shape;465;p8"/>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6" name="Google Shape;466;p8"/>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7" name="Google Shape;467;p8"/>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8" name="Google Shape;468;p8"/>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9" name="Google Shape;469;p8"/>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0" name="Google Shape;470;p8"/>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1" name="Google Shape;471;p8"/>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9"/>
          <p:cNvSpPr txBox="1">
            <a:spLocks noGrp="1"/>
          </p:cNvSpPr>
          <p:nvPr>
            <p:ph type="body" idx="1"/>
          </p:nvPr>
        </p:nvSpPr>
        <p:spPr>
          <a:xfrm rot="10800000">
            <a:off x="10472015" y="3660093"/>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dirty="0"/>
              <a:t>"</a:t>
            </a:r>
            <a:endParaRPr dirty="0"/>
          </a:p>
        </p:txBody>
      </p:sp>
      <p:sp>
        <p:nvSpPr>
          <p:cNvPr id="477" name="Google Shape;477;p9"/>
          <p:cNvSpPr txBox="1">
            <a:spLocks noGrp="1"/>
          </p:cNvSpPr>
          <p:nvPr>
            <p:ph type="body" idx="2"/>
          </p:nvPr>
        </p:nvSpPr>
        <p:spPr>
          <a:xfrm>
            <a:off x="6096000" y="727788"/>
            <a:ext cx="5699760" cy="4493975"/>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lt1"/>
              </a:buClr>
              <a:buSzPct val="100000"/>
              <a:buNone/>
            </a:pPr>
            <a:r>
              <a:rPr lang="en-US" sz="2800" dirty="0" err="1"/>
              <a:t>Een</a:t>
            </a:r>
            <a:r>
              <a:rPr lang="en-US" sz="2800" dirty="0"/>
              <a:t> </a:t>
            </a:r>
            <a:r>
              <a:rPr lang="en-US" sz="2800" dirty="0" err="1"/>
              <a:t>studentenstage</a:t>
            </a:r>
            <a:r>
              <a:rPr lang="en-US" sz="2800" dirty="0"/>
              <a:t> is </a:t>
            </a:r>
            <a:r>
              <a:rPr lang="en-US" sz="2800" dirty="0" err="1"/>
              <a:t>een</a:t>
            </a:r>
            <a:r>
              <a:rPr lang="en-US" sz="2800" dirty="0"/>
              <a:t> "</a:t>
            </a:r>
            <a:r>
              <a:rPr lang="en-US" sz="2800" dirty="0" err="1"/>
              <a:t>echte</a:t>
            </a:r>
            <a:r>
              <a:rPr lang="en-US" sz="2800" dirty="0"/>
              <a:t>" </a:t>
            </a:r>
            <a:r>
              <a:rPr lang="en-US" sz="2800" dirty="0" err="1"/>
              <a:t>werkervaring</a:t>
            </a:r>
            <a:r>
              <a:rPr lang="en-US" sz="2800" dirty="0"/>
              <a:t> in </a:t>
            </a:r>
            <a:r>
              <a:rPr lang="en-US" sz="2800" dirty="0" err="1"/>
              <a:t>een</a:t>
            </a:r>
            <a:r>
              <a:rPr lang="en-US" sz="2800" dirty="0"/>
              <a:t> "</a:t>
            </a:r>
            <a:r>
              <a:rPr lang="en-US" sz="2800" dirty="0" err="1"/>
              <a:t>echte</a:t>
            </a:r>
            <a:r>
              <a:rPr lang="en-US" sz="2800" dirty="0"/>
              <a:t>" </a:t>
            </a:r>
            <a:r>
              <a:rPr lang="en-US" sz="2800" dirty="0" err="1"/>
              <a:t>werkomgeving</a:t>
            </a:r>
            <a:r>
              <a:rPr lang="en-US" sz="2800" dirty="0"/>
              <a:t> die de </a:t>
            </a:r>
            <a:r>
              <a:rPr lang="en-US" sz="2800" dirty="0" err="1"/>
              <a:t>studie</a:t>
            </a:r>
            <a:r>
              <a:rPr lang="en-US" sz="2800" dirty="0"/>
              <a:t> </a:t>
            </a:r>
            <a:r>
              <a:rPr lang="en-US" sz="2800" dirty="0" err="1"/>
              <a:t>en</a:t>
            </a:r>
            <a:r>
              <a:rPr lang="en-US" sz="2800" dirty="0"/>
              <a:t> de </a:t>
            </a:r>
            <a:r>
              <a:rPr lang="en-US" sz="2800" dirty="0" err="1"/>
              <a:t>kwalificatie</a:t>
            </a:r>
            <a:r>
              <a:rPr lang="en-US" sz="2800" dirty="0"/>
              <a:t> van de student </a:t>
            </a:r>
            <a:r>
              <a:rPr lang="en-US" sz="2800" dirty="0" err="1"/>
              <a:t>aanvult</a:t>
            </a:r>
            <a:r>
              <a:rPr lang="en-US" sz="2800" dirty="0"/>
              <a:t> </a:t>
            </a:r>
            <a:r>
              <a:rPr lang="en-US" sz="2800" dirty="0" err="1"/>
              <a:t>en</a:t>
            </a:r>
            <a:r>
              <a:rPr lang="en-US" sz="2800" dirty="0"/>
              <a:t> </a:t>
            </a:r>
            <a:r>
              <a:rPr lang="en-US" sz="2800" dirty="0" err="1"/>
              <a:t>ondersteunt</a:t>
            </a:r>
            <a:r>
              <a:rPr lang="en-US" sz="2800" dirty="0"/>
              <a:t>, </a:t>
            </a:r>
            <a:r>
              <a:rPr lang="en-US" sz="2800" dirty="0" err="1"/>
              <a:t>en</a:t>
            </a:r>
            <a:r>
              <a:rPr lang="en-US" sz="2800" dirty="0"/>
              <a:t> </a:t>
            </a:r>
            <a:r>
              <a:rPr lang="en-US" sz="2800" dirty="0" err="1"/>
              <a:t>zowel</a:t>
            </a:r>
            <a:r>
              <a:rPr lang="en-US" sz="2800" dirty="0"/>
              <a:t> de </a:t>
            </a:r>
            <a:r>
              <a:rPr lang="en-US" sz="2800" dirty="0" err="1"/>
              <a:t>werkgever</a:t>
            </a:r>
            <a:r>
              <a:rPr lang="en-US" sz="2800" dirty="0"/>
              <a:t> </a:t>
            </a:r>
            <a:r>
              <a:rPr lang="en-US" sz="2800" dirty="0" err="1"/>
              <a:t>als</a:t>
            </a:r>
            <a:r>
              <a:rPr lang="en-US" sz="2800" dirty="0"/>
              <a:t> de student </a:t>
            </a:r>
            <a:r>
              <a:rPr lang="en-US" sz="2800" dirty="0" err="1"/>
              <a:t>voordeel</a:t>
            </a:r>
            <a:r>
              <a:rPr lang="en-US" sz="2800" dirty="0"/>
              <a:t> </a:t>
            </a:r>
            <a:r>
              <a:rPr lang="en-US" sz="2800" dirty="0" err="1"/>
              <a:t>oplevert</a:t>
            </a:r>
            <a:r>
              <a:rPr lang="en-US" sz="2800" dirty="0"/>
              <a:t>.</a:t>
            </a:r>
            <a:endParaRPr sz="2800" dirty="0"/>
          </a:p>
        </p:txBody>
      </p:sp>
      <p:sp>
        <p:nvSpPr>
          <p:cNvPr id="478" name="Google Shape;478;p9"/>
          <p:cNvSpPr txBox="1">
            <a:spLocks noGrp="1"/>
          </p:cNvSpPr>
          <p:nvPr>
            <p:ph type="body" idx="3"/>
          </p:nvPr>
        </p:nvSpPr>
        <p:spPr>
          <a:xfrm>
            <a:off x="6096000" y="795622"/>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dirty="0"/>
              <a:t>"</a:t>
            </a:r>
            <a:endParaRPr dirty="0"/>
          </a:p>
        </p:txBody>
      </p:sp>
      <p:pic>
        <p:nvPicPr>
          <p:cNvPr id="479" name="Google Shape;479;p9"/>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a:stretch/>
        </p:blipFill>
        <p:spPr>
          <a:xfrm>
            <a:off x="705779" y="0"/>
            <a:ext cx="5248975" cy="68580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4125</Words>
  <Application>Microsoft Office PowerPoint</Application>
  <PresentationFormat>Breedbeeld</PresentationFormat>
  <Paragraphs>289</Paragraphs>
  <Slides>60</Slides>
  <Notes>60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60</vt:i4>
      </vt:variant>
    </vt:vector>
  </HeadingPairs>
  <TitlesOfParts>
    <vt:vector size="68" baseType="lpstr">
      <vt:lpstr>Montserrat Light</vt:lpstr>
      <vt:lpstr>Calibri</vt:lpstr>
      <vt:lpstr>Raleway</vt:lpstr>
      <vt:lpstr>Raleway SemiBold</vt:lpstr>
      <vt:lpstr>Montserrat Medium</vt:lpstr>
      <vt:lpstr>Arial</vt:lpstr>
      <vt:lpstr>Noto Sans Symbols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Gillian Keane</dc:creator>
  <cp:keywords>, docId:5269376C605E6AC46194E63D0D431EE2</cp:keywords>
  <cp:lastModifiedBy>Julia Teeninga</cp:lastModifiedBy>
  <cp:revision>6</cp:revision>
  <dcterms:created xsi:type="dcterms:W3CDTF">2020-10-14T13:32:04Z</dcterms:created>
  <dcterms:modified xsi:type="dcterms:W3CDTF">2022-12-07T09:48:38Z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